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48" r:id="rId2"/>
  </p:sldMasterIdLst>
  <p:notesMasterIdLst>
    <p:notesMasterId r:id="rId73"/>
  </p:notesMasterIdLst>
  <p:handoutMasterIdLst>
    <p:handoutMasterId r:id="rId74"/>
  </p:handoutMasterIdLst>
  <p:sldIdLst>
    <p:sldId id="356" r:id="rId3"/>
    <p:sldId id="357" r:id="rId4"/>
    <p:sldId id="358" r:id="rId5"/>
    <p:sldId id="359" r:id="rId6"/>
    <p:sldId id="360" r:id="rId7"/>
    <p:sldId id="361" r:id="rId8"/>
    <p:sldId id="257" r:id="rId9"/>
    <p:sldId id="408" r:id="rId10"/>
    <p:sldId id="376" r:id="rId11"/>
    <p:sldId id="371" r:id="rId12"/>
    <p:sldId id="372" r:id="rId13"/>
    <p:sldId id="373" r:id="rId14"/>
    <p:sldId id="375" r:id="rId15"/>
    <p:sldId id="377" r:id="rId16"/>
    <p:sldId id="374" r:id="rId17"/>
    <p:sldId id="378" r:id="rId18"/>
    <p:sldId id="379" r:id="rId19"/>
    <p:sldId id="381" r:id="rId20"/>
    <p:sldId id="382" r:id="rId21"/>
    <p:sldId id="303" r:id="rId22"/>
    <p:sldId id="384" r:id="rId23"/>
    <p:sldId id="386" r:id="rId24"/>
    <p:sldId id="387" r:id="rId25"/>
    <p:sldId id="388" r:id="rId26"/>
    <p:sldId id="389" r:id="rId27"/>
    <p:sldId id="390" r:id="rId28"/>
    <p:sldId id="391" r:id="rId29"/>
    <p:sldId id="291" r:id="rId30"/>
    <p:sldId id="309" r:id="rId31"/>
    <p:sldId id="385" r:id="rId32"/>
    <p:sldId id="425" r:id="rId33"/>
    <p:sldId id="424" r:id="rId34"/>
    <p:sldId id="427" r:id="rId35"/>
    <p:sldId id="426" r:id="rId36"/>
    <p:sldId id="392" r:id="rId37"/>
    <p:sldId id="393" r:id="rId38"/>
    <p:sldId id="394" r:id="rId39"/>
    <p:sldId id="395" r:id="rId40"/>
    <p:sldId id="396" r:id="rId41"/>
    <p:sldId id="397" r:id="rId42"/>
    <p:sldId id="398" r:id="rId43"/>
    <p:sldId id="399" r:id="rId44"/>
    <p:sldId id="400" r:id="rId45"/>
    <p:sldId id="383" r:id="rId46"/>
    <p:sldId id="362" r:id="rId47"/>
    <p:sldId id="363" r:id="rId48"/>
    <p:sldId id="364" r:id="rId49"/>
    <p:sldId id="365" r:id="rId50"/>
    <p:sldId id="366" r:id="rId51"/>
    <p:sldId id="401" r:id="rId52"/>
    <p:sldId id="405" r:id="rId53"/>
    <p:sldId id="404" r:id="rId54"/>
    <p:sldId id="406" r:id="rId55"/>
    <p:sldId id="407" r:id="rId56"/>
    <p:sldId id="403" r:id="rId57"/>
    <p:sldId id="409" r:id="rId58"/>
    <p:sldId id="410" r:id="rId59"/>
    <p:sldId id="411" r:id="rId60"/>
    <p:sldId id="412" r:id="rId61"/>
    <p:sldId id="415" r:id="rId62"/>
    <p:sldId id="416" r:id="rId63"/>
    <p:sldId id="417" r:id="rId64"/>
    <p:sldId id="420" r:id="rId65"/>
    <p:sldId id="421" r:id="rId66"/>
    <p:sldId id="422" r:id="rId67"/>
    <p:sldId id="418" r:id="rId68"/>
    <p:sldId id="423" r:id="rId69"/>
    <p:sldId id="413" r:id="rId70"/>
    <p:sldId id="414" r:id="rId71"/>
    <p:sldId id="260" r:id="rId72"/>
  </p:sldIdLst>
  <p:sldSz cx="9144000" cy="5143500" type="screen16x9"/>
  <p:notesSz cx="6799263" cy="9929813"/>
  <p:defaultTex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90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guide id="20" orient="horz" pos="2759">
          <p15:clr>
            <a:srgbClr val="A4A3A4"/>
          </p15:clr>
        </p15:guide>
        <p15:guide id="21" orient="horz" pos="1628">
          <p15:clr>
            <a:srgbClr val="A4A3A4"/>
          </p15:clr>
        </p15:guide>
        <p15:guide id="22" pos="2876">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CD58"/>
    <a:srgbClr val="00ABF3"/>
    <a:srgbClr val="36C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D829EE-0DAF-CB8A-5F96-971CAF0CAC3C}" v="1" dt="2026-01-27T15:13:31.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0" y="690"/>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901"/>
        <p:guide pos="3018"/>
        <p:guide pos="2791"/>
        <p:guide pos="159"/>
        <p:guide pos="1847"/>
        <p:guide orient="horz" pos="2759"/>
        <p:guide orient="horz" pos="1628"/>
        <p:guide pos="2876"/>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av Schreiber" userId="0785c806-1388-48c3-a486-bacc75fe0797" providerId="ADAL" clId="{011859DF-2D23-47F0-A33C-D065EF15228C}"/>
    <pc:docChg chg="modSld">
      <pc:chgData name="Eliav Schreiber" userId="0785c806-1388-48c3-a486-bacc75fe0797" providerId="ADAL" clId="{011859DF-2D23-47F0-A33C-D065EF15228C}" dt="2026-01-28T14:34:58.836" v="2" actId="1076"/>
      <pc:docMkLst>
        <pc:docMk/>
      </pc:docMkLst>
      <pc:sldChg chg="modSp mod">
        <pc:chgData name="Eliav Schreiber" userId="0785c806-1388-48c3-a486-bacc75fe0797" providerId="ADAL" clId="{011859DF-2D23-47F0-A33C-D065EF15228C}" dt="2026-01-28T14:34:58.836" v="2" actId="1076"/>
        <pc:sldMkLst>
          <pc:docMk/>
          <pc:sldMk cId="3500053291" sldId="381"/>
        </pc:sldMkLst>
        <pc:picChg chg="mod">
          <ac:chgData name="Eliav Schreiber" userId="0785c806-1388-48c3-a486-bacc75fe0797" providerId="ADAL" clId="{011859DF-2D23-47F0-A33C-D065EF15228C}" dt="2026-01-28T14:34:58.836" v="2" actId="1076"/>
          <ac:picMkLst>
            <pc:docMk/>
            <pc:sldMk cId="3500053291" sldId="381"/>
            <ac:picMk id="8" creationId="{B16884AE-312D-48CA-B0A6-E949CC004342}"/>
          </ac:picMkLst>
        </pc:picChg>
      </pc:sldChg>
    </pc:docChg>
  </pc:docChgLst>
  <pc:docChgLst>
    <pc:chgData name="Eliav Schreiber" userId="S::eliav@schreiber-e.com::0785c806-1388-48c3-a486-bacc75fe0797" providerId="AD" clId="Web-{0FD829EE-0DAF-CB8A-5F96-971CAF0CAC3C}"/>
    <pc:docChg chg="modSld">
      <pc:chgData name="Eliav Schreiber" userId="S::eliav@schreiber-e.com::0785c806-1388-48c3-a486-bacc75fe0797" providerId="AD" clId="Web-{0FD829EE-0DAF-CB8A-5F96-971CAF0CAC3C}" dt="2026-01-27T15:13:31.345" v="0" actId="1076"/>
      <pc:docMkLst>
        <pc:docMk/>
      </pc:docMkLst>
      <pc:sldChg chg="modSp">
        <pc:chgData name="Eliav Schreiber" userId="S::eliav@schreiber-e.com::0785c806-1388-48c3-a486-bacc75fe0797" providerId="AD" clId="Web-{0FD829EE-0DAF-CB8A-5F96-971CAF0CAC3C}" dt="2026-01-27T15:13:31.345" v="0" actId="1076"/>
        <pc:sldMkLst>
          <pc:docMk/>
          <pc:sldMk cId="3500053291" sldId="381"/>
        </pc:sldMkLst>
        <pc:picChg chg="mod">
          <ac:chgData name="Eliav Schreiber" userId="S::eliav@schreiber-e.com::0785c806-1388-48c3-a486-bacc75fe0797" providerId="AD" clId="Web-{0FD829EE-0DAF-CB8A-5F96-971CAF0CAC3C}" dt="2026-01-27T15:13:31.345" v="0" actId="1076"/>
          <ac:picMkLst>
            <pc:docMk/>
            <pc:sldMk cId="3500053291" sldId="381"/>
            <ac:picMk id="8" creationId="{B16884AE-312D-48CA-B0A6-E949CC00434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5591" tIns="47796" rIns="95591" bIns="47796" rtlCol="0"/>
          <a:lstStyle>
            <a:lvl1pPr algn="l">
              <a:defRPr sz="1300"/>
            </a:lvl1pPr>
          </a:lstStyle>
          <a:p>
            <a:endParaRPr lang="en-US"/>
          </a:p>
        </p:txBody>
      </p:sp>
      <p:sp>
        <p:nvSpPr>
          <p:cNvPr id="3" name="Date Placeholder 2"/>
          <p:cNvSpPr>
            <a:spLocks noGrp="1"/>
          </p:cNvSpPr>
          <p:nvPr>
            <p:ph type="dt" sz="quarter" idx="1"/>
          </p:nvPr>
        </p:nvSpPr>
        <p:spPr>
          <a:xfrm>
            <a:off x="3851343" y="0"/>
            <a:ext cx="2946347" cy="496491"/>
          </a:xfrm>
          <a:prstGeom prst="rect">
            <a:avLst/>
          </a:prstGeom>
        </p:spPr>
        <p:txBody>
          <a:bodyPr vert="horz" lIns="95591" tIns="47796" rIns="95591" bIns="47796" rtlCol="0"/>
          <a:lstStyle>
            <a:lvl1pPr algn="r">
              <a:defRPr sz="1300"/>
            </a:lvl1pPr>
          </a:lstStyle>
          <a:p>
            <a:fld id="{3122E3A8-67DD-A54D-9ACE-7F6180D1A288}" type="datetimeFigureOut">
              <a:rPr lang="en-US" smtClean="0"/>
              <a:pPr/>
              <a:t>1/28/2026</a:t>
            </a:fld>
            <a:endParaRPr lang="en-US"/>
          </a:p>
        </p:txBody>
      </p:sp>
      <p:sp>
        <p:nvSpPr>
          <p:cNvPr id="4" name="Footer Placeholder 3"/>
          <p:cNvSpPr>
            <a:spLocks noGrp="1"/>
          </p:cNvSpPr>
          <p:nvPr>
            <p:ph type="ftr" sz="quarter" idx="2"/>
          </p:nvPr>
        </p:nvSpPr>
        <p:spPr>
          <a:xfrm>
            <a:off x="0" y="9431599"/>
            <a:ext cx="2946347" cy="496491"/>
          </a:xfrm>
          <a:prstGeom prst="rect">
            <a:avLst/>
          </a:prstGeom>
        </p:spPr>
        <p:txBody>
          <a:bodyPr vert="horz" lIns="95591" tIns="47796" rIns="95591" bIns="47796" rtlCol="0" anchor="b"/>
          <a:lstStyle>
            <a:lvl1pPr algn="l">
              <a:defRPr sz="1300"/>
            </a:lvl1pPr>
          </a:lstStyle>
          <a:p>
            <a:endParaRPr lang="en-US"/>
          </a:p>
        </p:txBody>
      </p:sp>
      <p:sp>
        <p:nvSpPr>
          <p:cNvPr id="5" name="Slide Number Placeholder 4"/>
          <p:cNvSpPr>
            <a:spLocks noGrp="1"/>
          </p:cNvSpPr>
          <p:nvPr>
            <p:ph type="sldNum" sz="quarter" idx="3"/>
          </p:nvPr>
        </p:nvSpPr>
        <p:spPr>
          <a:xfrm>
            <a:off x="3851343" y="9431599"/>
            <a:ext cx="2946347" cy="496491"/>
          </a:xfrm>
          <a:prstGeom prst="rect">
            <a:avLst/>
          </a:prstGeom>
        </p:spPr>
        <p:txBody>
          <a:bodyPr vert="horz" lIns="95591" tIns="47796" rIns="95591" bIns="47796" rtlCol="0" anchor="b"/>
          <a:lstStyle>
            <a:lvl1pPr algn="r">
              <a:defRPr sz="1300"/>
            </a:lvl1pPr>
          </a:lstStyle>
          <a:p>
            <a:fld id="{B5D751CF-426F-9546-9000-18E529FDEBDA}" type="slidenum">
              <a:rPr lang="en-US" smtClean="0"/>
              <a:pPr/>
              <a:t>‹#›</a:t>
            </a:fld>
            <a:endParaRPr lang="en-US"/>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5591" tIns="47796" rIns="95591" bIns="47796" rtlCol="0"/>
          <a:lstStyle>
            <a:lvl1pPr algn="l">
              <a:defRPr sz="1300"/>
            </a:lvl1pPr>
          </a:lstStyle>
          <a:p>
            <a:endParaRPr lang="en-US"/>
          </a:p>
        </p:txBody>
      </p:sp>
      <p:sp>
        <p:nvSpPr>
          <p:cNvPr id="3" name="Date Placeholder 2"/>
          <p:cNvSpPr>
            <a:spLocks noGrp="1"/>
          </p:cNvSpPr>
          <p:nvPr>
            <p:ph type="dt" idx="1"/>
          </p:nvPr>
        </p:nvSpPr>
        <p:spPr>
          <a:xfrm>
            <a:off x="3851343" y="0"/>
            <a:ext cx="2946347" cy="496491"/>
          </a:xfrm>
          <a:prstGeom prst="rect">
            <a:avLst/>
          </a:prstGeom>
        </p:spPr>
        <p:txBody>
          <a:bodyPr vert="horz" lIns="95591" tIns="47796" rIns="95591" bIns="47796" rtlCol="0"/>
          <a:lstStyle>
            <a:lvl1pPr algn="r">
              <a:defRPr sz="1300"/>
            </a:lvl1pPr>
          </a:lstStyle>
          <a:p>
            <a:fld id="{95BCB8AE-B9B2-1648-AE7C-D9F4FF496627}" type="datetimeFigureOut">
              <a:rPr lang="en-US" smtClean="0"/>
              <a:pPr/>
              <a:t>1/28/2026</a:t>
            </a:fld>
            <a:endParaRPr lang="en-US"/>
          </a:p>
        </p:txBody>
      </p:sp>
      <p:sp>
        <p:nvSpPr>
          <p:cNvPr id="4" name="Slide Image Placeholder 3"/>
          <p:cNvSpPr>
            <a:spLocks noGrp="1" noRot="1" noChangeAspect="1"/>
          </p:cNvSpPr>
          <p:nvPr>
            <p:ph type="sldImg" idx="2"/>
          </p:nvPr>
        </p:nvSpPr>
        <p:spPr>
          <a:xfrm>
            <a:off x="92075" y="746125"/>
            <a:ext cx="6615113" cy="3722688"/>
          </a:xfrm>
          <a:prstGeom prst="rect">
            <a:avLst/>
          </a:prstGeom>
          <a:noFill/>
          <a:ln w="12700">
            <a:solidFill>
              <a:prstClr val="black"/>
            </a:solidFill>
          </a:ln>
        </p:spPr>
        <p:txBody>
          <a:bodyPr vert="horz" lIns="95591" tIns="47796" rIns="95591" bIns="47796" rtlCol="0" anchor="ctr"/>
          <a:lstStyle/>
          <a:p>
            <a:endParaRPr lang="en-US"/>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5591" tIns="47796" rIns="95591" bIns="477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599"/>
            <a:ext cx="2946347" cy="496491"/>
          </a:xfrm>
          <a:prstGeom prst="rect">
            <a:avLst/>
          </a:prstGeom>
        </p:spPr>
        <p:txBody>
          <a:bodyPr vert="horz" lIns="95591" tIns="47796" rIns="95591" bIns="47796" rtlCol="0" anchor="b"/>
          <a:lstStyle>
            <a:lvl1pPr algn="l">
              <a:defRPr sz="1300"/>
            </a:lvl1pPr>
          </a:lstStyle>
          <a:p>
            <a:endParaRPr lang="en-US"/>
          </a:p>
        </p:txBody>
      </p:sp>
      <p:sp>
        <p:nvSpPr>
          <p:cNvPr id="7" name="Slide Number Placeholder 6"/>
          <p:cNvSpPr>
            <a:spLocks noGrp="1"/>
          </p:cNvSpPr>
          <p:nvPr>
            <p:ph type="sldNum" sz="quarter" idx="5"/>
          </p:nvPr>
        </p:nvSpPr>
        <p:spPr>
          <a:xfrm>
            <a:off x="3851343" y="9431599"/>
            <a:ext cx="2946347" cy="496491"/>
          </a:xfrm>
          <a:prstGeom prst="rect">
            <a:avLst/>
          </a:prstGeom>
        </p:spPr>
        <p:txBody>
          <a:bodyPr vert="horz" lIns="95591" tIns="47796" rIns="95591" bIns="47796" rtlCol="0" anchor="b"/>
          <a:lstStyle>
            <a:lvl1pPr algn="r">
              <a:defRPr sz="1300"/>
            </a:lvl1pPr>
          </a:lstStyle>
          <a:p>
            <a:fld id="{E7F34D1A-B7E5-DE48-8EA9-859D9DE63652}" type="slidenum">
              <a:rPr lang="en-US" smtClean="0"/>
              <a:pPr/>
              <a:t>‹#›</a:t>
            </a:fld>
            <a:endParaRPr lang="en-US"/>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184" rtl="0" eaLnBrk="1" latinLnBrk="0" hangingPunct="1">
      <a:defRPr sz="1200" kern="1200">
        <a:solidFill>
          <a:schemeClr val="tx1"/>
        </a:solidFill>
        <a:latin typeface="+mn-lt"/>
        <a:ea typeface="+mn-ea"/>
        <a:cs typeface="+mn-cs"/>
      </a:defRPr>
    </a:lvl1pPr>
    <a:lvl2pPr marL="457184" algn="l" defTabSz="457184" rtl="0" eaLnBrk="1" latinLnBrk="0" hangingPunct="1">
      <a:defRPr sz="1200" kern="1200">
        <a:solidFill>
          <a:schemeClr val="tx1"/>
        </a:solidFill>
        <a:latin typeface="+mn-lt"/>
        <a:ea typeface="+mn-ea"/>
        <a:cs typeface="+mn-cs"/>
      </a:defRPr>
    </a:lvl2pPr>
    <a:lvl3pPr marL="914367" algn="l" defTabSz="457184" rtl="0" eaLnBrk="1" latinLnBrk="0" hangingPunct="1">
      <a:defRPr sz="1200" kern="1200">
        <a:solidFill>
          <a:schemeClr val="tx1"/>
        </a:solidFill>
        <a:latin typeface="+mn-lt"/>
        <a:ea typeface="+mn-ea"/>
        <a:cs typeface="+mn-cs"/>
      </a:defRPr>
    </a:lvl3pPr>
    <a:lvl4pPr marL="1371552" algn="l" defTabSz="457184" rtl="0" eaLnBrk="1" latinLnBrk="0" hangingPunct="1">
      <a:defRPr sz="1200" kern="1200">
        <a:solidFill>
          <a:schemeClr val="tx1"/>
        </a:solidFill>
        <a:latin typeface="+mn-lt"/>
        <a:ea typeface="+mn-ea"/>
        <a:cs typeface="+mn-cs"/>
      </a:defRPr>
    </a:lvl4pPr>
    <a:lvl5pPr marL="1828736" algn="l" defTabSz="457184" rtl="0" eaLnBrk="1" latinLnBrk="0" hangingPunct="1">
      <a:defRPr sz="1200" kern="1200">
        <a:solidFill>
          <a:schemeClr val="tx1"/>
        </a:solidFill>
        <a:latin typeface="+mn-lt"/>
        <a:ea typeface="+mn-ea"/>
        <a:cs typeface="+mn-cs"/>
      </a:defRPr>
    </a:lvl5pPr>
    <a:lvl6pPr marL="2285919" algn="l" defTabSz="457184" rtl="0" eaLnBrk="1" latinLnBrk="0" hangingPunct="1">
      <a:defRPr sz="1200" kern="1200">
        <a:solidFill>
          <a:schemeClr val="tx1"/>
        </a:solidFill>
        <a:latin typeface="+mn-lt"/>
        <a:ea typeface="+mn-ea"/>
        <a:cs typeface="+mn-cs"/>
      </a:defRPr>
    </a:lvl6pPr>
    <a:lvl7pPr marL="2743103" algn="l" defTabSz="457184" rtl="0" eaLnBrk="1" latinLnBrk="0" hangingPunct="1">
      <a:defRPr sz="1200" kern="1200">
        <a:solidFill>
          <a:schemeClr val="tx1"/>
        </a:solidFill>
        <a:latin typeface="+mn-lt"/>
        <a:ea typeface="+mn-ea"/>
        <a:cs typeface="+mn-cs"/>
      </a:defRPr>
    </a:lvl7pPr>
    <a:lvl8pPr marL="3200287" algn="l" defTabSz="457184" rtl="0" eaLnBrk="1" latinLnBrk="0" hangingPunct="1">
      <a:defRPr sz="1200" kern="1200">
        <a:solidFill>
          <a:schemeClr val="tx1"/>
        </a:solidFill>
        <a:latin typeface="+mn-lt"/>
        <a:ea typeface="+mn-ea"/>
        <a:cs typeface="+mn-cs"/>
      </a:defRPr>
    </a:lvl8pPr>
    <a:lvl9pPr marL="3657471" algn="l" defTabSz="457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Major trends are fundamentally changing power distribution — which means the systems we use to manage it must change too.</a:t>
            </a:r>
          </a:p>
          <a:p>
            <a:r>
              <a:rPr lang="en-US"/>
              <a:t> </a:t>
            </a:r>
          </a:p>
          <a:p>
            <a:r>
              <a:rPr lang="en-US"/>
              <a:t>Today, the world is more electric, digitized, decarbonized, and decentralized – which brings both challenges and opportunities that will continue to grow and accelerate in the coming decades.</a:t>
            </a:r>
          </a:p>
          <a:p>
            <a:br>
              <a:rPr lang="en-CA"/>
            </a:br>
            <a:r>
              <a:rPr lang="en-US"/>
              <a:t>By digitization we mean chiefly the Internet of Things. In fact, by 2020, there will be 10 times more incremental connected devices than connected people. This, by the way, brings with it a lot more electricity consumption, to facilitate the data exchange involved in downloading videos and images, sending and receiving information, etc. It’s a big deal.</a:t>
            </a:r>
          </a:p>
          <a:p>
            <a:r>
              <a:rPr lang="en-US"/>
              <a:t> </a:t>
            </a:r>
          </a:p>
          <a:p>
            <a:r>
              <a:rPr lang="en-US"/>
              <a:t>The </a:t>
            </a:r>
            <a:r>
              <a:rPr lang="en-US" err="1"/>
              <a:t>decarbonization</a:t>
            </a:r>
            <a:r>
              <a:rPr lang="en-US"/>
              <a:t> side is where we can make the savings: 82% of the economic potential of energy efficiency in buildings, and more than half in industry, remains untapped. </a:t>
            </a:r>
          </a:p>
          <a:p>
            <a:r>
              <a:rPr lang="en-US"/>
              <a:t> </a:t>
            </a:r>
          </a:p>
          <a:p>
            <a:r>
              <a:rPr lang="en-US"/>
              <a:t>In terms of decentralization, did you know that close to 60% of consumers today are considering becoming power self-sufficient in the future? This is the exciting world of the “prosumer” — of </a:t>
            </a:r>
            <a:r>
              <a:rPr lang="en-US" err="1"/>
              <a:t>microgrids</a:t>
            </a:r>
            <a:r>
              <a:rPr lang="en-US"/>
              <a:t> and storage. One of our buildings in Paris will even be an energy-positive structure, which is an exciting trend for the future. </a:t>
            </a:r>
          </a:p>
          <a:p>
            <a:endParaRPr lang="en-US"/>
          </a:p>
          <a:p>
            <a:endParaRPr lang="en-US"/>
          </a:p>
        </p:txBody>
      </p:sp>
      <p:sp>
        <p:nvSpPr>
          <p:cNvPr id="4" name="Slide Number Placeholder 3"/>
          <p:cNvSpPr>
            <a:spLocks noGrp="1"/>
          </p:cNvSpPr>
          <p:nvPr>
            <p:ph type="sldNum" sz="quarter" idx="10"/>
          </p:nvPr>
        </p:nvSpPr>
        <p:spPr/>
        <p:txBody>
          <a:bodyPr/>
          <a:lstStyle/>
          <a:p>
            <a:pPr defTabSz="441155">
              <a:defRPr/>
            </a:pPr>
            <a:fld id="{E7F34D1A-B7E5-DE48-8EA9-859D9DE63652}" type="slidenum">
              <a:rPr lang="en-US">
                <a:solidFill>
                  <a:prstClr val="black"/>
                </a:solidFill>
                <a:latin typeface="Calibri"/>
              </a:rPr>
              <a:pPr defTabSz="441155">
                <a:defRPr/>
              </a:pPr>
              <a:t>2</a:t>
            </a:fld>
            <a:endParaRPr lang="en-US">
              <a:solidFill>
                <a:prstClr val="black"/>
              </a:solidFill>
              <a:latin typeface="Calibri"/>
            </a:endParaRPr>
          </a:p>
        </p:txBody>
      </p:sp>
    </p:spTree>
    <p:extLst>
      <p:ext uri="{BB962C8B-B14F-4D97-AF65-F5344CB8AC3E}">
        <p14:creationId xmlns:p14="http://schemas.microsoft.com/office/powerpoint/2010/main" val="200985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1</a:t>
            </a:r>
            <a:r>
              <a:rPr lang="en-CA" baseline="30000"/>
              <a:t>st</a:t>
            </a:r>
            <a:r>
              <a:rPr lang="en-CA" baseline="0"/>
              <a:t> Graphic : Based on this view, can you tell me how my energy usage is doing ? Am I good ? Am I saving money or spending too much of it ? There is no way to tell.</a:t>
            </a:r>
          </a:p>
          <a:p>
            <a:endParaRPr lang="en-CA" baseline="0"/>
          </a:p>
          <a:p>
            <a:r>
              <a:rPr lang="en-CA" baseline="0"/>
              <a:t>2</a:t>
            </a:r>
            <a:r>
              <a:rPr lang="en-CA" baseline="30000"/>
              <a:t>nd</a:t>
            </a:r>
            <a:r>
              <a:rPr lang="en-CA" baseline="0"/>
              <a:t>/3</a:t>
            </a:r>
            <a:r>
              <a:rPr lang="en-CA" baseline="30000"/>
              <a:t>rd</a:t>
            </a:r>
            <a:r>
              <a:rPr lang="en-CA" baseline="0"/>
              <a:t> Graphic : Some people will use a Period Comparison to compare energy use. But is that really useful ? Are all the period conditions identical ? Not Really.</a:t>
            </a:r>
          </a:p>
          <a:p>
            <a:endParaRPr lang="en-CA" baseline="0"/>
          </a:p>
          <a:p>
            <a:r>
              <a:rPr lang="en-CA" baseline="0"/>
              <a:t>4</a:t>
            </a:r>
            <a:r>
              <a:rPr lang="en-CA" baseline="30000"/>
              <a:t>th</a:t>
            </a:r>
            <a:r>
              <a:rPr lang="en-CA" baseline="0"/>
              <a:t> Graphic : Then, lets plot one of the most well known energy influencers in the Building segment on top – Temperature. Does that help ? A little bit, but this is not perfect either.</a:t>
            </a:r>
          </a:p>
          <a:p>
            <a:endParaRPr lang="en-US"/>
          </a:p>
        </p:txBody>
      </p:sp>
      <p:sp>
        <p:nvSpPr>
          <p:cNvPr id="4" name="Slide Number Placeholder 3"/>
          <p:cNvSpPr>
            <a:spLocks noGrp="1"/>
          </p:cNvSpPr>
          <p:nvPr>
            <p:ph type="sldNum" sz="quarter" idx="10"/>
          </p:nvPr>
        </p:nvSpPr>
        <p:spPr/>
        <p:txBody>
          <a:bodyPr/>
          <a:lstStyle/>
          <a:p>
            <a:fld id="{E7F34D1A-B7E5-DE48-8EA9-859D9DE63652}" type="slidenum">
              <a:rPr lang="en-US" smtClean="0"/>
              <a:pPr/>
              <a:t>15</a:t>
            </a:fld>
            <a:endParaRPr lang="en-US"/>
          </a:p>
        </p:txBody>
      </p:sp>
    </p:spTree>
    <p:extLst>
      <p:ext uri="{BB962C8B-B14F-4D97-AF65-F5344CB8AC3E}">
        <p14:creationId xmlns:p14="http://schemas.microsoft.com/office/powerpoint/2010/main" val="166662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Question:</a:t>
            </a:r>
            <a:r>
              <a:rPr lang="en-CA" baseline="0"/>
              <a:t> What things can influence your facilities energy use?</a:t>
            </a:r>
          </a:p>
          <a:p>
            <a:endParaRPr lang="en-CA" baseline="0"/>
          </a:p>
          <a:p>
            <a:r>
              <a:rPr lang="en-CA" baseline="0"/>
              <a:t>(ask audience, gather responses)</a:t>
            </a:r>
          </a:p>
          <a:p>
            <a:endParaRPr lang="en-CA" baseline="0"/>
          </a:p>
          <a:p>
            <a:r>
              <a:rPr lang="en-CA"/>
              <a:t>All of these</a:t>
            </a:r>
            <a:r>
              <a:rPr lang="en-CA" baseline="0"/>
              <a:t> (and more) can influence my Energy usage. They all participate in different ways. Some directly, some indirectly. </a:t>
            </a:r>
            <a:endParaRPr lang="en-CA"/>
          </a:p>
          <a:p>
            <a:endParaRPr lang="en-US"/>
          </a:p>
        </p:txBody>
      </p:sp>
      <p:sp>
        <p:nvSpPr>
          <p:cNvPr id="4" name="Slide Number Placeholder 3"/>
          <p:cNvSpPr>
            <a:spLocks noGrp="1"/>
          </p:cNvSpPr>
          <p:nvPr>
            <p:ph type="sldNum" sz="quarter" idx="10"/>
          </p:nvPr>
        </p:nvSpPr>
        <p:spPr/>
        <p:txBody>
          <a:bodyPr/>
          <a:lstStyle/>
          <a:p>
            <a:fld id="{E7F34D1A-B7E5-DE48-8EA9-859D9DE63652}" type="slidenum">
              <a:rPr lang="en-US" smtClean="0"/>
              <a:pPr/>
              <a:t>16</a:t>
            </a:fld>
            <a:endParaRPr lang="en-US"/>
          </a:p>
        </p:txBody>
      </p:sp>
    </p:spTree>
    <p:extLst>
      <p:ext uri="{BB962C8B-B14F-4D97-AF65-F5344CB8AC3E}">
        <p14:creationId xmlns:p14="http://schemas.microsoft.com/office/powerpoint/2010/main" val="386496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Influencing factors can </a:t>
            </a:r>
            <a:r>
              <a:rPr lang="en-CA" baseline="0"/>
              <a:t>be classified into 3 categories:</a:t>
            </a:r>
          </a:p>
          <a:p>
            <a:pPr marL="165466" indent="-165466">
              <a:buFont typeface="Arial" panose="020B0604020202020204" pitchFamily="34" charset="0"/>
              <a:buChar char="•"/>
            </a:pPr>
            <a:r>
              <a:rPr lang="en-CA" baseline="0"/>
              <a:t>Base Loads that are running most of the time or on fixed schedule. </a:t>
            </a:r>
          </a:p>
          <a:p>
            <a:pPr marL="165466" indent="-165466">
              <a:buFont typeface="Arial" panose="020B0604020202020204" pitchFamily="34" charset="0"/>
              <a:buChar char="•"/>
            </a:pPr>
            <a:r>
              <a:rPr lang="en-CA" baseline="0"/>
              <a:t>Influencing factors that impact some of the loads like Production Volume and Weather</a:t>
            </a:r>
          </a:p>
          <a:p>
            <a:pPr marL="165466" indent="-165466">
              <a:buFont typeface="Arial" panose="020B0604020202020204" pitchFamily="34" charset="0"/>
              <a:buChar char="•"/>
            </a:pPr>
            <a:r>
              <a:rPr lang="en-CA" baseline="0"/>
              <a:t>Scheduling which influences how base loads and influencing factors are used</a:t>
            </a:r>
          </a:p>
          <a:p>
            <a:pPr marL="165466" indent="-165466">
              <a:buFont typeface="Arial" panose="020B0604020202020204" pitchFamily="34" charset="0"/>
              <a:buChar char="•"/>
            </a:pPr>
            <a:endParaRPr lang="en-CA" baseline="0"/>
          </a:p>
          <a:p>
            <a:r>
              <a:rPr lang="en-CA" baseline="0"/>
              <a:t>Based on these 3 categories, we are able to use a statistical approach and create a Model of our Energy use. That model is able to calculate how much energy should be use in any condition. That will allow us to compare the “ideal” or modeled Energy usage to the “Measured” or actual Energy usage to draw conclusions. </a:t>
            </a:r>
            <a:endParaRPr lang="en-CA"/>
          </a:p>
          <a:p>
            <a:endParaRPr lang="en-US"/>
          </a:p>
        </p:txBody>
      </p:sp>
      <p:sp>
        <p:nvSpPr>
          <p:cNvPr id="4" name="Slide Number Placeholder 3"/>
          <p:cNvSpPr>
            <a:spLocks noGrp="1"/>
          </p:cNvSpPr>
          <p:nvPr>
            <p:ph type="sldNum" sz="quarter" idx="10"/>
          </p:nvPr>
        </p:nvSpPr>
        <p:spPr/>
        <p:txBody>
          <a:bodyPr/>
          <a:lstStyle/>
          <a:p>
            <a:fld id="{E7F34D1A-B7E5-DE48-8EA9-859D9DE63652}" type="slidenum">
              <a:rPr lang="en-US" smtClean="0"/>
              <a:pPr/>
              <a:t>17</a:t>
            </a:fld>
            <a:endParaRPr lang="en-US"/>
          </a:p>
        </p:txBody>
      </p:sp>
    </p:spTree>
    <p:extLst>
      <p:ext uri="{BB962C8B-B14F-4D97-AF65-F5344CB8AC3E}">
        <p14:creationId xmlns:p14="http://schemas.microsoft.com/office/powerpoint/2010/main" val="2535278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F34D1A-B7E5-DE48-8EA9-859D9DE63652}" type="slidenum">
              <a:rPr lang="en-US" smtClean="0"/>
              <a:pPr/>
              <a:t>18</a:t>
            </a:fld>
            <a:endParaRPr lang="en-US"/>
          </a:p>
        </p:txBody>
      </p:sp>
    </p:spTree>
    <p:extLst>
      <p:ext uri="{BB962C8B-B14F-4D97-AF65-F5344CB8AC3E}">
        <p14:creationId xmlns:p14="http://schemas.microsoft.com/office/powerpoint/2010/main" val="2417967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accent1"/>
                </a:solidFill>
              </a:rPr>
              <a:t>KPI</a:t>
            </a:r>
            <a:r>
              <a:rPr lang="en-US">
                <a:solidFill>
                  <a:schemeClr val="accent1"/>
                </a:solidFill>
              </a:rPr>
              <a:t>: Key Performance Indicator</a:t>
            </a:r>
          </a:p>
          <a:p>
            <a:r>
              <a:rPr lang="en-US" b="1" err="1">
                <a:solidFill>
                  <a:schemeClr val="accent1"/>
                </a:solidFill>
              </a:rPr>
              <a:t>EnPI</a:t>
            </a:r>
            <a:r>
              <a:rPr lang="en-US">
                <a:solidFill>
                  <a:schemeClr val="accent1"/>
                </a:solidFill>
              </a:rPr>
              <a:t>: Energy Performance Indicators</a:t>
            </a:r>
          </a:p>
          <a:p>
            <a:r>
              <a:rPr lang="en-US" b="1">
                <a:solidFill>
                  <a:schemeClr val="accent1"/>
                </a:solidFill>
              </a:rPr>
              <a:t>ISO 50006:2014</a:t>
            </a:r>
            <a:r>
              <a:rPr lang="en-US">
                <a:solidFill>
                  <a:schemeClr val="accent1"/>
                </a:solidFill>
              </a:rPr>
              <a:t>: Measuring energy performance using energy baselines (</a:t>
            </a:r>
            <a:r>
              <a:rPr lang="en-US" err="1">
                <a:solidFill>
                  <a:schemeClr val="accent1"/>
                </a:solidFill>
              </a:rPr>
              <a:t>EnB</a:t>
            </a:r>
            <a:r>
              <a:rPr lang="en-US">
                <a:solidFill>
                  <a:schemeClr val="accent1"/>
                </a:solidFill>
              </a:rPr>
              <a:t>) and energy performance indicators (</a:t>
            </a:r>
            <a:r>
              <a:rPr lang="en-US" err="1">
                <a:solidFill>
                  <a:schemeClr val="accent1"/>
                </a:solidFill>
              </a:rPr>
              <a:t>EnPI</a:t>
            </a:r>
            <a:r>
              <a:rPr lang="en-US">
                <a:solidFill>
                  <a:schemeClr val="accent1"/>
                </a:solidFill>
              </a:rPr>
              <a:t>)</a:t>
            </a:r>
          </a:p>
          <a:p>
            <a:endParaRPr lang="en-US"/>
          </a:p>
        </p:txBody>
      </p:sp>
      <p:sp>
        <p:nvSpPr>
          <p:cNvPr id="4" name="Slide Number Placeholder 3"/>
          <p:cNvSpPr>
            <a:spLocks noGrp="1"/>
          </p:cNvSpPr>
          <p:nvPr>
            <p:ph type="sldNum" sz="quarter" idx="10"/>
          </p:nvPr>
        </p:nvSpPr>
        <p:spPr/>
        <p:txBody>
          <a:bodyPr/>
          <a:lstStyle/>
          <a:p>
            <a:fld id="{E7F34D1A-B7E5-DE48-8EA9-859D9DE63652}" type="slidenum">
              <a:rPr lang="en-US" smtClean="0"/>
              <a:pPr/>
              <a:t>27</a:t>
            </a:fld>
            <a:endParaRPr lang="en-US"/>
          </a:p>
        </p:txBody>
      </p:sp>
    </p:spTree>
    <p:extLst>
      <p:ext uri="{BB962C8B-B14F-4D97-AF65-F5344CB8AC3E}">
        <p14:creationId xmlns:p14="http://schemas.microsoft.com/office/powerpoint/2010/main" val="3882338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F34D1A-B7E5-DE48-8EA9-859D9DE63652}" type="slidenum">
              <a:rPr lang="en-US" smtClean="0"/>
              <a:pPr/>
              <a:t>44</a:t>
            </a:fld>
            <a:endParaRPr lang="en-US"/>
          </a:p>
        </p:txBody>
      </p:sp>
    </p:spTree>
    <p:extLst>
      <p:ext uri="{BB962C8B-B14F-4D97-AF65-F5344CB8AC3E}">
        <p14:creationId xmlns:p14="http://schemas.microsoft.com/office/powerpoint/2010/main" val="1900772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41228">
              <a:defRPr/>
            </a:pPr>
            <a:endParaRPr lang="en-US">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defTabSz="441228">
              <a:defRPr/>
            </a:pPr>
            <a:fld id="{E7F34D1A-B7E5-DE48-8EA9-859D9DE63652}" type="slidenum">
              <a:rPr lang="en-US">
                <a:solidFill>
                  <a:prstClr val="black"/>
                </a:solidFill>
                <a:latin typeface="Calibri"/>
              </a:rPr>
              <a:pPr defTabSz="441228">
                <a:defRPr/>
              </a:pPr>
              <a:t>46</a:t>
            </a:fld>
            <a:endParaRPr lang="en-US">
              <a:solidFill>
                <a:prstClr val="black"/>
              </a:solidFill>
              <a:latin typeface="Calibri"/>
            </a:endParaRPr>
          </a:p>
        </p:txBody>
      </p:sp>
    </p:spTree>
    <p:extLst>
      <p:ext uri="{BB962C8B-B14F-4D97-AF65-F5344CB8AC3E}">
        <p14:creationId xmlns:p14="http://schemas.microsoft.com/office/powerpoint/2010/main" val="2082199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41228">
              <a:defRPr/>
            </a:pPr>
            <a:endParaRPr lang="en-US">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defTabSz="441228">
              <a:defRPr/>
            </a:pPr>
            <a:fld id="{E7F34D1A-B7E5-DE48-8EA9-859D9DE63652}" type="slidenum">
              <a:rPr lang="en-US">
                <a:solidFill>
                  <a:prstClr val="black"/>
                </a:solidFill>
                <a:latin typeface="Calibri"/>
              </a:rPr>
              <a:pPr defTabSz="441228">
                <a:defRPr/>
              </a:pPr>
              <a:t>47</a:t>
            </a:fld>
            <a:endParaRPr lang="en-US">
              <a:solidFill>
                <a:prstClr val="black"/>
              </a:solidFill>
              <a:latin typeface="Calibri"/>
            </a:endParaRPr>
          </a:p>
        </p:txBody>
      </p:sp>
    </p:spTree>
    <p:extLst>
      <p:ext uri="{BB962C8B-B14F-4D97-AF65-F5344CB8AC3E}">
        <p14:creationId xmlns:p14="http://schemas.microsoft.com/office/powerpoint/2010/main" val="3696882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41228">
              <a:defRPr/>
            </a:pPr>
            <a:endParaRPr lang="en-US">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defTabSz="441228">
              <a:defRPr/>
            </a:pPr>
            <a:fld id="{E7F34D1A-B7E5-DE48-8EA9-859D9DE63652}" type="slidenum">
              <a:rPr lang="en-US">
                <a:solidFill>
                  <a:prstClr val="black"/>
                </a:solidFill>
                <a:latin typeface="Calibri"/>
              </a:rPr>
              <a:pPr defTabSz="441228">
                <a:defRPr/>
              </a:pPr>
              <a:t>48</a:t>
            </a:fld>
            <a:endParaRPr lang="en-US">
              <a:solidFill>
                <a:prstClr val="black"/>
              </a:solidFill>
              <a:latin typeface="Calibri"/>
            </a:endParaRPr>
          </a:p>
        </p:txBody>
      </p:sp>
    </p:spTree>
    <p:extLst>
      <p:ext uri="{BB962C8B-B14F-4D97-AF65-F5344CB8AC3E}">
        <p14:creationId xmlns:p14="http://schemas.microsoft.com/office/powerpoint/2010/main" val="412965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41228">
              <a:defRPr/>
            </a:pPr>
            <a:endParaRPr lang="en-US">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defTabSz="441228">
              <a:defRPr/>
            </a:pPr>
            <a:fld id="{E7F34D1A-B7E5-DE48-8EA9-859D9DE63652}" type="slidenum">
              <a:rPr lang="en-US">
                <a:solidFill>
                  <a:prstClr val="black"/>
                </a:solidFill>
                <a:latin typeface="Calibri"/>
              </a:rPr>
              <a:pPr defTabSz="441228">
                <a:defRPr/>
              </a:pPr>
              <a:t>49</a:t>
            </a:fld>
            <a:endParaRPr lang="en-US">
              <a:solidFill>
                <a:prstClr val="black"/>
              </a:solidFill>
              <a:latin typeface="Calibri"/>
            </a:endParaRPr>
          </a:p>
        </p:txBody>
      </p:sp>
    </p:spTree>
    <p:extLst>
      <p:ext uri="{BB962C8B-B14F-4D97-AF65-F5344CB8AC3E}">
        <p14:creationId xmlns:p14="http://schemas.microsoft.com/office/powerpoint/2010/main" val="3535002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traditionally power has moved from a single source to the end customer, today it’s not so linear. Alternative energy sources and advances in technology mean that power is coming from many different places, energy metering is more advanced than ever, and customers aren’t just consuming energy — they’re producing it too.</a:t>
            </a:r>
          </a:p>
          <a:p>
            <a:r>
              <a:rPr lang="en-US"/>
              <a:t> </a:t>
            </a:r>
          </a:p>
          <a:p>
            <a:r>
              <a:rPr lang="en-US"/>
              <a:t> </a:t>
            </a:r>
          </a:p>
          <a:p>
            <a:r>
              <a:rPr lang="en-US"/>
              <a:t>This paradigm shift is putting huge stress on everyone whose job it is to ensure that the lights stay on. And even while it continues to change, we must work to ensure that power distribution remains safe, reliable, and efficient. </a:t>
            </a:r>
          </a:p>
          <a:p>
            <a:r>
              <a:rPr lang="en-US"/>
              <a:t> </a:t>
            </a:r>
          </a:p>
          <a:p>
            <a:endParaRPr lang="en-US"/>
          </a:p>
        </p:txBody>
      </p:sp>
      <p:sp>
        <p:nvSpPr>
          <p:cNvPr id="4" name="Slide Number Placeholder 3"/>
          <p:cNvSpPr>
            <a:spLocks noGrp="1"/>
          </p:cNvSpPr>
          <p:nvPr>
            <p:ph type="sldNum" sz="quarter" idx="10"/>
          </p:nvPr>
        </p:nvSpPr>
        <p:spPr/>
        <p:txBody>
          <a:bodyPr/>
          <a:lstStyle/>
          <a:p>
            <a:pPr defTabSz="441155">
              <a:defRPr/>
            </a:pPr>
            <a:fld id="{E7F34D1A-B7E5-DE48-8EA9-859D9DE63652}" type="slidenum">
              <a:rPr lang="en-US">
                <a:solidFill>
                  <a:prstClr val="black"/>
                </a:solidFill>
                <a:latin typeface="Calibri"/>
              </a:rPr>
              <a:pPr defTabSz="441155">
                <a:defRPr/>
              </a:pPr>
              <a:t>3</a:t>
            </a:fld>
            <a:endParaRPr lang="en-US">
              <a:solidFill>
                <a:prstClr val="black"/>
              </a:solidFill>
              <a:latin typeface="Calibri"/>
            </a:endParaRPr>
          </a:p>
        </p:txBody>
      </p:sp>
    </p:spTree>
    <p:extLst>
      <p:ext uri="{BB962C8B-B14F-4D97-AF65-F5344CB8AC3E}">
        <p14:creationId xmlns:p14="http://schemas.microsoft.com/office/powerpoint/2010/main" val="1865045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p:spPr>
        <p:txBody>
          <a:bodyPr/>
          <a:lstStyle/>
          <a:p>
            <a:pPr defTabSz="441228">
              <a:defRPr/>
            </a:pPr>
            <a:fld id="{B6D0BDCF-F482-4A7C-AFC8-6ED50611D849}" type="slidenum">
              <a:rPr lang="en-GB">
                <a:solidFill>
                  <a:srgbClr val="000000"/>
                </a:solidFill>
                <a:latin typeface="Calibri"/>
                <a:cs typeface="Arial" charset="0"/>
              </a:rPr>
              <a:pPr defTabSz="441228">
                <a:defRPr/>
              </a:pPr>
              <a:t>53</a:t>
            </a:fld>
            <a:endParaRPr lang="en-GB">
              <a:solidFill>
                <a:srgbClr val="000000"/>
              </a:solidFill>
              <a:latin typeface="Calibri"/>
              <a:cs typeface="Arial" charset="0"/>
            </a:endParaRPr>
          </a:p>
        </p:txBody>
      </p:sp>
      <p:sp>
        <p:nvSpPr>
          <p:cNvPr id="442370" name="Rectangle 7"/>
          <p:cNvSpPr txBox="1">
            <a:spLocks noGrp="1" noChangeArrowheads="1"/>
          </p:cNvSpPr>
          <p:nvPr/>
        </p:nvSpPr>
        <p:spPr bwMode="auto">
          <a:xfrm>
            <a:off x="3966745" y="8843341"/>
            <a:ext cx="3034632" cy="467226"/>
          </a:xfrm>
          <a:prstGeom prst="rect">
            <a:avLst/>
          </a:prstGeom>
          <a:noFill/>
          <a:ln w="9525">
            <a:noFill/>
            <a:miter lim="800000"/>
            <a:headEnd/>
            <a:tailEnd/>
          </a:ln>
        </p:spPr>
        <p:txBody>
          <a:bodyPr lIns="91044" tIns="45523" rIns="91044" bIns="45523" anchor="b"/>
          <a:lstStyle/>
          <a:p>
            <a:pPr algn="r" defTabSz="911220">
              <a:defRPr/>
            </a:pPr>
            <a:fld id="{0B5765B8-B898-4828-9C06-4289FE6EEB83}" type="slidenum">
              <a:rPr lang="en-US" sz="1200">
                <a:solidFill>
                  <a:srgbClr val="000000"/>
                </a:solidFill>
                <a:latin typeface="Calibri"/>
              </a:rPr>
              <a:pPr algn="r" defTabSz="911220">
                <a:defRPr/>
              </a:pPr>
              <a:t>53</a:t>
            </a:fld>
            <a:endParaRPr lang="en-US" sz="1200">
              <a:solidFill>
                <a:srgbClr val="000000"/>
              </a:solidFill>
              <a:latin typeface="Calibri"/>
            </a:endParaRPr>
          </a:p>
        </p:txBody>
      </p:sp>
      <p:sp>
        <p:nvSpPr>
          <p:cNvPr id="442371" name="Rectangle 2"/>
          <p:cNvSpPr>
            <a:spLocks noGrp="1" noRot="1" noChangeAspect="1" noChangeArrowheads="1" noTextEdit="1"/>
          </p:cNvSpPr>
          <p:nvPr>
            <p:ph type="sldImg"/>
          </p:nvPr>
        </p:nvSpPr>
        <p:spPr>
          <a:xfrm>
            <a:off x="401638" y="698500"/>
            <a:ext cx="6200775" cy="3489325"/>
          </a:xfrm>
          <a:ln/>
        </p:spPr>
      </p:sp>
      <p:sp>
        <p:nvSpPr>
          <p:cNvPr id="442372" name="Rectangle 3"/>
          <p:cNvSpPr>
            <a:spLocks noGrp="1" noChangeArrowheads="1"/>
          </p:cNvSpPr>
          <p:nvPr>
            <p:ph type="body" idx="1"/>
          </p:nvPr>
        </p:nvSpPr>
        <p:spPr>
          <a:xfrm>
            <a:off x="700300" y="4423287"/>
            <a:ext cx="5602398" cy="4423287"/>
          </a:xfrm>
          <a:noFill/>
          <a:ln/>
        </p:spPr>
        <p:txBody>
          <a:bodyPr lIns="91917" tIns="45958" rIns="91917" bIns="45958"/>
          <a:lstStyle/>
          <a:p>
            <a:pPr defTabSz="882487">
              <a:spcBef>
                <a:spcPct val="0"/>
              </a:spcBef>
              <a:spcAft>
                <a:spcPct val="50000"/>
              </a:spcAft>
              <a:defRPr/>
            </a:pPr>
            <a:r>
              <a:rPr lang="en-US" sz="800"/>
              <a:t>Tip: Use OPC </a:t>
            </a:r>
            <a:r>
              <a:rPr lang="en-US" sz="800" err="1"/>
              <a:t>Tunneller</a:t>
            </a:r>
            <a:r>
              <a:rPr lang="en-US" sz="800"/>
              <a:t> when communicating between networked computers. It does away with the headaches typically associated with DCOM configuration</a:t>
            </a:r>
          </a:p>
          <a:p>
            <a:pPr>
              <a:spcBef>
                <a:spcPct val="0"/>
              </a:spcBef>
              <a:spcAft>
                <a:spcPct val="50000"/>
              </a:spcAft>
            </a:pPr>
            <a:endParaRPr lang="en-US" sz="600">
              <a:latin typeface="Palatino Linotype" pitchFamily="18" charset="0"/>
            </a:endParaRPr>
          </a:p>
        </p:txBody>
      </p:sp>
    </p:spTree>
    <p:extLst>
      <p:ext uri="{BB962C8B-B14F-4D97-AF65-F5344CB8AC3E}">
        <p14:creationId xmlns:p14="http://schemas.microsoft.com/office/powerpoint/2010/main" val="1586433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F34D1A-B7E5-DE48-8EA9-859D9DE63652}" type="slidenum">
              <a:rPr lang="en-US" smtClean="0"/>
              <a:pPr/>
              <a:t>62</a:t>
            </a:fld>
            <a:endParaRPr lang="en-US"/>
          </a:p>
        </p:txBody>
      </p:sp>
    </p:spTree>
    <p:extLst>
      <p:ext uri="{BB962C8B-B14F-4D97-AF65-F5344CB8AC3E}">
        <p14:creationId xmlns:p14="http://schemas.microsoft.com/office/powerpoint/2010/main" val="4056971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atin typeface="Arial" pitchFamily="34" charset="0"/>
                <a:cs typeface="Arial" pitchFamily="34" charset="0"/>
              </a:rPr>
              <a:t>Closing</a:t>
            </a:r>
            <a:r>
              <a:rPr lang="en-US" baseline="0">
                <a:latin typeface="Arial" pitchFamily="34" charset="0"/>
                <a:cs typeface="Arial" pitchFamily="34" charset="0"/>
              </a:rPr>
              <a:t> slide</a:t>
            </a:r>
            <a:endParaRPr lang="en-US">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70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accent1"/>
                </a:solidFill>
              </a:rPr>
              <a:t>Unfortunately, that simple system just doesn’t cut it anymore. </a:t>
            </a:r>
          </a:p>
          <a:p>
            <a:endParaRPr lang="en-US">
              <a:solidFill>
                <a:schemeClr val="accent1"/>
              </a:solidFill>
            </a:endParaRPr>
          </a:p>
          <a:p>
            <a:r>
              <a:rPr lang="en-US">
                <a:solidFill>
                  <a:schemeClr val="accent1"/>
                </a:solidFill>
              </a:rPr>
              <a:t>As you know in the new Digital Economy, there are massive changes in how power is generated and used, and this impacts the power distribution system enormously.</a:t>
            </a:r>
          </a:p>
          <a:p>
            <a:endParaRPr lang="en-US">
              <a:solidFill>
                <a:schemeClr val="accent1"/>
              </a:solidFill>
            </a:endParaRPr>
          </a:p>
          <a:p>
            <a:r>
              <a:rPr lang="en-US">
                <a:solidFill>
                  <a:schemeClr val="accent1"/>
                </a:solidFill>
              </a:rPr>
              <a:t>Alternative energy sources and advances in technology mean that power is coming from many different places. And customers aren’t just consuming energy — </a:t>
            </a:r>
            <a:r>
              <a:rPr lang="en-US" u="sng">
                <a:solidFill>
                  <a:schemeClr val="accent1"/>
                </a:solidFill>
              </a:rPr>
              <a:t>they’re producing it too. </a:t>
            </a:r>
          </a:p>
          <a:p>
            <a:endParaRPr lang="en-US">
              <a:solidFill>
                <a:schemeClr val="accent1"/>
              </a:solidFill>
            </a:endParaRPr>
          </a:p>
          <a:p>
            <a:r>
              <a:rPr lang="en-US">
                <a:solidFill>
                  <a:schemeClr val="accent1"/>
                </a:solidFill>
              </a:rPr>
              <a:t>Many facilities now have renewable power systems, like solar or wind, or other onsite generation assets, which they are using for both back-up power in case of utility outages, and to reduce energy consumption during times of peak demand. </a:t>
            </a:r>
          </a:p>
          <a:p>
            <a:endParaRPr lang="en-US">
              <a:solidFill>
                <a:schemeClr val="accent1"/>
              </a:solidFill>
            </a:endParaRPr>
          </a:p>
          <a:p>
            <a:r>
              <a:rPr lang="en-US">
                <a:solidFill>
                  <a:schemeClr val="accent1"/>
                </a:solidFill>
              </a:rPr>
              <a:t>Overall, having these onsite generation assets help companies in 3 ways :</a:t>
            </a:r>
          </a:p>
          <a:p>
            <a:pPr marL="165466" indent="-165466">
              <a:buFontTx/>
              <a:buChar char="-"/>
            </a:pPr>
            <a:r>
              <a:rPr lang="en-US">
                <a:solidFill>
                  <a:schemeClr val="accent1"/>
                </a:solidFill>
              </a:rPr>
              <a:t>improve overall reliability</a:t>
            </a:r>
          </a:p>
          <a:p>
            <a:pPr marL="165466" indent="-165466">
              <a:buFontTx/>
              <a:buChar char="-"/>
            </a:pPr>
            <a:r>
              <a:rPr lang="en-US">
                <a:solidFill>
                  <a:schemeClr val="accent1"/>
                </a:solidFill>
              </a:rPr>
              <a:t>reduce their energy costs</a:t>
            </a:r>
          </a:p>
          <a:p>
            <a:pPr marL="165466" indent="-165466">
              <a:buFontTx/>
              <a:buChar char="-"/>
            </a:pPr>
            <a:r>
              <a:rPr lang="en-US">
                <a:solidFill>
                  <a:schemeClr val="accent1"/>
                </a:solidFill>
              </a:rPr>
              <a:t>increase energy efficiency, </a:t>
            </a:r>
          </a:p>
          <a:p>
            <a:endParaRPr lang="en-US">
              <a:solidFill>
                <a:schemeClr val="accent1"/>
              </a:solidFill>
            </a:endParaRPr>
          </a:p>
          <a:p>
            <a:r>
              <a:rPr lang="en-US">
                <a:solidFill>
                  <a:schemeClr val="accent1"/>
                </a:solidFill>
              </a:rPr>
              <a:t>In response, energy monitoring and control systems are becoming more advanced as well, so that they can accurately track what’s happening from multiple sources as conditions change.</a:t>
            </a:r>
          </a:p>
          <a:p>
            <a:endParaRPr lang="en-US">
              <a:solidFill>
                <a:schemeClr val="accent1"/>
              </a:solidFill>
            </a:endParaRPr>
          </a:p>
          <a:p>
            <a:r>
              <a:rPr lang="en-US">
                <a:solidFill>
                  <a:schemeClr val="accent1"/>
                </a:solidFill>
              </a:rPr>
              <a:t>And all of this is enabled by the Internet of Things – the growing connection of all types of devices and equipment to the cloud.</a:t>
            </a:r>
          </a:p>
        </p:txBody>
      </p:sp>
      <p:sp>
        <p:nvSpPr>
          <p:cNvPr id="4" name="Slide Number Placeholder 3"/>
          <p:cNvSpPr>
            <a:spLocks noGrp="1"/>
          </p:cNvSpPr>
          <p:nvPr>
            <p:ph type="sldNum" sz="quarter" idx="10"/>
          </p:nvPr>
        </p:nvSpPr>
        <p:spPr/>
        <p:txBody>
          <a:bodyPr/>
          <a:lstStyle/>
          <a:p>
            <a:pPr defTabSz="440972">
              <a:defRPr/>
            </a:pPr>
            <a:fld id="{E7F34D1A-B7E5-DE48-8EA9-859D9DE63652}" type="slidenum">
              <a:rPr lang="en-US">
                <a:solidFill>
                  <a:prstClr val="black"/>
                </a:solidFill>
                <a:latin typeface="Calibri"/>
              </a:rPr>
              <a:pPr defTabSz="440972">
                <a:defRPr/>
              </a:pPr>
              <a:t>4</a:t>
            </a:fld>
            <a:endParaRPr lang="en-US">
              <a:solidFill>
                <a:prstClr val="black"/>
              </a:solidFill>
              <a:latin typeface="Calibri"/>
            </a:endParaRPr>
          </a:p>
        </p:txBody>
      </p:sp>
    </p:spTree>
    <p:extLst>
      <p:ext uri="{BB962C8B-B14F-4D97-AF65-F5344CB8AC3E}">
        <p14:creationId xmlns:p14="http://schemas.microsoft.com/office/powerpoint/2010/main" val="216582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41210">
              <a:defRPr/>
            </a:pPr>
            <a:fld id="{E7F34D1A-B7E5-DE48-8EA9-859D9DE63652}" type="slidenum">
              <a:rPr lang="en-US">
                <a:solidFill>
                  <a:prstClr val="black"/>
                </a:solidFill>
                <a:latin typeface="Calibri"/>
              </a:rPr>
              <a:pPr defTabSz="441210">
                <a:defRPr/>
              </a:pPr>
              <a:t>5</a:t>
            </a:fld>
            <a:endParaRPr lang="en-US">
              <a:solidFill>
                <a:prstClr val="black"/>
              </a:solidFill>
              <a:latin typeface="Calibri"/>
            </a:endParaRPr>
          </a:p>
        </p:txBody>
      </p:sp>
    </p:spTree>
    <p:extLst>
      <p:ext uri="{BB962C8B-B14F-4D97-AF65-F5344CB8AC3E}">
        <p14:creationId xmlns:p14="http://schemas.microsoft.com/office/powerpoint/2010/main" val="4254476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F34D1A-B7E5-DE48-8EA9-859D9DE63652}" type="slidenum">
              <a:rPr lang="en-US" smtClean="0"/>
              <a:pPr/>
              <a:t>6</a:t>
            </a:fld>
            <a:endParaRPr lang="en-US"/>
          </a:p>
        </p:txBody>
      </p:sp>
    </p:spTree>
    <p:extLst>
      <p:ext uri="{BB962C8B-B14F-4D97-AF65-F5344CB8AC3E}">
        <p14:creationId xmlns:p14="http://schemas.microsoft.com/office/powerpoint/2010/main" val="284136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atin typeface="Arial" pitchFamily="34" charset="0"/>
                <a:cs typeface="Arial" pitchFamily="34" charset="0"/>
              </a:rPr>
              <a:t>Agenda</a:t>
            </a:r>
            <a:r>
              <a:rPr lang="en-US" baseline="0">
                <a:latin typeface="Arial" pitchFamily="34" charset="0"/>
                <a:cs typeface="Arial" pitchFamily="34" charset="0"/>
              </a:rPr>
              <a:t> slide</a:t>
            </a:r>
            <a:endParaRPr lang="en-US">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Track Energy Performance?</a:t>
            </a:r>
          </a:p>
          <a:p>
            <a:r>
              <a:rPr lang="en-US"/>
              <a:t>• Part of sound building operations </a:t>
            </a:r>
          </a:p>
          <a:p>
            <a:r>
              <a:rPr lang="en-US"/>
              <a:t>• Verify energy savings from projects </a:t>
            </a:r>
          </a:p>
          <a:p>
            <a:r>
              <a:rPr lang="en-US"/>
              <a:t>• Identify additional savings </a:t>
            </a:r>
          </a:p>
          <a:p>
            <a:r>
              <a:rPr lang="en-US"/>
              <a:t>• Make sure savings persist over time</a:t>
            </a:r>
          </a:p>
        </p:txBody>
      </p:sp>
      <p:sp>
        <p:nvSpPr>
          <p:cNvPr id="4" name="Slide Number Placeholder 3"/>
          <p:cNvSpPr>
            <a:spLocks noGrp="1"/>
          </p:cNvSpPr>
          <p:nvPr>
            <p:ph type="sldNum" sz="quarter" idx="10"/>
          </p:nvPr>
        </p:nvSpPr>
        <p:spPr/>
        <p:txBody>
          <a:bodyPr/>
          <a:lstStyle/>
          <a:p>
            <a:fld id="{E7F34D1A-B7E5-DE48-8EA9-859D9DE63652}" type="slidenum">
              <a:rPr lang="en-US" smtClean="0"/>
              <a:pPr/>
              <a:t>9</a:t>
            </a:fld>
            <a:endParaRPr lang="en-US"/>
          </a:p>
        </p:txBody>
      </p:sp>
    </p:spTree>
    <p:extLst>
      <p:ext uri="{BB962C8B-B14F-4D97-AF65-F5344CB8AC3E}">
        <p14:creationId xmlns:p14="http://schemas.microsoft.com/office/powerpoint/2010/main" val="1694652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8500"/>
            <a:ext cx="6208713"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2120">
              <a:defRPr/>
            </a:pPr>
            <a:fld id="{1CEAC983-54EE-4F70-BDD0-102B71A5E8E3}" type="slidenum">
              <a:rPr lang="en-US">
                <a:solidFill>
                  <a:prstClr val="black"/>
                </a:solidFill>
                <a:latin typeface="Calibri"/>
              </a:rPr>
              <a:pPr defTabSz="882120">
                <a:defRPr/>
              </a:pPr>
              <a:t>10</a:t>
            </a:fld>
            <a:endParaRPr lang="en-US">
              <a:solidFill>
                <a:prstClr val="black"/>
              </a:solidFill>
              <a:latin typeface="Calibri"/>
            </a:endParaRPr>
          </a:p>
        </p:txBody>
      </p:sp>
    </p:spTree>
    <p:extLst>
      <p:ext uri="{BB962C8B-B14F-4D97-AF65-F5344CB8AC3E}">
        <p14:creationId xmlns:p14="http://schemas.microsoft.com/office/powerpoint/2010/main" val="1619206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F34D1A-B7E5-DE48-8EA9-859D9DE63652}" type="slidenum">
              <a:rPr lang="en-US" smtClean="0"/>
              <a:pPr/>
              <a:t>13</a:t>
            </a:fld>
            <a:endParaRPr lang="en-US"/>
          </a:p>
        </p:txBody>
      </p:sp>
    </p:spTree>
    <p:extLst>
      <p:ext uri="{BB962C8B-B14F-4D97-AF65-F5344CB8AC3E}">
        <p14:creationId xmlns:p14="http://schemas.microsoft.com/office/powerpoint/2010/main" val="2155417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r>
              <a:rPr lang="fr-FR"/>
              <a:t>Date: </a:t>
            </a:r>
          </a:p>
          <a:p>
            <a:pPr lvl="0"/>
            <a:endParaRPr lang="fr-FR"/>
          </a:p>
          <a:p>
            <a:pPr lvl="0"/>
            <a:endParaRPr lang="fr-FR"/>
          </a:p>
          <a:p>
            <a:pPr lvl="0"/>
            <a:endParaRPr lang="fr-FR"/>
          </a:p>
          <a:p>
            <a:pPr lvl="0"/>
            <a:endParaRPr lang="fr-FR"/>
          </a:p>
          <a:p>
            <a:pPr lvl="0"/>
            <a:endParaRPr lang="fr-FR"/>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Tree>
    <p:extLst>
      <p:ext uri="{BB962C8B-B14F-4D97-AF65-F5344CB8AC3E}">
        <p14:creationId xmlns:p14="http://schemas.microsoft.com/office/powerpoint/2010/main" val="340194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rgbClr val="00B0F0"/>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94746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199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a:t>CLICK TO EDIT QUOTE OR CALLOUT</a:t>
            </a:r>
          </a:p>
        </p:txBody>
      </p:sp>
      <p:sp>
        <p:nvSpPr>
          <p:cNvPr id="10"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Optional Subtitle</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11" name="Picture 10"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4510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9"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7" name="Picture 6" descr="schneider_LIO_White_RGB.png"/>
          <p:cNvPicPr>
            <a:picLocks noChangeAspect="1"/>
          </p:cNvPicPr>
          <p:nvPr userDrawn="1"/>
        </p:nvPicPr>
        <p:blipFill>
          <a:blip r:embed="rId2" cstate="print"/>
          <a:stretch>
            <a:fillRect/>
          </a:stretch>
        </p:blipFill>
        <p:spPr>
          <a:xfrm>
            <a:off x="7105948" y="4510059"/>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a:t>Click To Edit Section Title</a:t>
            </a:r>
          </a:p>
        </p:txBody>
      </p:sp>
      <p:sp>
        <p:nvSpPr>
          <p:cNvPr id="13"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52831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667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295452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7"/>
            <a:ext cx="2926080" cy="257175"/>
          </a:xfrm>
          <a:prstGeom prst="rect">
            <a:avLst/>
          </a:prstGeom>
        </p:spPr>
        <p:txBody>
          <a:bodyPr lIns="0" tIns="0" rIns="0" bIns="0"/>
          <a:lstStyle>
            <a:lvl1pPr algn="ctr" defTabSz="456243">
              <a:defRPr>
                <a:solidFill>
                  <a:schemeClr val="tx1">
                    <a:tint val="75000"/>
                  </a:schemeClr>
                </a:solidFill>
              </a:defRPr>
            </a:lvl1pPr>
          </a:lstStyle>
          <a:p>
            <a:endParaRPr lang="en-US">
              <a:solidFill>
                <a:prstClr val="black">
                  <a:tint val="75000"/>
                </a:prstClr>
              </a:solidFill>
            </a:endParaRPr>
          </a:p>
        </p:txBody>
      </p:sp>
      <p:sp>
        <p:nvSpPr>
          <p:cNvPr id="3" name="Holder 3"/>
          <p:cNvSpPr>
            <a:spLocks noGrp="1"/>
          </p:cNvSpPr>
          <p:nvPr>
            <p:ph type="dt" sz="half" idx="6"/>
          </p:nvPr>
        </p:nvSpPr>
        <p:spPr>
          <a:xfrm>
            <a:off x="457200" y="4783457"/>
            <a:ext cx="2103120" cy="257175"/>
          </a:xfrm>
          <a:prstGeom prst="rect">
            <a:avLst/>
          </a:prstGeom>
        </p:spPr>
        <p:txBody>
          <a:bodyPr lIns="0" tIns="0" rIns="0" bIns="0"/>
          <a:lstStyle>
            <a:lvl1pPr algn="l" defTabSz="456243">
              <a:defRPr>
                <a:solidFill>
                  <a:schemeClr val="tx1">
                    <a:tint val="75000"/>
                  </a:schemeClr>
                </a:solidFill>
              </a:defRPr>
            </a:lvl1pPr>
          </a:lstStyle>
          <a:p>
            <a:fld id="{1D8BD707-D9CF-40AE-B4C6-C98DA3205C09}" type="datetimeFigureOut">
              <a:rPr lang="en-US" smtClean="0">
                <a:solidFill>
                  <a:prstClr val="black">
                    <a:tint val="75000"/>
                  </a:prstClr>
                </a:solidFill>
              </a:rPr>
              <a:pPr/>
              <a:t>1/28/2026</a:t>
            </a:fld>
            <a:endParaRPr lang="en-US">
              <a:solidFill>
                <a:prstClr val="black">
                  <a:tint val="75000"/>
                </a:prstClr>
              </a:solidFill>
            </a:endParaRPr>
          </a:p>
        </p:txBody>
      </p:sp>
      <p:sp>
        <p:nvSpPr>
          <p:cNvPr id="4" name="Holder 4"/>
          <p:cNvSpPr>
            <a:spLocks noGrp="1"/>
          </p:cNvSpPr>
          <p:nvPr>
            <p:ph type="sldNum" sz="quarter" idx="7"/>
          </p:nvPr>
        </p:nvSpPr>
        <p:spPr>
          <a:xfrm>
            <a:off x="6583681" y="4783457"/>
            <a:ext cx="2103120" cy="257175"/>
          </a:xfrm>
          <a:prstGeom prst="rect">
            <a:avLst/>
          </a:prstGeom>
        </p:spPr>
        <p:txBody>
          <a:bodyPr lIns="0" tIns="0" rIns="0" bIns="0"/>
          <a:lstStyle>
            <a:lvl1pPr algn="r" defTabSz="456243">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70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3749794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4067016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1506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1755880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6" name="Content Placeholder 5"/>
          <p:cNvSpPr>
            <a:spLocks noGrp="1"/>
          </p:cNvSpPr>
          <p:nvPr>
            <p:ph sz="quarter" idx="23"/>
          </p:nvPr>
        </p:nvSpPr>
        <p:spPr>
          <a:xfrm>
            <a:off x="248010" y="1213547"/>
            <a:ext cx="5574419" cy="1370903"/>
          </a:xfrm>
        </p:spPr>
        <p:txBody>
          <a:bodyPr>
            <a:noAutofit/>
          </a:bodyPr>
          <a:lstStyle>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277520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1592286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4155325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5" name="Content Placeholder 4"/>
          <p:cNvSpPr>
            <a:spLocks noGrp="1"/>
          </p:cNvSpPr>
          <p:nvPr>
            <p:ph sz="quarter" idx="24"/>
          </p:nvPr>
        </p:nvSpPr>
        <p:spPr>
          <a:xfrm>
            <a:off x="246633" y="1198258"/>
            <a:ext cx="8644953" cy="138619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25"/>
          </p:nvPr>
        </p:nvSpPr>
        <p:spPr>
          <a:xfrm>
            <a:off x="248530" y="2907433"/>
            <a:ext cx="4094871" cy="1472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1105443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3411250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1250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21" name="Text Placeholder 11"/>
          <p:cNvSpPr>
            <a:spLocks noGrp="1"/>
          </p:cNvSpPr>
          <p:nvPr>
            <p:ph type="body" sz="quarter" idx="36"/>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690617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5" name="Content Placeholder 4"/>
          <p:cNvSpPr>
            <a:spLocks noGrp="1"/>
          </p:cNvSpPr>
          <p:nvPr>
            <p:ph sz="quarter" idx="32"/>
          </p:nvPr>
        </p:nvSpPr>
        <p:spPr>
          <a:xfrm>
            <a:off x="252413" y="1735871"/>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15" name="Text Placeholder 11"/>
          <p:cNvSpPr>
            <a:spLocks noGrp="1"/>
          </p:cNvSpPr>
          <p:nvPr>
            <p:ph type="body" sz="quarter" idx="33"/>
          </p:nvPr>
        </p:nvSpPr>
        <p:spPr>
          <a:xfrm>
            <a:off x="252413" y="230187"/>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6" name="Text Placeholder 13"/>
          <p:cNvSpPr>
            <a:spLocks noGrp="1"/>
          </p:cNvSpPr>
          <p:nvPr>
            <p:ph type="body" sz="quarter" idx="34"/>
          </p:nvPr>
        </p:nvSpPr>
        <p:spPr>
          <a:xfrm>
            <a:off x="252413" y="683366"/>
            <a:ext cx="8647112" cy="253916"/>
          </a:xfrm>
        </p:spPr>
        <p:txBody>
          <a:bodyPr>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690617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695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478347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a:t>Click To Edit Optional Subtitle</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786281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a:t>Click To Edit Optional Subtitle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9" name="Picture 8"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945837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0" y="-2"/>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Insert Your Content Here</a:t>
            </a:r>
          </a:p>
        </p:txBody>
      </p:sp>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8943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a:t>Edit text</a:t>
            </a:r>
          </a:p>
        </p:txBody>
      </p:sp>
    </p:spTree>
    <p:extLst>
      <p:ext uri="{BB962C8B-B14F-4D97-AF65-F5344CB8AC3E}">
        <p14:creationId xmlns:p14="http://schemas.microsoft.com/office/powerpoint/2010/main" val="198943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10" name="Picture 9"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18578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a:t>Click To Edit Optional Subtitle</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54839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r>
              <a:rPr lang="en-US"/>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a:t>CLICK TO EDIT QUOTE OR CALLOUT</a:t>
            </a:r>
          </a:p>
        </p:txBody>
      </p:sp>
    </p:spTree>
    <p:extLst>
      <p:ext uri="{BB962C8B-B14F-4D97-AF65-F5344CB8AC3E}">
        <p14:creationId xmlns:p14="http://schemas.microsoft.com/office/powerpoint/2010/main" val="252164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667" r:id="rId1"/>
    <p:sldLayoutId id="2147483714" r:id="rId2"/>
    <p:sldLayoutId id="2147483715" r:id="rId3"/>
    <p:sldLayoutId id="2147483716" r:id="rId4"/>
    <p:sldLayoutId id="2147483717" r:id="rId5"/>
    <p:sldLayoutId id="2147483726"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33" r:id="rId15"/>
    <p:sldLayoutId id="2147483734" r:id="rId16"/>
    <p:sldLayoutId id="2147483735" r:id="rId17"/>
  </p:sldLayoutIdLst>
  <p:hf hdr="0" dt="0"/>
  <p:txStyles>
    <p:titleStyle>
      <a:lvl1pPr algn="ctr" defTabSz="457184" rtl="0" eaLnBrk="1" latinLnBrk="0" hangingPunct="1">
        <a:spcBef>
          <a:spcPct val="0"/>
        </a:spcBef>
        <a:buNone/>
        <a:defRPr sz="4400" kern="1200">
          <a:solidFill>
            <a:schemeClr val="tx1"/>
          </a:solidFill>
          <a:latin typeface="+mj-lt"/>
          <a:ea typeface="+mj-ea"/>
          <a:cs typeface="+mj-cs"/>
        </a:defRPr>
      </a:lvl1pPr>
    </p:titleStyle>
    <p:body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p:nvPicPr>
        <p:blipFill>
          <a:blip r:embed="rId16" cstate="print"/>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3699579025"/>
      </p:ext>
    </p:extLst>
  </p:cSld>
  <p:clrMap bg1="lt1" tx1="dk1" bg2="lt2" tx2="dk2" accent1="accent1" accent2="accent2" accent3="accent3" accent4="accent4" accent5="accent5" accent6="accent6" hlink="hlink" folHlink="folHlink"/>
  <p:sldLayoutIdLst>
    <p:sldLayoutId id="2147483650" r:id="rId1"/>
    <p:sldLayoutId id="2147483658" r:id="rId2"/>
    <p:sldLayoutId id="2147483651" r:id="rId3"/>
    <p:sldLayoutId id="2147483676" r:id="rId4"/>
    <p:sldLayoutId id="2147483653" r:id="rId5"/>
    <p:sldLayoutId id="2147483661" r:id="rId6"/>
    <p:sldLayoutId id="2147483677" r:id="rId7"/>
    <p:sldLayoutId id="2147483660" r:id="rId8"/>
    <p:sldLayoutId id="2147483713" r:id="rId9"/>
    <p:sldLayoutId id="2147483678" r:id="rId10"/>
    <p:sldLayoutId id="2147483709" r:id="rId11"/>
    <p:sldLayoutId id="2147483710" r:id="rId12"/>
    <p:sldLayoutId id="2147483736" r:id="rId13"/>
    <p:sldLayoutId id="2147483737" r:id="rId14"/>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16.png"/><Relationship Id="rId17" Type="http://schemas.openxmlformats.org/officeDocument/2006/relationships/image" Target="../media/image61.jpeg"/><Relationship Id="rId2" Type="http://schemas.openxmlformats.org/officeDocument/2006/relationships/notesSlide" Target="../notesSlides/notesSlide12.xml"/><Relationship Id="rId16" Type="http://schemas.openxmlformats.org/officeDocument/2006/relationships/image" Target="../media/image60.jpeg"/><Relationship Id="rId1" Type="http://schemas.openxmlformats.org/officeDocument/2006/relationships/slideLayout" Target="../slideLayouts/slideLayout19.xml"/><Relationship Id="rId6" Type="http://schemas.openxmlformats.org/officeDocument/2006/relationships/image" Target="../media/image50.png"/><Relationship Id="rId11" Type="http://schemas.openxmlformats.org/officeDocument/2006/relationships/image" Target="../media/image59.png"/><Relationship Id="rId5" Type="http://schemas.openxmlformats.org/officeDocument/2006/relationships/image" Target="../media/image49.png"/><Relationship Id="rId15" Type="http://schemas.openxmlformats.org/officeDocument/2006/relationships/image" Target="../media/image26.png"/><Relationship Id="rId10" Type="http://schemas.openxmlformats.org/officeDocument/2006/relationships/image" Target="../media/image58.png"/><Relationship Id="rId4" Type="http://schemas.openxmlformats.org/officeDocument/2006/relationships/image" Target="../media/image48.png"/><Relationship Id="rId9" Type="http://schemas.openxmlformats.org/officeDocument/2006/relationships/image" Target="../media/image57.png"/><Relationship Id="rId1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8.png"/><Relationship Id="rId3" Type="http://schemas.openxmlformats.org/officeDocument/2006/relationships/image" Target="../media/image17.png"/><Relationship Id="rId7" Type="http://schemas.openxmlformats.org/officeDocument/2006/relationships/image" Target="../media/image49.png"/><Relationship Id="rId12" Type="http://schemas.openxmlformats.org/officeDocument/2006/relationships/image" Target="../media/image67.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48.png"/><Relationship Id="rId11" Type="http://schemas.openxmlformats.org/officeDocument/2006/relationships/image" Target="../media/image61.jpeg"/><Relationship Id="rId5" Type="http://schemas.openxmlformats.org/officeDocument/2006/relationships/image" Target="../media/image47.png"/><Relationship Id="rId15" Type="http://schemas.openxmlformats.org/officeDocument/2006/relationships/image" Target="../media/image70.png"/><Relationship Id="rId10" Type="http://schemas.openxmlformats.org/officeDocument/2006/relationships/image" Target="../media/image60.jpeg"/><Relationship Id="rId4" Type="http://schemas.openxmlformats.org/officeDocument/2006/relationships/image" Target="../media/image18.png"/><Relationship Id="rId9" Type="http://schemas.openxmlformats.org/officeDocument/2006/relationships/image" Target="../media/image26.pn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83.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2.jpeg"/><Relationship Id="rId2" Type="http://schemas.openxmlformats.org/officeDocument/2006/relationships/image" Target="../media/image76.png"/><Relationship Id="rId1" Type="http://schemas.openxmlformats.org/officeDocument/2006/relationships/slideLayout" Target="../slideLayouts/slideLayout19.xml"/><Relationship Id="rId6" Type="http://schemas.openxmlformats.org/officeDocument/2006/relationships/image" Target="../media/image80.png"/><Relationship Id="rId11" Type="http://schemas.openxmlformats.org/officeDocument/2006/relationships/image" Target="../media/image31.png"/><Relationship Id="rId5" Type="http://schemas.openxmlformats.org/officeDocument/2006/relationships/image" Target="../media/image79.jpeg"/><Relationship Id="rId10" Type="http://schemas.openxmlformats.org/officeDocument/2006/relationships/image" Target="../media/image30.jpeg"/><Relationship Id="rId4" Type="http://schemas.openxmlformats.org/officeDocument/2006/relationships/image" Target="../media/image78.pn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9.xml"/><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9.xml"/><Relationship Id="rId5" Type="http://schemas.openxmlformats.org/officeDocument/2006/relationships/image" Target="../media/image107.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110.pn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113.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2.jpeg"/><Relationship Id="rId18" Type="http://schemas.openxmlformats.org/officeDocument/2006/relationships/image" Target="../media/image122.png"/><Relationship Id="rId3" Type="http://schemas.openxmlformats.org/officeDocument/2006/relationships/image" Target="../media/image77.png"/><Relationship Id="rId7" Type="http://schemas.openxmlformats.org/officeDocument/2006/relationships/image" Target="../media/image80.png"/><Relationship Id="rId12" Type="http://schemas.openxmlformats.org/officeDocument/2006/relationships/image" Target="../media/image31.png"/><Relationship Id="rId17" Type="http://schemas.openxmlformats.org/officeDocument/2006/relationships/image" Target="../media/image121.png"/><Relationship Id="rId2" Type="http://schemas.openxmlformats.org/officeDocument/2006/relationships/image" Target="../media/image76.png"/><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19.xml"/><Relationship Id="rId6" Type="http://schemas.openxmlformats.org/officeDocument/2006/relationships/image" Target="../media/image118.png"/><Relationship Id="rId11" Type="http://schemas.openxmlformats.org/officeDocument/2006/relationships/image" Target="../media/image30.jpeg"/><Relationship Id="rId5" Type="http://schemas.openxmlformats.org/officeDocument/2006/relationships/image" Target="../media/image79.jpeg"/><Relationship Id="rId15" Type="http://schemas.openxmlformats.org/officeDocument/2006/relationships/image" Target="../media/image119.png"/><Relationship Id="rId10" Type="http://schemas.openxmlformats.org/officeDocument/2006/relationships/image" Target="../media/image29.png"/><Relationship Id="rId19" Type="http://schemas.openxmlformats.org/officeDocument/2006/relationships/image" Target="../media/image123.png"/><Relationship Id="rId4" Type="http://schemas.openxmlformats.org/officeDocument/2006/relationships/image" Target="../media/image78.png"/><Relationship Id="rId9" Type="http://schemas.openxmlformats.org/officeDocument/2006/relationships/image" Target="../media/image28.png"/><Relationship Id="rId1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9.xml"/><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jpeg"/><Relationship Id="rId3" Type="http://schemas.openxmlformats.org/officeDocument/2006/relationships/notesSlide" Target="../notesSlides/notesSlide5.xml"/><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slideLayout" Target="../slideLayouts/slideLayout15.xml"/><Relationship Id="rId16" Type="http://schemas.openxmlformats.org/officeDocument/2006/relationships/image" Target="../media/image22.jpeg"/><Relationship Id="rId20" Type="http://schemas.openxmlformats.org/officeDocument/2006/relationships/image" Target="../media/image26.png"/><Relationship Id="rId29" Type="http://schemas.openxmlformats.org/officeDocument/2006/relationships/image" Target="../media/image35.jpeg"/><Relationship Id="rId1" Type="http://schemas.openxmlformats.org/officeDocument/2006/relationships/tags" Target="../tags/tag1.xml"/><Relationship Id="rId6" Type="http://schemas.openxmlformats.org/officeDocument/2006/relationships/image" Target="../media/image12.jpeg"/><Relationship Id="rId11" Type="http://schemas.openxmlformats.org/officeDocument/2006/relationships/image" Target="../media/image17.png"/><Relationship Id="rId24" Type="http://schemas.openxmlformats.org/officeDocument/2006/relationships/image" Target="../media/image30.jpeg"/><Relationship Id="rId5" Type="http://schemas.openxmlformats.org/officeDocument/2006/relationships/image" Target="../media/image11.emf"/><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gif"/><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oleObject" Target="../embeddings/oleObject1.bin"/><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134.png"/><Relationship Id="rId4" Type="http://schemas.openxmlformats.org/officeDocument/2006/relationships/hyperlink" Target="http://en.wikipedia.org/wiki/Image:Normdist_regression.pn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en.wikipedia.org/wiki/Image:Normdist_regression.png" TargetMode="Externa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rotWithShape="1">
          <a:blip r:embed="rId2"/>
          <a:srcRect t="15185" b="451"/>
          <a:stretch/>
        </p:blipFill>
        <p:spPr>
          <a:xfrm>
            <a:off x="0" y="0"/>
            <a:ext cx="9144000" cy="4335518"/>
          </a:xfrm>
        </p:spPr>
      </p:pic>
      <p:sp>
        <p:nvSpPr>
          <p:cNvPr id="9" name="Rectangle 8"/>
          <p:cNvSpPr/>
          <p:nvPr/>
        </p:nvSpPr>
        <p:spPr>
          <a:xfrm>
            <a:off x="17350" y="1402339"/>
            <a:ext cx="9144001" cy="217129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ctrTitle"/>
          </p:nvPr>
        </p:nvSpPr>
        <p:spPr/>
        <p:txBody>
          <a:bodyPr/>
          <a:lstStyle/>
          <a:p>
            <a:r>
              <a:rPr lang="en-US"/>
              <a:t>Energy Analysis Modules</a:t>
            </a:r>
          </a:p>
        </p:txBody>
      </p:sp>
      <p:sp>
        <p:nvSpPr>
          <p:cNvPr id="8" name="Subtitle 7"/>
          <p:cNvSpPr>
            <a:spLocks noGrp="1"/>
          </p:cNvSpPr>
          <p:nvPr>
            <p:ph type="subTitle" idx="1"/>
          </p:nvPr>
        </p:nvSpPr>
        <p:spPr/>
        <p:txBody>
          <a:bodyPr/>
          <a:lstStyle/>
          <a:p>
            <a:r>
              <a:rPr lang="en-US"/>
              <a:t>Energy Analysis Reports and Energy Analysis Dashboard Software Modules </a:t>
            </a:r>
          </a:p>
        </p:txBody>
      </p:sp>
      <p:sp>
        <p:nvSpPr>
          <p:cNvPr id="5" name="Footer Placeholder 4"/>
          <p:cNvSpPr>
            <a:spLocks noGrp="1"/>
          </p:cNvSpPr>
          <p:nvPr>
            <p:ph type="ftr" sz="quarter" idx="3"/>
          </p:nvPr>
        </p:nvSpPr>
        <p:spPr/>
        <p:txBody>
          <a:bodyPr/>
          <a:lstStyle/>
          <a:p>
            <a:r>
              <a:rPr lang="en-US"/>
              <a:t>Confidential Property of Schneider Electric |</a:t>
            </a:r>
          </a:p>
        </p:txBody>
      </p:sp>
      <p:sp>
        <p:nvSpPr>
          <p:cNvPr id="10" name="Text Placeholder 9"/>
          <p:cNvSpPr>
            <a:spLocks noGrp="1"/>
          </p:cNvSpPr>
          <p:nvPr>
            <p:ph type="body" sz="quarter" idx="15"/>
          </p:nvPr>
        </p:nvSpPr>
        <p:spPr/>
        <p:txBody>
          <a:bodyPr/>
          <a:lstStyle/>
          <a:p>
            <a:r>
              <a:rPr lang="en-US" err="1"/>
              <a:t>EcoBuilding</a:t>
            </a:r>
            <a:r>
              <a:rPr lang="en-US"/>
              <a:t> - Power Solutions</a:t>
            </a:r>
          </a:p>
        </p:txBody>
      </p:sp>
    </p:spTree>
    <p:extLst>
      <p:ext uri="{BB962C8B-B14F-4D97-AF65-F5344CB8AC3E}">
        <p14:creationId xmlns:p14="http://schemas.microsoft.com/office/powerpoint/2010/main" val="3681158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6623051" y="1234409"/>
            <a:ext cx="1288806" cy="253889"/>
          </a:xfrm>
          <a:prstGeom prst="rect">
            <a:avLst/>
          </a:prstGeom>
          <a:noFill/>
        </p:spPr>
        <p:txBody>
          <a:bodyPr wrap="square" lIns="68553" tIns="34277" rIns="68553" bIns="34277" rtlCol="0">
            <a:spAutoFit/>
          </a:bodyPr>
          <a:lstStyle/>
          <a:p>
            <a:pPr indent="15338" defTabSz="456892" eaLnBrk="0" hangingPunct="0">
              <a:buClr>
                <a:srgbClr val="3DCD58"/>
              </a:buClr>
              <a:defRPr/>
            </a:pPr>
            <a:r>
              <a:rPr lang="en-US" sz="1200" b="1">
                <a:solidFill>
                  <a:srgbClr val="626469"/>
                </a:solidFill>
                <a:latin typeface="Arial"/>
                <a:cs typeface="Arial" pitchFamily="34" charset="0"/>
              </a:rPr>
              <a:t>What it brings?</a:t>
            </a:r>
          </a:p>
        </p:txBody>
      </p:sp>
      <p:sp>
        <p:nvSpPr>
          <p:cNvPr id="30" name="ZoneTexte 29"/>
          <p:cNvSpPr txBox="1"/>
          <p:nvPr/>
        </p:nvSpPr>
        <p:spPr>
          <a:xfrm>
            <a:off x="3045364" y="1248058"/>
            <a:ext cx="1170589" cy="253889"/>
          </a:xfrm>
          <a:prstGeom prst="rect">
            <a:avLst/>
          </a:prstGeom>
          <a:noFill/>
        </p:spPr>
        <p:txBody>
          <a:bodyPr wrap="square" lIns="68553" tIns="34277" rIns="68553" bIns="34277" rtlCol="0">
            <a:spAutoFit/>
          </a:bodyPr>
          <a:lstStyle/>
          <a:p>
            <a:pPr indent="15338" defTabSz="456892" eaLnBrk="0" hangingPunct="0">
              <a:buClr>
                <a:srgbClr val="3DCD58"/>
              </a:buClr>
              <a:defRPr/>
            </a:pPr>
            <a:r>
              <a:rPr lang="en-US" sz="1200" b="1">
                <a:solidFill>
                  <a:srgbClr val="626469"/>
                </a:solidFill>
                <a:latin typeface="Arial"/>
                <a:cs typeface="Arial" pitchFamily="34" charset="0"/>
              </a:rPr>
              <a:t>What it does?</a:t>
            </a:r>
          </a:p>
        </p:txBody>
      </p:sp>
      <p:sp>
        <p:nvSpPr>
          <p:cNvPr id="31" name="ZoneTexte 30"/>
          <p:cNvSpPr txBox="1"/>
          <p:nvPr/>
        </p:nvSpPr>
        <p:spPr>
          <a:xfrm>
            <a:off x="2164850" y="1615573"/>
            <a:ext cx="3175776" cy="377000"/>
          </a:xfrm>
          <a:prstGeom prst="rect">
            <a:avLst/>
          </a:prstGeom>
          <a:noFill/>
        </p:spPr>
        <p:txBody>
          <a:bodyPr wrap="square" lIns="68553" tIns="34277" rIns="68553" bIns="34277" rtlCol="0">
            <a:spAutoFit/>
          </a:bodyPr>
          <a:lstStyle/>
          <a:p>
            <a:pPr defTabSz="685514"/>
            <a:r>
              <a:rPr lang="en-US" sz="1000">
                <a:solidFill>
                  <a:prstClr val="black"/>
                </a:solidFill>
              </a:rPr>
              <a:t>Analyze how much energy is consumed by the various load types and/or areas in your facility</a:t>
            </a:r>
          </a:p>
        </p:txBody>
      </p:sp>
      <p:sp>
        <p:nvSpPr>
          <p:cNvPr id="32" name="ZoneTexte 31"/>
          <p:cNvSpPr txBox="1"/>
          <p:nvPr/>
        </p:nvSpPr>
        <p:spPr>
          <a:xfrm>
            <a:off x="5982944" y="1616097"/>
            <a:ext cx="3083245" cy="377000"/>
          </a:xfrm>
          <a:prstGeom prst="rect">
            <a:avLst/>
          </a:prstGeom>
          <a:noFill/>
        </p:spPr>
        <p:txBody>
          <a:bodyPr wrap="square" lIns="68553" tIns="34277" rIns="68553" bIns="34277" rtlCol="0">
            <a:spAutoFit/>
          </a:bodyPr>
          <a:lstStyle/>
          <a:p>
            <a:pPr defTabSz="685514"/>
            <a:r>
              <a:rPr lang="en-US" sz="1000">
                <a:solidFill>
                  <a:prstClr val="black"/>
                </a:solidFill>
              </a:rPr>
              <a:t>Help determine where to focus your energy conservation initiatives</a:t>
            </a:r>
            <a:endParaRPr lang="en-US" sz="1000">
              <a:solidFill>
                <a:prstClr val="black"/>
              </a:solidFill>
              <a:latin typeface="Arial"/>
            </a:endParaRPr>
          </a:p>
        </p:txBody>
      </p:sp>
      <p:sp>
        <p:nvSpPr>
          <p:cNvPr id="40" name="ZoneTexte 39"/>
          <p:cNvSpPr txBox="1"/>
          <p:nvPr/>
        </p:nvSpPr>
        <p:spPr>
          <a:xfrm>
            <a:off x="2164850" y="2628384"/>
            <a:ext cx="3049215" cy="530888"/>
          </a:xfrm>
          <a:prstGeom prst="rect">
            <a:avLst/>
          </a:prstGeom>
          <a:noFill/>
        </p:spPr>
        <p:txBody>
          <a:bodyPr wrap="square" lIns="68553" tIns="34277" rIns="68553" bIns="34277" rtlCol="0">
            <a:spAutoFit/>
          </a:bodyPr>
          <a:lstStyle/>
          <a:p>
            <a:pPr defTabSz="685514">
              <a:tabLst>
                <a:tab pos="2958089" algn="l"/>
              </a:tabLst>
            </a:pPr>
            <a:r>
              <a:rPr lang="en-US" sz="1000">
                <a:solidFill>
                  <a:prstClr val="black"/>
                </a:solidFill>
                <a:latin typeface="Arial"/>
              </a:rPr>
              <a:t>Provide an overview of water, gas, electricity, steam usage to staff, auditors, visitors and other stakeholders</a:t>
            </a:r>
          </a:p>
        </p:txBody>
      </p:sp>
      <p:cxnSp>
        <p:nvCxnSpPr>
          <p:cNvPr id="77" name="Straight Connector 76"/>
          <p:cNvCxnSpPr/>
          <p:nvPr/>
        </p:nvCxnSpPr>
        <p:spPr>
          <a:xfrm>
            <a:off x="2158889" y="3181117"/>
            <a:ext cx="6644582" cy="0"/>
          </a:xfrm>
          <a:prstGeom prst="line">
            <a:avLst/>
          </a:prstGeom>
          <a:ln w="3175">
            <a:prstDash val="dash"/>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2158889" y="3748568"/>
            <a:ext cx="6644582" cy="0"/>
          </a:xfrm>
          <a:prstGeom prst="line">
            <a:avLst/>
          </a:prstGeom>
          <a:ln w="3175">
            <a:prstDash val="dash"/>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2158889" y="2573190"/>
            <a:ext cx="6644582" cy="0"/>
          </a:xfrm>
          <a:prstGeom prst="line">
            <a:avLst/>
          </a:prstGeom>
          <a:ln w="3175">
            <a:prstDash val="dash"/>
          </a:ln>
        </p:spPr>
        <p:style>
          <a:lnRef idx="2">
            <a:schemeClr val="accent1"/>
          </a:lnRef>
          <a:fillRef idx="0">
            <a:schemeClr val="accent1"/>
          </a:fillRef>
          <a:effectRef idx="1">
            <a:schemeClr val="accent1"/>
          </a:effectRef>
          <a:fontRef idx="minor">
            <a:schemeClr val="tx1"/>
          </a:fontRef>
        </p:style>
      </p:cxnSp>
      <p:sp>
        <p:nvSpPr>
          <p:cNvPr id="56" name="ZoneTexte 31"/>
          <p:cNvSpPr txBox="1"/>
          <p:nvPr/>
        </p:nvSpPr>
        <p:spPr>
          <a:xfrm>
            <a:off x="5987912" y="2044173"/>
            <a:ext cx="3083245" cy="377000"/>
          </a:xfrm>
          <a:prstGeom prst="rect">
            <a:avLst/>
          </a:prstGeom>
          <a:noFill/>
        </p:spPr>
        <p:txBody>
          <a:bodyPr wrap="square" lIns="68553" tIns="34277" rIns="68553" bIns="34277" rtlCol="0">
            <a:spAutoFit/>
          </a:bodyPr>
          <a:lstStyle/>
          <a:p>
            <a:pPr defTabSz="685514"/>
            <a:r>
              <a:rPr lang="en-US" sz="1000">
                <a:solidFill>
                  <a:prstClr val="black"/>
                </a:solidFill>
                <a:latin typeface="Arial"/>
              </a:rPr>
              <a:t>The good performers can be used as a model to improve the bad performers</a:t>
            </a:r>
          </a:p>
        </p:txBody>
      </p:sp>
      <p:sp>
        <p:nvSpPr>
          <p:cNvPr id="57" name="ZoneTexte 30"/>
          <p:cNvSpPr txBox="1"/>
          <p:nvPr/>
        </p:nvSpPr>
        <p:spPr>
          <a:xfrm>
            <a:off x="2158889" y="2038566"/>
            <a:ext cx="3095599" cy="530888"/>
          </a:xfrm>
          <a:prstGeom prst="rect">
            <a:avLst/>
          </a:prstGeom>
          <a:noFill/>
        </p:spPr>
        <p:txBody>
          <a:bodyPr wrap="square" lIns="68553" tIns="34277" rIns="68553" bIns="34277" rtlCol="0">
            <a:spAutoFit/>
          </a:bodyPr>
          <a:lstStyle/>
          <a:p>
            <a:pPr defTabSz="685514"/>
            <a:r>
              <a:rPr lang="en-US" sz="1000">
                <a:solidFill>
                  <a:prstClr val="black"/>
                </a:solidFill>
              </a:rPr>
              <a:t>Compare the efficiency of energy use across buildings / plants / process lines and benchmark the good performers vs. the poor performers.</a:t>
            </a:r>
          </a:p>
        </p:txBody>
      </p:sp>
      <p:cxnSp>
        <p:nvCxnSpPr>
          <p:cNvPr id="58" name="Straight Connector 57"/>
          <p:cNvCxnSpPr/>
          <p:nvPr/>
        </p:nvCxnSpPr>
        <p:spPr>
          <a:xfrm>
            <a:off x="2158889" y="2044604"/>
            <a:ext cx="6644582" cy="0"/>
          </a:xfrm>
          <a:prstGeom prst="line">
            <a:avLst/>
          </a:prstGeom>
          <a:ln w="3175">
            <a:prstDash val="dash"/>
          </a:ln>
        </p:spPr>
        <p:style>
          <a:lnRef idx="2">
            <a:schemeClr val="accent1"/>
          </a:lnRef>
          <a:fillRef idx="0">
            <a:schemeClr val="accent1"/>
          </a:fillRef>
          <a:effectRef idx="1">
            <a:schemeClr val="accent1"/>
          </a:effectRef>
          <a:fontRef idx="minor">
            <a:schemeClr val="tx1"/>
          </a:fontRef>
        </p:style>
      </p:cxnSp>
      <p:sp>
        <p:nvSpPr>
          <p:cNvPr id="46" name="Content Placeholder 4"/>
          <p:cNvSpPr txBox="1">
            <a:spLocks/>
          </p:cNvSpPr>
          <p:nvPr/>
        </p:nvSpPr>
        <p:spPr>
          <a:xfrm>
            <a:off x="252375" y="1661396"/>
            <a:ext cx="1479600" cy="384968"/>
          </a:xfrm>
          <a:prstGeom prst="rect">
            <a:avLst/>
          </a:prstGeom>
          <a:solidFill>
            <a:srgbClr val="00B0F0"/>
          </a:solidFill>
          <a:ln>
            <a:noFill/>
          </a:ln>
          <a:effectLst/>
        </p:spPr>
        <p:txBody>
          <a:bodyPr lIns="91428" tIns="45714" rIns="91428" bIns="45714" anchor="ctr"/>
          <a:lstStyle>
            <a:defPPr>
              <a:defRPr lang="en-US"/>
            </a:defPPr>
            <a:lvl1pPr indent="20450" defTabSz="609468">
              <a:defRPr sz="1400">
                <a:solidFill>
                  <a:schemeClr val="bg1"/>
                </a:solidFill>
                <a:latin typeface="Arial" pitchFamily="34" charset="0"/>
                <a:cs typeface="Arial" pitchFamily="34" charset="0"/>
              </a:defRPr>
            </a:lvl1pPr>
          </a:lstStyle>
          <a:p>
            <a:r>
              <a:rPr lang="en-US" sz="900" b="1">
                <a:solidFill>
                  <a:prstClr val="white"/>
                </a:solidFill>
              </a:rPr>
              <a:t>Energy Usage Analysis</a:t>
            </a:r>
            <a:endParaRPr kumimoji="0" lang="en-US" sz="900" b="1" i="0" u="none" strike="noStrike" kern="0" cap="none" spc="0" normalizeH="0" baseline="0" noProof="0">
              <a:ln>
                <a:noFill/>
              </a:ln>
              <a:solidFill>
                <a:prstClr val="white"/>
              </a:solidFill>
              <a:effectLst/>
              <a:uLnTx/>
              <a:uFillTx/>
              <a:ea typeface="+mj-ea"/>
            </a:endParaRPr>
          </a:p>
        </p:txBody>
      </p:sp>
      <p:sp>
        <p:nvSpPr>
          <p:cNvPr id="47" name="Content Placeholder 4"/>
          <p:cNvSpPr txBox="1">
            <a:spLocks/>
          </p:cNvSpPr>
          <p:nvPr/>
        </p:nvSpPr>
        <p:spPr>
          <a:xfrm>
            <a:off x="252760" y="2183057"/>
            <a:ext cx="1479600" cy="336974"/>
          </a:xfrm>
          <a:prstGeom prst="rect">
            <a:avLst/>
          </a:prstGeom>
          <a:solidFill>
            <a:srgbClr val="00B0F0"/>
          </a:solidFill>
          <a:ln>
            <a:noFill/>
          </a:ln>
          <a:effectLst/>
        </p:spPr>
        <p:txBody>
          <a:bodyPr lIns="91428" tIns="45714" rIns="91428" bIns="45714" anchor="ctr"/>
          <a:lstStyle>
            <a:defPPr>
              <a:defRPr lang="en-US"/>
            </a:defPPr>
            <a:lvl1pPr indent="20450" defTabSz="609468">
              <a:defRPr sz="1400">
                <a:solidFill>
                  <a:schemeClr val="bg1"/>
                </a:solidFill>
                <a:latin typeface="Arial" pitchFamily="34" charset="0"/>
                <a:cs typeface="Arial" pitchFamily="34" charset="0"/>
              </a:defRPr>
            </a:lvl1pPr>
          </a:lstStyle>
          <a:p>
            <a:pPr lvl="0"/>
            <a:r>
              <a:rPr lang="en-US" sz="900" b="1" kern="0">
                <a:solidFill>
                  <a:prstClr val="white"/>
                </a:solidFill>
              </a:rPr>
              <a:t>Energy Benchmarking</a:t>
            </a:r>
            <a:endParaRPr lang="en-US" sz="900" b="1">
              <a:solidFill>
                <a:prstClr val="white"/>
              </a:solidFill>
            </a:endParaRPr>
          </a:p>
        </p:txBody>
      </p:sp>
      <p:sp>
        <p:nvSpPr>
          <p:cNvPr id="48" name="Content Placeholder 4"/>
          <p:cNvSpPr txBox="1">
            <a:spLocks/>
          </p:cNvSpPr>
          <p:nvPr/>
        </p:nvSpPr>
        <p:spPr>
          <a:xfrm>
            <a:off x="252375" y="3223177"/>
            <a:ext cx="1479600" cy="414256"/>
          </a:xfrm>
          <a:prstGeom prst="rect">
            <a:avLst/>
          </a:prstGeom>
          <a:solidFill>
            <a:srgbClr val="00B0F0"/>
          </a:solidFill>
          <a:ln>
            <a:noFill/>
          </a:ln>
        </p:spPr>
        <p:style>
          <a:lnRef idx="0">
            <a:scrgbClr r="0" g="0" b="0"/>
          </a:lnRef>
          <a:fillRef idx="1001">
            <a:schemeClr val="lt2"/>
          </a:fillRef>
          <a:effectRef idx="0">
            <a:scrgbClr r="0" g="0" b="0"/>
          </a:effectRef>
          <a:fontRef idx="major"/>
        </p:style>
        <p:txBody>
          <a:bodyPr lIns="91428" tIns="45714" rIns="91428" bIns="45714" anchor="ctr"/>
          <a:lstStyle>
            <a:defPPr>
              <a:defRPr lang="en-US"/>
            </a:defPPr>
            <a:lvl1pPr marR="0" lvl="0" indent="20450" defTabSz="609468" fontAlgn="auto">
              <a:lnSpc>
                <a:spcPct val="100000"/>
              </a:lnSpc>
              <a:spcBef>
                <a:spcPts val="0"/>
              </a:spcBef>
              <a:spcAft>
                <a:spcPts val="0"/>
              </a:spcAft>
              <a:buClrTx/>
              <a:buSzTx/>
              <a:buFont typeface="Arial"/>
              <a:buNone/>
              <a:tabLst/>
              <a:defRPr sz="1400">
                <a:solidFill>
                  <a:schemeClr val="bg1"/>
                </a:solidFill>
                <a:latin typeface="Arial" pitchFamily="34" charset="0"/>
                <a:ea typeface="+mn-ea"/>
                <a:cs typeface="Arial" pitchFamily="34" charset="0"/>
              </a:defRPr>
            </a:lvl1pPr>
          </a:lstStyle>
          <a:p>
            <a:pPr indent="0"/>
            <a:r>
              <a:rPr lang="en-US" sz="900" b="1">
                <a:solidFill>
                  <a:prstClr val="white"/>
                </a:solidFill>
              </a:rPr>
              <a:t>Energy Performance Analysis</a:t>
            </a:r>
          </a:p>
        </p:txBody>
      </p:sp>
      <p:sp>
        <p:nvSpPr>
          <p:cNvPr id="49" name="Content Placeholder 4"/>
          <p:cNvSpPr txBox="1">
            <a:spLocks/>
          </p:cNvSpPr>
          <p:nvPr/>
        </p:nvSpPr>
        <p:spPr>
          <a:xfrm>
            <a:off x="257430" y="2691268"/>
            <a:ext cx="1480506" cy="341204"/>
          </a:xfrm>
          <a:prstGeom prst="rect">
            <a:avLst/>
          </a:prstGeom>
          <a:solidFill>
            <a:srgbClr val="00B0F0"/>
          </a:solidFill>
          <a:ln>
            <a:noFill/>
          </a:ln>
        </p:spPr>
        <p:style>
          <a:lnRef idx="0">
            <a:scrgbClr r="0" g="0" b="0"/>
          </a:lnRef>
          <a:fillRef idx="1001">
            <a:schemeClr val="lt2"/>
          </a:fillRef>
          <a:effectRef idx="0">
            <a:scrgbClr r="0" g="0" b="0"/>
          </a:effectRef>
          <a:fontRef idx="major"/>
        </p:style>
        <p:txBody>
          <a:bodyPr lIns="91428" tIns="45714" rIns="91428" bIns="45714" anchor="ctr"/>
          <a:lstStyle/>
          <a:p>
            <a:pPr indent="15340" defTabSz="457143">
              <a:defRPr/>
            </a:pPr>
            <a:r>
              <a:rPr lang="en-US" sz="900" b="1">
                <a:solidFill>
                  <a:prstClr val="white"/>
                </a:solidFill>
                <a:cs typeface="Arial" pitchFamily="34" charset="0"/>
              </a:rPr>
              <a:t>Energy Efficiency Compliance</a:t>
            </a:r>
          </a:p>
        </p:txBody>
      </p:sp>
      <p:sp>
        <p:nvSpPr>
          <p:cNvPr id="50" name="Content Placeholder 4"/>
          <p:cNvSpPr txBox="1">
            <a:spLocks/>
          </p:cNvSpPr>
          <p:nvPr/>
        </p:nvSpPr>
        <p:spPr>
          <a:xfrm>
            <a:off x="251084" y="3816729"/>
            <a:ext cx="1480506" cy="456797"/>
          </a:xfrm>
          <a:prstGeom prst="rect">
            <a:avLst/>
          </a:prstGeom>
          <a:solidFill>
            <a:srgbClr val="00B0F0"/>
          </a:solidFill>
          <a:ln>
            <a:noFill/>
          </a:ln>
        </p:spPr>
        <p:style>
          <a:lnRef idx="0">
            <a:scrgbClr r="0" g="0" b="0"/>
          </a:lnRef>
          <a:fillRef idx="1001">
            <a:schemeClr val="lt2"/>
          </a:fillRef>
          <a:effectRef idx="0">
            <a:scrgbClr r="0" g="0" b="0"/>
          </a:effectRef>
          <a:fontRef idx="major"/>
        </p:style>
        <p:txBody>
          <a:bodyPr lIns="91428" tIns="45714" rIns="91428" bIns="45714" anchor="ctr"/>
          <a:lstStyle>
            <a:defPPr>
              <a:defRPr lang="en-US"/>
            </a:defPPr>
            <a:lvl1pPr marR="0" lvl="0" indent="20450" defTabSz="609468" fontAlgn="auto">
              <a:lnSpc>
                <a:spcPct val="100000"/>
              </a:lnSpc>
              <a:spcBef>
                <a:spcPts val="0"/>
              </a:spcBef>
              <a:spcAft>
                <a:spcPts val="0"/>
              </a:spcAft>
              <a:buClrTx/>
              <a:buSzTx/>
              <a:buFont typeface="Arial"/>
              <a:buNone/>
              <a:tabLst/>
              <a:defRPr sz="1400">
                <a:solidFill>
                  <a:schemeClr val="bg1"/>
                </a:solidFill>
                <a:latin typeface="Arial" pitchFamily="34" charset="0"/>
                <a:ea typeface="+mn-ea"/>
                <a:cs typeface="Arial" pitchFamily="34" charset="0"/>
              </a:defRPr>
            </a:lvl1pPr>
          </a:lstStyle>
          <a:p>
            <a:pPr indent="0"/>
            <a:r>
              <a:rPr lang="en-US" sz="900" b="1">
                <a:solidFill>
                  <a:prstClr val="white"/>
                </a:solidFill>
              </a:rPr>
              <a:t>Energy Performance Verification</a:t>
            </a:r>
          </a:p>
        </p:txBody>
      </p:sp>
      <p:sp>
        <p:nvSpPr>
          <p:cNvPr id="4" name="Rectangle 3"/>
          <p:cNvSpPr/>
          <p:nvPr/>
        </p:nvSpPr>
        <p:spPr>
          <a:xfrm>
            <a:off x="5988905" y="2641441"/>
            <a:ext cx="2944491" cy="377000"/>
          </a:xfrm>
          <a:prstGeom prst="rect">
            <a:avLst/>
          </a:prstGeom>
          <a:noFill/>
        </p:spPr>
        <p:txBody>
          <a:bodyPr wrap="square" lIns="68553" tIns="34277" rIns="68553" bIns="34277" rtlCol="0">
            <a:spAutoFit/>
          </a:bodyPr>
          <a:lstStyle/>
          <a:p>
            <a:pPr defTabSz="685514">
              <a:tabLst>
                <a:tab pos="2958089" algn="l"/>
              </a:tabLst>
            </a:pPr>
            <a:r>
              <a:rPr lang="en-US" sz="1000">
                <a:solidFill>
                  <a:prstClr val="black"/>
                </a:solidFill>
                <a:latin typeface="Arial"/>
              </a:rPr>
              <a:t>Awareness drives conserving behavior (up to 10% reduction)</a:t>
            </a:r>
          </a:p>
        </p:txBody>
      </p:sp>
      <p:sp>
        <p:nvSpPr>
          <p:cNvPr id="7" name="Rectangle 6"/>
          <p:cNvSpPr/>
          <p:nvPr/>
        </p:nvSpPr>
        <p:spPr>
          <a:xfrm>
            <a:off x="2158889" y="3194570"/>
            <a:ext cx="3181737" cy="553998"/>
          </a:xfrm>
          <a:prstGeom prst="rect">
            <a:avLst/>
          </a:prstGeom>
        </p:spPr>
        <p:txBody>
          <a:bodyPr wrap="square">
            <a:spAutoFit/>
          </a:bodyPr>
          <a:lstStyle/>
          <a:p>
            <a:r>
              <a:rPr lang="en-US" sz="1000"/>
              <a:t>Analyze the energy performance of your facility or building against a modeled baseline which takes into account relevant energy drivers</a:t>
            </a:r>
          </a:p>
        </p:txBody>
      </p:sp>
      <p:sp>
        <p:nvSpPr>
          <p:cNvPr id="9" name="Rectangle 8"/>
          <p:cNvSpPr/>
          <p:nvPr/>
        </p:nvSpPr>
        <p:spPr>
          <a:xfrm>
            <a:off x="5982944" y="3170397"/>
            <a:ext cx="3138363" cy="553998"/>
          </a:xfrm>
          <a:prstGeom prst="rect">
            <a:avLst/>
          </a:prstGeom>
        </p:spPr>
        <p:txBody>
          <a:bodyPr wrap="square">
            <a:spAutoFit/>
          </a:bodyPr>
          <a:lstStyle/>
          <a:p>
            <a:r>
              <a:rPr lang="en-US" sz="1000"/>
              <a:t>Provide feedback loop between energy managers and operations so that equipment and processes can be fine tuned to maximize the energy efficiency</a:t>
            </a:r>
          </a:p>
        </p:txBody>
      </p:sp>
      <p:sp>
        <p:nvSpPr>
          <p:cNvPr id="13" name="Rectangle 12"/>
          <p:cNvSpPr/>
          <p:nvPr/>
        </p:nvSpPr>
        <p:spPr>
          <a:xfrm>
            <a:off x="2158889" y="3748568"/>
            <a:ext cx="3181737" cy="707886"/>
          </a:xfrm>
          <a:prstGeom prst="rect">
            <a:avLst/>
          </a:prstGeom>
        </p:spPr>
        <p:txBody>
          <a:bodyPr wrap="square">
            <a:spAutoFit/>
          </a:bodyPr>
          <a:lstStyle/>
          <a:p>
            <a:r>
              <a:rPr lang="en-US" sz="1000"/>
              <a:t>Determine the difference between pre-retrofit and post-retrofit energy consumption while taking into account all relevant energy drivers such as outside temperature, occupancy or productivity</a:t>
            </a:r>
          </a:p>
        </p:txBody>
      </p:sp>
      <p:sp>
        <p:nvSpPr>
          <p:cNvPr id="15" name="Rectangle 14"/>
          <p:cNvSpPr/>
          <p:nvPr/>
        </p:nvSpPr>
        <p:spPr>
          <a:xfrm>
            <a:off x="5982944" y="3752909"/>
            <a:ext cx="3142898" cy="707886"/>
          </a:xfrm>
          <a:prstGeom prst="rect">
            <a:avLst/>
          </a:prstGeom>
        </p:spPr>
        <p:txBody>
          <a:bodyPr wrap="square">
            <a:spAutoFit/>
          </a:bodyPr>
          <a:lstStyle/>
          <a:p>
            <a:r>
              <a:rPr lang="en-US" sz="1000"/>
              <a:t>Track the improved performance, verify and report savings.  Sustain the improved performance and associated savings, and find ways to further improve.</a:t>
            </a:r>
          </a:p>
        </p:txBody>
      </p:sp>
      <p:sp>
        <p:nvSpPr>
          <p:cNvPr id="12" name="Arrow: Right 11"/>
          <p:cNvSpPr/>
          <p:nvPr/>
        </p:nvSpPr>
        <p:spPr>
          <a:xfrm>
            <a:off x="5322468" y="1689912"/>
            <a:ext cx="660476" cy="262682"/>
          </a:xfrm>
          <a:prstGeom prst="rightArrow">
            <a:avLst>
              <a:gd name="adj1" fmla="val 21719"/>
              <a:gd name="adj2" fmla="val 67674"/>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rrow: Right 41"/>
          <p:cNvSpPr/>
          <p:nvPr/>
        </p:nvSpPr>
        <p:spPr>
          <a:xfrm>
            <a:off x="5322468" y="2180517"/>
            <a:ext cx="660476" cy="262682"/>
          </a:xfrm>
          <a:prstGeom prst="rightArrow">
            <a:avLst>
              <a:gd name="adj1" fmla="val 21719"/>
              <a:gd name="adj2" fmla="val 67674"/>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Arrow: Right 53"/>
          <p:cNvSpPr/>
          <p:nvPr/>
        </p:nvSpPr>
        <p:spPr>
          <a:xfrm>
            <a:off x="5328429" y="2712737"/>
            <a:ext cx="660476" cy="262682"/>
          </a:xfrm>
          <a:prstGeom prst="rightArrow">
            <a:avLst>
              <a:gd name="adj1" fmla="val 21719"/>
              <a:gd name="adj2" fmla="val 67674"/>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Arrow: Right 54"/>
          <p:cNvSpPr/>
          <p:nvPr/>
        </p:nvSpPr>
        <p:spPr>
          <a:xfrm>
            <a:off x="5322468" y="3316055"/>
            <a:ext cx="660476" cy="262682"/>
          </a:xfrm>
          <a:prstGeom prst="rightArrow">
            <a:avLst>
              <a:gd name="adj1" fmla="val 21719"/>
              <a:gd name="adj2" fmla="val 67674"/>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Arrow: Right 58"/>
          <p:cNvSpPr/>
          <p:nvPr/>
        </p:nvSpPr>
        <p:spPr>
          <a:xfrm>
            <a:off x="5322468" y="3966434"/>
            <a:ext cx="660476" cy="262682"/>
          </a:xfrm>
          <a:prstGeom prst="rightArrow">
            <a:avLst>
              <a:gd name="adj1" fmla="val 21719"/>
              <a:gd name="adj2" fmla="val 67674"/>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DF8AB25-8E42-4960-B0B0-31E3E066BFD4}"/>
              </a:ext>
            </a:extLst>
          </p:cNvPr>
          <p:cNvSpPr>
            <a:spLocks noGrp="1"/>
          </p:cNvSpPr>
          <p:nvPr>
            <p:ph type="body" sz="quarter" idx="32"/>
          </p:nvPr>
        </p:nvSpPr>
        <p:spPr/>
        <p:txBody>
          <a:bodyPr/>
          <a:lstStyle/>
          <a:p>
            <a:r>
              <a:rPr lang="en-US"/>
              <a:t>Energy Analysis Modules Applications</a:t>
            </a:r>
          </a:p>
        </p:txBody>
      </p:sp>
      <p:sp>
        <p:nvSpPr>
          <p:cNvPr id="6" name="Text Placeholder 5">
            <a:extLst>
              <a:ext uri="{FF2B5EF4-FFF2-40B4-BE49-F238E27FC236}">
                <a16:creationId xmlns:a16="http://schemas.microsoft.com/office/drawing/2014/main" id="{D9A4C873-C2B1-4CAD-BD02-FC6558C9EA60}"/>
              </a:ext>
            </a:extLst>
          </p:cNvPr>
          <p:cNvSpPr>
            <a:spLocks noGrp="1"/>
          </p:cNvSpPr>
          <p:nvPr>
            <p:ph type="body" sz="quarter" idx="33"/>
          </p:nvPr>
        </p:nvSpPr>
        <p:spPr/>
        <p:txBody>
          <a:bodyPr/>
          <a:lstStyle/>
          <a:p>
            <a:r>
              <a:rPr lang="en-US"/>
              <a:t>Aligned with EcoStruxure Power</a:t>
            </a:r>
          </a:p>
        </p:txBody>
      </p:sp>
    </p:spTree>
    <p:extLst>
      <p:ext uri="{BB962C8B-B14F-4D97-AF65-F5344CB8AC3E}">
        <p14:creationId xmlns:p14="http://schemas.microsoft.com/office/powerpoint/2010/main" val="1364215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18CB724E-8523-4238-B4BC-8E5F33823C2F}"/>
              </a:ext>
            </a:extLst>
          </p:cNvPr>
          <p:cNvSpPr>
            <a:spLocks noGrp="1"/>
          </p:cNvSpPr>
          <p:nvPr>
            <p:ph sz="quarter" idx="22"/>
          </p:nvPr>
        </p:nvSpPr>
        <p:spPr/>
        <p:txBody>
          <a:bodyPr/>
          <a:lstStyle/>
          <a:p>
            <a:r>
              <a:rPr lang="en-US">
                <a:solidFill>
                  <a:schemeClr val="bg2"/>
                </a:solidFill>
              </a:rPr>
              <a:t>Energy Analysis Dashboard Module:</a:t>
            </a:r>
          </a:p>
          <a:p>
            <a:pPr marL="301624" indent="-285750">
              <a:buFont typeface="Arial" panose="020B0604020202020204" pitchFamily="34" charset="0"/>
              <a:buChar char="•"/>
            </a:pPr>
            <a:r>
              <a:rPr lang="en-US"/>
              <a:t>Features Enabled (6 Dashboard Gadgets):</a:t>
            </a:r>
          </a:p>
          <a:p>
            <a:pPr marL="490530" lvl="1" indent="-285750"/>
            <a:r>
              <a:rPr lang="en-US"/>
              <a:t>Sankey Diagram Gadget</a:t>
            </a:r>
          </a:p>
          <a:p>
            <a:pPr marL="490530" lvl="1" indent="-285750"/>
            <a:r>
              <a:rPr lang="en-US"/>
              <a:t>Heatmap/carpet plot Gadget</a:t>
            </a:r>
          </a:p>
          <a:p>
            <a:pPr marL="490530" lvl="1" indent="-285750"/>
            <a:r>
              <a:rPr lang="en-US"/>
              <a:t>Consumption Ranking and Aggregated Ranking gadgets</a:t>
            </a:r>
          </a:p>
          <a:p>
            <a:pPr marL="490530" lvl="1" indent="-285750"/>
            <a:r>
              <a:rPr lang="en-US"/>
              <a:t>Pareto and Aggregated chart gadget </a:t>
            </a:r>
          </a:p>
        </p:txBody>
      </p:sp>
      <p:sp>
        <p:nvSpPr>
          <p:cNvPr id="27" name="Text Placeholder 26">
            <a:extLst>
              <a:ext uri="{FF2B5EF4-FFF2-40B4-BE49-F238E27FC236}">
                <a16:creationId xmlns:a16="http://schemas.microsoft.com/office/drawing/2014/main" id="{E33726CF-4766-4860-9F88-B1DAE56E46BB}"/>
              </a:ext>
            </a:extLst>
          </p:cNvPr>
          <p:cNvSpPr>
            <a:spLocks noGrp="1"/>
          </p:cNvSpPr>
          <p:nvPr>
            <p:ph type="body" sz="quarter" idx="13"/>
          </p:nvPr>
        </p:nvSpPr>
        <p:spPr/>
        <p:txBody>
          <a:bodyPr/>
          <a:lstStyle/>
          <a:p>
            <a:endParaRPr lang="en-US"/>
          </a:p>
        </p:txBody>
      </p:sp>
      <p:sp>
        <p:nvSpPr>
          <p:cNvPr id="28" name="Text Placeholder 27">
            <a:extLst>
              <a:ext uri="{FF2B5EF4-FFF2-40B4-BE49-F238E27FC236}">
                <a16:creationId xmlns:a16="http://schemas.microsoft.com/office/drawing/2014/main" id="{FA7024F5-0D4E-4A22-BECA-EF02F7FC0CC0}"/>
              </a:ext>
            </a:extLst>
          </p:cNvPr>
          <p:cNvSpPr>
            <a:spLocks noGrp="1"/>
          </p:cNvSpPr>
          <p:nvPr>
            <p:ph type="body" sz="quarter" idx="15"/>
          </p:nvPr>
        </p:nvSpPr>
        <p:spPr/>
        <p:txBody>
          <a:bodyPr/>
          <a:lstStyle/>
          <a:p>
            <a:endParaRPr lang="en-US"/>
          </a:p>
        </p:txBody>
      </p:sp>
      <p:sp>
        <p:nvSpPr>
          <p:cNvPr id="29" name="Content Placeholder 28">
            <a:extLst>
              <a:ext uri="{FF2B5EF4-FFF2-40B4-BE49-F238E27FC236}">
                <a16:creationId xmlns:a16="http://schemas.microsoft.com/office/drawing/2014/main" id="{AA4799AE-543A-48CC-8A6C-A81105D6772A}"/>
              </a:ext>
            </a:extLst>
          </p:cNvPr>
          <p:cNvSpPr>
            <a:spLocks noGrp="1"/>
          </p:cNvSpPr>
          <p:nvPr>
            <p:ph sz="quarter" idx="20"/>
          </p:nvPr>
        </p:nvSpPr>
        <p:spPr/>
        <p:txBody>
          <a:bodyPr>
            <a:normAutofit fontScale="85000" lnSpcReduction="20000"/>
          </a:bodyPr>
          <a:lstStyle/>
          <a:p>
            <a:r>
              <a:rPr lang="en-US">
                <a:solidFill>
                  <a:schemeClr val="bg2"/>
                </a:solidFill>
              </a:rPr>
              <a:t>Energy Analysis Reports Module:</a:t>
            </a:r>
          </a:p>
          <a:p>
            <a:pPr marL="301624" indent="-285750">
              <a:buFont typeface="Arial" panose="020B0604020202020204" pitchFamily="34" charset="0"/>
              <a:buChar char="•"/>
            </a:pPr>
            <a:r>
              <a:rPr lang="en-US"/>
              <a:t>Features Enabled (11 Reports):</a:t>
            </a:r>
          </a:p>
          <a:p>
            <a:pPr marL="490530" lvl="1" indent="-285750"/>
            <a:r>
              <a:rPr lang="en-US"/>
              <a:t>Modelling: Create and Use Model Reports</a:t>
            </a:r>
          </a:p>
          <a:p>
            <a:pPr marL="490530" lvl="1" indent="-285750"/>
            <a:r>
              <a:rPr lang="en-US"/>
              <a:t>KPI Engine Report</a:t>
            </a:r>
          </a:p>
          <a:p>
            <a:pPr marL="490530" lvl="1" indent="-285750"/>
            <a:r>
              <a:rPr lang="en-US"/>
              <a:t>KPI by TOU Report</a:t>
            </a:r>
          </a:p>
          <a:p>
            <a:pPr marL="490530" lvl="1" indent="-285750"/>
            <a:r>
              <a:rPr lang="en-US"/>
              <a:t>Energy and Power Usage by State Reports</a:t>
            </a:r>
          </a:p>
          <a:p>
            <a:pPr marL="490530" lvl="1" indent="-285750"/>
            <a:r>
              <a:rPr lang="en-US"/>
              <a:t>Single and Multi-Equipment Operation Reports</a:t>
            </a:r>
          </a:p>
          <a:p>
            <a:pPr marL="490530" lvl="1" indent="-285750"/>
            <a:r>
              <a:rPr lang="en-US"/>
              <a:t>Energy Regression Report</a:t>
            </a:r>
          </a:p>
          <a:p>
            <a:pPr marL="490530" lvl="1" indent="-285750"/>
            <a:r>
              <a:rPr lang="en-US"/>
              <a:t>Power Usage Effectiveness (PUE) Report</a:t>
            </a:r>
          </a:p>
          <a:p>
            <a:pPr marL="490530" lvl="1" indent="-285750"/>
            <a:r>
              <a:rPr lang="en-US"/>
              <a:t>Duration Curve Report</a:t>
            </a:r>
          </a:p>
        </p:txBody>
      </p:sp>
      <p:sp>
        <p:nvSpPr>
          <p:cNvPr id="3" name="Slide Number Placeholder 2">
            <a:extLst>
              <a:ext uri="{FF2B5EF4-FFF2-40B4-BE49-F238E27FC236}">
                <a16:creationId xmlns:a16="http://schemas.microsoft.com/office/drawing/2014/main" id="{EDBCA092-961E-48E5-B1B9-DDD9BBADCB36}"/>
              </a:ext>
            </a:extLst>
          </p:cNvPr>
          <p:cNvSpPr>
            <a:spLocks noGrp="1"/>
          </p:cNvSpPr>
          <p:nvPr>
            <p:ph type="sldNum" sz="quarter" idx="4"/>
          </p:nvPr>
        </p:nvSpPr>
        <p:spPr/>
        <p:txBody>
          <a:bodyPr/>
          <a:lstStyle/>
          <a:p>
            <a:r>
              <a:rPr lang="en-US"/>
              <a:t>Page </a:t>
            </a:r>
            <a:fld id="{5A9C12DC-491F-9444-86A2-13AC5C62A2FC}" type="slidenum">
              <a:rPr lang="en-US" smtClean="0"/>
              <a:pPr/>
              <a:t>11</a:t>
            </a:fld>
            <a:endParaRPr lang="en-US"/>
          </a:p>
        </p:txBody>
      </p:sp>
      <p:sp>
        <p:nvSpPr>
          <p:cNvPr id="4" name="Footer Placeholder 3">
            <a:extLst>
              <a:ext uri="{FF2B5EF4-FFF2-40B4-BE49-F238E27FC236}">
                <a16:creationId xmlns:a16="http://schemas.microsoft.com/office/drawing/2014/main" id="{10C41C9F-0927-406C-B58A-D5BFA8BAA0A5}"/>
              </a:ext>
            </a:extLst>
          </p:cNvPr>
          <p:cNvSpPr>
            <a:spLocks noGrp="1"/>
          </p:cNvSpPr>
          <p:nvPr>
            <p:ph type="ftr" sz="quarter" idx="3"/>
          </p:nvPr>
        </p:nvSpPr>
        <p:spPr/>
        <p:txBody>
          <a:bodyPr/>
          <a:lstStyle/>
          <a:p>
            <a:r>
              <a:rPr lang="en-US"/>
              <a:t>Confidential Property of Schneider Electric |</a:t>
            </a:r>
          </a:p>
        </p:txBody>
      </p:sp>
      <p:sp>
        <p:nvSpPr>
          <p:cNvPr id="31" name="Text Placeholder 30">
            <a:extLst>
              <a:ext uri="{FF2B5EF4-FFF2-40B4-BE49-F238E27FC236}">
                <a16:creationId xmlns:a16="http://schemas.microsoft.com/office/drawing/2014/main" id="{87482A1E-BBBB-4694-A83D-C0E093BA0018}"/>
              </a:ext>
            </a:extLst>
          </p:cNvPr>
          <p:cNvSpPr>
            <a:spLocks noGrp="1"/>
          </p:cNvSpPr>
          <p:nvPr>
            <p:ph type="body" sz="quarter" idx="32"/>
          </p:nvPr>
        </p:nvSpPr>
        <p:spPr/>
        <p:txBody>
          <a:bodyPr/>
          <a:lstStyle/>
          <a:p>
            <a:r>
              <a:rPr lang="en-US"/>
              <a:t>Energy Analysis Modules Details</a:t>
            </a:r>
          </a:p>
        </p:txBody>
      </p:sp>
      <p:sp>
        <p:nvSpPr>
          <p:cNvPr id="32" name="Text Placeholder 31">
            <a:extLst>
              <a:ext uri="{FF2B5EF4-FFF2-40B4-BE49-F238E27FC236}">
                <a16:creationId xmlns:a16="http://schemas.microsoft.com/office/drawing/2014/main" id="{A555944D-766A-4019-AAA3-E1B9C4ADF756}"/>
              </a:ext>
            </a:extLst>
          </p:cNvPr>
          <p:cNvSpPr>
            <a:spLocks noGrp="1"/>
          </p:cNvSpPr>
          <p:nvPr>
            <p:ph type="body" sz="quarter" idx="33"/>
          </p:nvPr>
        </p:nvSpPr>
        <p:spPr/>
        <p:txBody>
          <a:bodyPr/>
          <a:lstStyle/>
          <a:p>
            <a:r>
              <a:rPr lang="en-US"/>
              <a:t>Components of the two modules</a:t>
            </a:r>
          </a:p>
        </p:txBody>
      </p:sp>
    </p:spTree>
    <p:extLst>
      <p:ext uri="{BB962C8B-B14F-4D97-AF65-F5344CB8AC3E}">
        <p14:creationId xmlns:p14="http://schemas.microsoft.com/office/powerpoint/2010/main" val="2791996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A5AF808F-A0B6-4311-AFCB-4702A526EA5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586" b="9586"/>
          <a:stretch>
            <a:fillRect/>
          </a:stretch>
        </p:blipFill>
        <p:spPr/>
      </p:pic>
      <p:sp>
        <p:nvSpPr>
          <p:cNvPr id="10" name="Title 9">
            <a:extLst>
              <a:ext uri="{FF2B5EF4-FFF2-40B4-BE49-F238E27FC236}">
                <a16:creationId xmlns:a16="http://schemas.microsoft.com/office/drawing/2014/main" id="{12621E01-BAF9-49ED-80FB-EF055DBBD066}"/>
              </a:ext>
            </a:extLst>
          </p:cNvPr>
          <p:cNvSpPr>
            <a:spLocks noGrp="1"/>
          </p:cNvSpPr>
          <p:nvPr>
            <p:ph type="title"/>
          </p:nvPr>
        </p:nvSpPr>
        <p:spPr/>
        <p:txBody>
          <a:bodyPr/>
          <a:lstStyle/>
          <a:p>
            <a:r>
              <a:rPr lang="en-US"/>
              <a:t>Energy Analysis Reports Module</a:t>
            </a:r>
          </a:p>
        </p:txBody>
      </p:sp>
      <p:sp>
        <p:nvSpPr>
          <p:cNvPr id="12" name="Text Placeholder 11">
            <a:extLst>
              <a:ext uri="{FF2B5EF4-FFF2-40B4-BE49-F238E27FC236}">
                <a16:creationId xmlns:a16="http://schemas.microsoft.com/office/drawing/2014/main" id="{341F2B55-15D0-4594-96BD-411B8CB76210}"/>
              </a:ext>
            </a:extLst>
          </p:cNvPr>
          <p:cNvSpPr>
            <a:spLocks noGrp="1"/>
          </p:cNvSpPr>
          <p:nvPr>
            <p:ph type="body" sz="quarter" idx="11"/>
          </p:nvPr>
        </p:nvSpPr>
        <p:spPr/>
        <p:txBody>
          <a:bodyPr/>
          <a:lstStyle/>
          <a:p>
            <a:endParaRPr lang="en-US"/>
          </a:p>
        </p:txBody>
      </p:sp>
      <p:sp>
        <p:nvSpPr>
          <p:cNvPr id="6" name="Slide Number Placeholder 5">
            <a:extLst>
              <a:ext uri="{FF2B5EF4-FFF2-40B4-BE49-F238E27FC236}">
                <a16:creationId xmlns:a16="http://schemas.microsoft.com/office/drawing/2014/main" id="{1174C78D-7BA4-49B4-B371-A95F698464DA}"/>
              </a:ext>
            </a:extLst>
          </p:cNvPr>
          <p:cNvSpPr>
            <a:spLocks noGrp="1"/>
          </p:cNvSpPr>
          <p:nvPr>
            <p:ph type="sldNum" sz="quarter" idx="4"/>
          </p:nvPr>
        </p:nvSpPr>
        <p:spPr/>
        <p:txBody>
          <a:bodyPr/>
          <a:lstStyle/>
          <a:p>
            <a:r>
              <a:rPr lang="en-US"/>
              <a:t>Page </a:t>
            </a:r>
            <a:fld id="{5A9C12DC-491F-9444-86A2-13AC5C62A2FC}" type="slidenum">
              <a:rPr lang="en-US" smtClean="0"/>
              <a:pPr/>
              <a:t>12</a:t>
            </a:fld>
            <a:endParaRPr lang="en-US"/>
          </a:p>
        </p:txBody>
      </p:sp>
      <p:sp>
        <p:nvSpPr>
          <p:cNvPr id="7" name="Footer Placeholder 6">
            <a:extLst>
              <a:ext uri="{FF2B5EF4-FFF2-40B4-BE49-F238E27FC236}">
                <a16:creationId xmlns:a16="http://schemas.microsoft.com/office/drawing/2014/main" id="{10DC07BD-39B3-4FAA-AFBE-202A8098D266}"/>
              </a:ext>
            </a:extLst>
          </p:cNvPr>
          <p:cNvSpPr>
            <a:spLocks noGrp="1"/>
          </p:cNvSpPr>
          <p:nvPr>
            <p:ph type="ftr" sz="quarter" idx="3"/>
          </p:nvPr>
        </p:nvSpPr>
        <p:spPr/>
        <p:txBody>
          <a:bodyPr/>
          <a:lstStyle/>
          <a:p>
            <a:r>
              <a:rPr lang="en-US"/>
              <a:t>Confidential Property of Schneider Electric |</a:t>
            </a:r>
          </a:p>
        </p:txBody>
      </p:sp>
    </p:spTree>
    <p:extLst>
      <p:ext uri="{BB962C8B-B14F-4D97-AF65-F5344CB8AC3E}">
        <p14:creationId xmlns:p14="http://schemas.microsoft.com/office/powerpoint/2010/main" val="991264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4C137C9-C94E-435B-86E8-46A12DFFFFA9}"/>
              </a:ext>
            </a:extLst>
          </p:cNvPr>
          <p:cNvSpPr>
            <a:spLocks noGrp="1"/>
          </p:cNvSpPr>
          <p:nvPr>
            <p:ph sz="quarter" idx="12"/>
          </p:nvPr>
        </p:nvSpPr>
        <p:spPr/>
        <p:txBody>
          <a:bodyPr/>
          <a:lstStyle/>
          <a:p>
            <a:endParaRPr lang="en-US"/>
          </a:p>
        </p:txBody>
      </p:sp>
      <p:sp>
        <p:nvSpPr>
          <p:cNvPr id="9" name="Content Placeholder 8">
            <a:extLst>
              <a:ext uri="{FF2B5EF4-FFF2-40B4-BE49-F238E27FC236}">
                <a16:creationId xmlns:a16="http://schemas.microsoft.com/office/drawing/2014/main" id="{68D7880B-46EA-4D1C-9730-84D27367C2C9}"/>
              </a:ext>
            </a:extLst>
          </p:cNvPr>
          <p:cNvSpPr>
            <a:spLocks noGrp="1"/>
          </p:cNvSpPr>
          <p:nvPr>
            <p:ph sz="quarter" idx="11"/>
          </p:nvPr>
        </p:nvSpPr>
        <p:spPr>
          <a:xfrm>
            <a:off x="252413" y="982952"/>
            <a:ext cx="3749962" cy="3655723"/>
          </a:xfrm>
        </p:spPr>
        <p:txBody>
          <a:bodyPr>
            <a:normAutofit fontScale="77500" lnSpcReduction="20000"/>
          </a:bodyPr>
          <a:lstStyle/>
          <a:p>
            <a:pPr marL="342900" indent="-342900">
              <a:buAutoNum type="arabicPeriod"/>
            </a:pPr>
            <a:r>
              <a:rPr lang="en-US">
                <a:solidFill>
                  <a:schemeClr val="bg2"/>
                </a:solidFill>
              </a:rPr>
              <a:t>Energy Performance Analysis and Verification:</a:t>
            </a:r>
          </a:p>
          <a:p>
            <a:pPr marL="0" indent="0"/>
            <a:endParaRPr lang="en-US">
              <a:solidFill>
                <a:schemeClr val="bg2"/>
              </a:solidFill>
            </a:endParaRPr>
          </a:p>
          <a:p>
            <a:pPr marL="506412" lvl="1" indent="-285750"/>
            <a:r>
              <a:rPr lang="en-US"/>
              <a:t>Modelling Reports</a:t>
            </a:r>
          </a:p>
          <a:p>
            <a:pPr marL="220662" lvl="1" indent="0">
              <a:buNone/>
            </a:pPr>
            <a:endParaRPr lang="en-US"/>
          </a:p>
          <a:p>
            <a:pPr marL="0" indent="0"/>
            <a:r>
              <a:rPr lang="en-US">
                <a:solidFill>
                  <a:schemeClr val="bg2"/>
                </a:solidFill>
              </a:rPr>
              <a:t>2. Energy Usage and Performance Analysis based on operational data:</a:t>
            </a:r>
          </a:p>
          <a:p>
            <a:pPr marL="0" indent="0"/>
            <a:endParaRPr lang="en-US">
              <a:solidFill>
                <a:schemeClr val="bg2"/>
              </a:solidFill>
            </a:endParaRPr>
          </a:p>
          <a:p>
            <a:pPr marL="506412" lvl="1" indent="-285750"/>
            <a:r>
              <a:rPr lang="en-US"/>
              <a:t>Energy Regression</a:t>
            </a:r>
          </a:p>
          <a:p>
            <a:pPr marL="506412" lvl="1" indent="-285750"/>
            <a:r>
              <a:rPr lang="en-US"/>
              <a:t>KPI Engine Report</a:t>
            </a:r>
          </a:p>
          <a:p>
            <a:pPr marL="506412" lvl="1" indent="-285750"/>
            <a:r>
              <a:rPr lang="en-US"/>
              <a:t>KPI by TOU Report</a:t>
            </a:r>
          </a:p>
          <a:p>
            <a:pPr marL="506412" lvl="1" indent="-285750"/>
            <a:r>
              <a:rPr lang="en-US"/>
              <a:t>Energy and Power Usage by State Reports</a:t>
            </a:r>
          </a:p>
          <a:p>
            <a:pPr marL="506412" lvl="1" indent="-285750"/>
            <a:r>
              <a:rPr lang="en-US"/>
              <a:t>Single and Multi-Equipment Operation Reports</a:t>
            </a:r>
          </a:p>
          <a:p>
            <a:pPr marL="506412" lvl="1" indent="-285750"/>
            <a:r>
              <a:rPr lang="en-US"/>
              <a:t>PUE Report</a:t>
            </a:r>
          </a:p>
          <a:p>
            <a:pPr marL="220662" lvl="1" indent="0">
              <a:buNone/>
            </a:pPr>
            <a:endParaRPr lang="en-US"/>
          </a:p>
          <a:p>
            <a:pPr marL="0" indent="0"/>
            <a:r>
              <a:rPr lang="en-US">
                <a:solidFill>
                  <a:schemeClr val="bg2"/>
                </a:solidFill>
              </a:rPr>
              <a:t>3. Capacity Usage and Analysis:</a:t>
            </a:r>
          </a:p>
          <a:p>
            <a:pPr marL="0" indent="0"/>
            <a:endParaRPr lang="en-US">
              <a:solidFill>
                <a:schemeClr val="bg2"/>
              </a:solidFill>
            </a:endParaRPr>
          </a:p>
          <a:p>
            <a:pPr marL="506412" lvl="1" indent="-285750"/>
            <a:r>
              <a:rPr lang="en-US"/>
              <a:t>Duration Curve Report</a:t>
            </a:r>
            <a:endParaRPr lang="en-US">
              <a:solidFill>
                <a:schemeClr val="bg2"/>
              </a:solidFill>
            </a:endParaRPr>
          </a:p>
          <a:p>
            <a:pPr marL="0" indent="0"/>
            <a:endParaRPr lang="en-US">
              <a:solidFill>
                <a:schemeClr val="bg2"/>
              </a:solidFill>
            </a:endParaRPr>
          </a:p>
          <a:p>
            <a:pPr marL="285750" indent="-285750"/>
            <a:endParaRPr lang="en-US"/>
          </a:p>
          <a:p>
            <a:pPr marL="285750" indent="-285750">
              <a:buFont typeface="Arial" panose="020B0604020202020204" pitchFamily="34" charset="0"/>
              <a:buChar char="•"/>
            </a:pPr>
            <a:endParaRPr lang="en-US">
              <a:solidFill>
                <a:schemeClr val="bg2"/>
              </a:solidFill>
            </a:endParaRPr>
          </a:p>
        </p:txBody>
      </p:sp>
      <p:sp>
        <p:nvSpPr>
          <p:cNvPr id="8" name="Title 7">
            <a:extLst>
              <a:ext uri="{FF2B5EF4-FFF2-40B4-BE49-F238E27FC236}">
                <a16:creationId xmlns:a16="http://schemas.microsoft.com/office/drawing/2014/main" id="{5AA918EE-6604-49DC-8C85-DA664E97F2C8}"/>
              </a:ext>
            </a:extLst>
          </p:cNvPr>
          <p:cNvSpPr>
            <a:spLocks noGrp="1"/>
          </p:cNvSpPr>
          <p:nvPr>
            <p:ph type="title"/>
          </p:nvPr>
        </p:nvSpPr>
        <p:spPr/>
        <p:txBody>
          <a:bodyPr/>
          <a:lstStyle/>
          <a:p>
            <a:r>
              <a:rPr lang="en-US"/>
              <a:t>Applications and Features</a:t>
            </a:r>
          </a:p>
        </p:txBody>
      </p:sp>
      <p:sp>
        <p:nvSpPr>
          <p:cNvPr id="11" name="Text Placeholder 10">
            <a:extLst>
              <a:ext uri="{FF2B5EF4-FFF2-40B4-BE49-F238E27FC236}">
                <a16:creationId xmlns:a16="http://schemas.microsoft.com/office/drawing/2014/main" id="{E9E6E869-2495-4E32-8577-E86D8E7E44FF}"/>
              </a:ext>
            </a:extLst>
          </p:cNvPr>
          <p:cNvSpPr>
            <a:spLocks noGrp="1"/>
          </p:cNvSpPr>
          <p:nvPr>
            <p:ph type="body" sz="quarter" idx="14"/>
          </p:nvPr>
        </p:nvSpPr>
        <p:spPr>
          <a:xfrm>
            <a:off x="4240208" y="0"/>
            <a:ext cx="4903792" cy="5143500"/>
          </a:xfrm>
        </p:spPr>
        <p:txBody>
          <a:bodyPr/>
          <a:lstStyle/>
          <a:p>
            <a:endParaRPr lang="en-US"/>
          </a:p>
        </p:txBody>
      </p:sp>
      <p:sp>
        <p:nvSpPr>
          <p:cNvPr id="6" name="Slide Number Placeholder 5">
            <a:extLst>
              <a:ext uri="{FF2B5EF4-FFF2-40B4-BE49-F238E27FC236}">
                <a16:creationId xmlns:a16="http://schemas.microsoft.com/office/drawing/2014/main" id="{BF068B54-BCD0-4FDB-9106-6F4655BFB82F}"/>
              </a:ext>
            </a:extLst>
          </p:cNvPr>
          <p:cNvSpPr>
            <a:spLocks noGrp="1"/>
          </p:cNvSpPr>
          <p:nvPr>
            <p:ph type="sldNum" sz="quarter" idx="4"/>
          </p:nvPr>
        </p:nvSpPr>
        <p:spPr/>
        <p:txBody>
          <a:bodyPr/>
          <a:lstStyle/>
          <a:p>
            <a:r>
              <a:rPr lang="en-US"/>
              <a:t>Page </a:t>
            </a:r>
            <a:fld id="{5A9C12DC-491F-9444-86A2-13AC5C62A2FC}" type="slidenum">
              <a:rPr lang="en-US" smtClean="0"/>
              <a:pPr/>
              <a:t>13</a:t>
            </a:fld>
            <a:endParaRPr lang="en-US"/>
          </a:p>
        </p:txBody>
      </p:sp>
      <p:sp>
        <p:nvSpPr>
          <p:cNvPr id="7" name="Footer Placeholder 6">
            <a:extLst>
              <a:ext uri="{FF2B5EF4-FFF2-40B4-BE49-F238E27FC236}">
                <a16:creationId xmlns:a16="http://schemas.microsoft.com/office/drawing/2014/main" id="{A724381B-807A-4DF9-99AE-336AA3601B90}"/>
              </a:ext>
            </a:extLst>
          </p:cNvPr>
          <p:cNvSpPr>
            <a:spLocks noGrp="1"/>
          </p:cNvSpPr>
          <p:nvPr>
            <p:ph type="ftr" sz="quarter" idx="3"/>
          </p:nvPr>
        </p:nvSpPr>
        <p:spPr/>
        <p:txBody>
          <a:bodyPr/>
          <a:lstStyle/>
          <a:p>
            <a:r>
              <a:rPr lang="en-US"/>
              <a:t>Confidential Property of Schneider Electric |</a:t>
            </a:r>
          </a:p>
        </p:txBody>
      </p:sp>
      <p:pic>
        <p:nvPicPr>
          <p:cNvPr id="13" name="Picture 3">
            <a:extLst>
              <a:ext uri="{FF2B5EF4-FFF2-40B4-BE49-F238E27FC236}">
                <a16:creationId xmlns:a16="http://schemas.microsoft.com/office/drawing/2014/main" id="{86D75D4A-947A-4288-BD5D-1B3751A5CBC6}"/>
              </a:ext>
            </a:extLst>
          </p:cNvPr>
          <p:cNvPicPr>
            <a:picLocks noChangeAspect="1" noChangeArrowheads="1"/>
          </p:cNvPicPr>
          <p:nvPr/>
        </p:nvPicPr>
        <p:blipFill>
          <a:blip r:embed="rId3" cstate="print"/>
          <a:srcRect/>
          <a:stretch>
            <a:fillRect/>
          </a:stretch>
        </p:blipFill>
        <p:spPr bwMode="auto">
          <a:xfrm>
            <a:off x="6986902" y="532999"/>
            <a:ext cx="1846585" cy="1347395"/>
          </a:xfrm>
          <a:prstGeom prst="rect">
            <a:avLst/>
          </a:prstGeom>
          <a:noFill/>
          <a:ln w="9525">
            <a:solidFill>
              <a:schemeClr val="tx2"/>
            </a:solidFill>
            <a:miter lim="800000"/>
            <a:headEnd/>
            <a:tailEnd/>
          </a:ln>
        </p:spPr>
      </p:pic>
      <p:pic>
        <p:nvPicPr>
          <p:cNvPr id="14" name="Picture 2">
            <a:extLst>
              <a:ext uri="{FF2B5EF4-FFF2-40B4-BE49-F238E27FC236}">
                <a16:creationId xmlns:a16="http://schemas.microsoft.com/office/drawing/2014/main" id="{BCF1642A-3D12-478B-BE71-631E1EDDBF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2812" y="2043628"/>
            <a:ext cx="2017539" cy="1184764"/>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14">
            <a:extLst>
              <a:ext uri="{FF2B5EF4-FFF2-40B4-BE49-F238E27FC236}">
                <a16:creationId xmlns:a16="http://schemas.microsoft.com/office/drawing/2014/main" id="{32CDB838-76BC-4811-9D9E-0945DE0DA6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737"/>
          <a:stretch/>
        </p:blipFill>
        <p:spPr>
          <a:xfrm>
            <a:off x="6890044" y="1976090"/>
            <a:ext cx="2167524" cy="2837768"/>
          </a:xfrm>
          <a:prstGeom prst="rect">
            <a:avLst/>
          </a:prstGeom>
          <a:ln>
            <a:solidFill>
              <a:schemeClr val="bg1">
                <a:lumMod val="50000"/>
              </a:schemeClr>
            </a:solidFill>
          </a:ln>
        </p:spPr>
      </p:pic>
      <p:pic>
        <p:nvPicPr>
          <p:cNvPr id="2" name="Picture 1">
            <a:extLst>
              <a:ext uri="{FF2B5EF4-FFF2-40B4-BE49-F238E27FC236}">
                <a16:creationId xmlns:a16="http://schemas.microsoft.com/office/drawing/2014/main" id="{26304945-C87E-4082-9BC9-AC52FB04B479}"/>
              </a:ext>
            </a:extLst>
          </p:cNvPr>
          <p:cNvPicPr>
            <a:picLocks noChangeAspect="1"/>
          </p:cNvPicPr>
          <p:nvPr/>
        </p:nvPicPr>
        <p:blipFill>
          <a:blip r:embed="rId6"/>
          <a:stretch>
            <a:fillRect/>
          </a:stretch>
        </p:blipFill>
        <p:spPr>
          <a:xfrm>
            <a:off x="4702812" y="752019"/>
            <a:ext cx="2017539" cy="1051393"/>
          </a:xfrm>
          <a:prstGeom prst="rect">
            <a:avLst/>
          </a:prstGeom>
        </p:spPr>
      </p:pic>
      <p:pic>
        <p:nvPicPr>
          <p:cNvPr id="3" name="Picture 2">
            <a:extLst>
              <a:ext uri="{FF2B5EF4-FFF2-40B4-BE49-F238E27FC236}">
                <a16:creationId xmlns:a16="http://schemas.microsoft.com/office/drawing/2014/main" id="{22D01DD5-8CBC-4F52-8911-522C4DDA2BEC}"/>
              </a:ext>
            </a:extLst>
          </p:cNvPr>
          <p:cNvPicPr>
            <a:picLocks noChangeAspect="1"/>
          </p:cNvPicPr>
          <p:nvPr/>
        </p:nvPicPr>
        <p:blipFill>
          <a:blip r:embed="rId7"/>
          <a:stretch>
            <a:fillRect/>
          </a:stretch>
        </p:blipFill>
        <p:spPr>
          <a:xfrm>
            <a:off x="4727679" y="3411524"/>
            <a:ext cx="2022371" cy="1011186"/>
          </a:xfrm>
          <a:prstGeom prst="rect">
            <a:avLst/>
          </a:prstGeom>
        </p:spPr>
      </p:pic>
    </p:spTree>
    <p:extLst>
      <p:ext uri="{BB962C8B-B14F-4D97-AF65-F5344CB8AC3E}">
        <p14:creationId xmlns:p14="http://schemas.microsoft.com/office/powerpoint/2010/main" val="4233032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077D037-4B29-41FB-9378-54C0BC45E323}"/>
              </a:ext>
            </a:extLst>
          </p:cNvPr>
          <p:cNvSpPr>
            <a:spLocks noGrp="1"/>
          </p:cNvSpPr>
          <p:nvPr>
            <p:ph type="title"/>
          </p:nvPr>
        </p:nvSpPr>
        <p:spPr/>
        <p:txBody>
          <a:bodyPr/>
          <a:lstStyle/>
          <a:p>
            <a:r>
              <a:rPr lang="en-US"/>
              <a:t>1. </a:t>
            </a:r>
            <a:r>
              <a:rPr lang="en-US">
                <a:solidFill>
                  <a:schemeClr val="bg2"/>
                </a:solidFill>
              </a:rPr>
              <a:t>Energy Performance Analysis and Verification</a:t>
            </a:r>
            <a:r>
              <a:rPr lang="en-US"/>
              <a:t> </a:t>
            </a:r>
          </a:p>
        </p:txBody>
      </p:sp>
      <p:sp>
        <p:nvSpPr>
          <p:cNvPr id="9" name="Text Placeholder 8">
            <a:extLst>
              <a:ext uri="{FF2B5EF4-FFF2-40B4-BE49-F238E27FC236}">
                <a16:creationId xmlns:a16="http://schemas.microsoft.com/office/drawing/2014/main" id="{1210A075-DC98-4A7A-AE19-038F90065E44}"/>
              </a:ext>
            </a:extLst>
          </p:cNvPr>
          <p:cNvSpPr>
            <a:spLocks noGrp="1"/>
          </p:cNvSpPr>
          <p:nvPr>
            <p:ph type="body" sz="quarter" idx="11"/>
          </p:nvPr>
        </p:nvSpPr>
        <p:spPr/>
        <p:txBody>
          <a:bodyPr/>
          <a:lstStyle/>
          <a:p>
            <a:r>
              <a:rPr lang="en-US"/>
              <a:t>Tools for Energy Modelling</a:t>
            </a:r>
          </a:p>
        </p:txBody>
      </p:sp>
      <p:sp>
        <p:nvSpPr>
          <p:cNvPr id="6" name="Slide Number Placeholder 5">
            <a:extLst>
              <a:ext uri="{FF2B5EF4-FFF2-40B4-BE49-F238E27FC236}">
                <a16:creationId xmlns:a16="http://schemas.microsoft.com/office/drawing/2014/main" id="{CCC8CF9B-2D9F-461F-811E-A0041E6B66E0}"/>
              </a:ext>
            </a:extLst>
          </p:cNvPr>
          <p:cNvSpPr>
            <a:spLocks noGrp="1"/>
          </p:cNvSpPr>
          <p:nvPr>
            <p:ph type="sldNum" sz="quarter" idx="4"/>
          </p:nvPr>
        </p:nvSpPr>
        <p:spPr/>
        <p:txBody>
          <a:bodyPr/>
          <a:lstStyle/>
          <a:p>
            <a:r>
              <a:rPr lang="en-US"/>
              <a:t>Page </a:t>
            </a:r>
            <a:fld id="{5A9C12DC-491F-9444-86A2-13AC5C62A2FC}" type="slidenum">
              <a:rPr lang="en-US" smtClean="0"/>
              <a:pPr/>
              <a:t>14</a:t>
            </a:fld>
            <a:endParaRPr lang="en-US"/>
          </a:p>
        </p:txBody>
      </p:sp>
      <p:sp>
        <p:nvSpPr>
          <p:cNvPr id="7" name="Footer Placeholder 6">
            <a:extLst>
              <a:ext uri="{FF2B5EF4-FFF2-40B4-BE49-F238E27FC236}">
                <a16:creationId xmlns:a16="http://schemas.microsoft.com/office/drawing/2014/main" id="{7AD5B210-B9A9-432D-A6C7-9FC4C5DECB12}"/>
              </a:ext>
            </a:extLst>
          </p:cNvPr>
          <p:cNvSpPr>
            <a:spLocks noGrp="1"/>
          </p:cNvSpPr>
          <p:nvPr>
            <p:ph type="ftr" sz="quarter" idx="3"/>
          </p:nvPr>
        </p:nvSpPr>
        <p:spPr/>
        <p:txBody>
          <a:bodyPr/>
          <a:lstStyle/>
          <a:p>
            <a:r>
              <a:rPr lang="en-US"/>
              <a:t>Confidential Property of Schneider Electric |</a:t>
            </a:r>
          </a:p>
        </p:txBody>
      </p:sp>
    </p:spTree>
    <p:extLst>
      <p:ext uri="{BB962C8B-B14F-4D97-AF65-F5344CB8AC3E}">
        <p14:creationId xmlns:p14="http://schemas.microsoft.com/office/powerpoint/2010/main" val="1678283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6F3419-F394-4BF9-9576-A3DFC4FD9C00}"/>
              </a:ext>
            </a:extLst>
          </p:cNvPr>
          <p:cNvSpPr>
            <a:spLocks noGrp="1"/>
          </p:cNvSpPr>
          <p:nvPr>
            <p:ph type="sldNum" sz="quarter" idx="4"/>
          </p:nvPr>
        </p:nvSpPr>
        <p:spPr/>
        <p:txBody>
          <a:bodyPr/>
          <a:lstStyle/>
          <a:p>
            <a:r>
              <a:rPr lang="en-US"/>
              <a:t>Page </a:t>
            </a:r>
            <a:fld id="{5A9C12DC-491F-9444-86A2-13AC5C62A2FC}" type="slidenum">
              <a:rPr lang="en-US" smtClean="0"/>
              <a:pPr/>
              <a:t>15</a:t>
            </a:fld>
            <a:endParaRPr lang="en-US"/>
          </a:p>
        </p:txBody>
      </p:sp>
      <p:sp>
        <p:nvSpPr>
          <p:cNvPr id="6" name="Footer Placeholder 5">
            <a:extLst>
              <a:ext uri="{FF2B5EF4-FFF2-40B4-BE49-F238E27FC236}">
                <a16:creationId xmlns:a16="http://schemas.microsoft.com/office/drawing/2014/main" id="{52C1B0AD-D25E-4568-81A2-05CF081B332D}"/>
              </a:ext>
            </a:extLst>
          </p:cNvPr>
          <p:cNvSpPr>
            <a:spLocks noGrp="1"/>
          </p:cNvSpPr>
          <p:nvPr>
            <p:ph type="ftr" sz="quarter" idx="3"/>
          </p:nvPr>
        </p:nvSpPr>
        <p:spPr/>
        <p:txBody>
          <a:bodyPr/>
          <a:lstStyle/>
          <a:p>
            <a:r>
              <a:rPr lang="en-US"/>
              <a:t>Confidential Property of Schneider Electric |</a:t>
            </a:r>
          </a:p>
        </p:txBody>
      </p:sp>
      <p:sp>
        <p:nvSpPr>
          <p:cNvPr id="8" name="Text Placeholder 7">
            <a:extLst>
              <a:ext uri="{FF2B5EF4-FFF2-40B4-BE49-F238E27FC236}">
                <a16:creationId xmlns:a16="http://schemas.microsoft.com/office/drawing/2014/main" id="{F77A8C47-FDB2-41C1-951E-2BD82BE44DAE}"/>
              </a:ext>
            </a:extLst>
          </p:cNvPr>
          <p:cNvSpPr>
            <a:spLocks noGrp="1"/>
          </p:cNvSpPr>
          <p:nvPr>
            <p:ph type="body" sz="quarter" idx="32"/>
          </p:nvPr>
        </p:nvSpPr>
        <p:spPr/>
        <p:txBody>
          <a:bodyPr/>
          <a:lstStyle/>
          <a:p>
            <a:r>
              <a:rPr lang="en-US"/>
              <a:t>Energy Modelling</a:t>
            </a:r>
          </a:p>
        </p:txBody>
      </p:sp>
      <p:sp>
        <p:nvSpPr>
          <p:cNvPr id="9" name="Text Placeholder 8">
            <a:extLst>
              <a:ext uri="{FF2B5EF4-FFF2-40B4-BE49-F238E27FC236}">
                <a16:creationId xmlns:a16="http://schemas.microsoft.com/office/drawing/2014/main" id="{5E404742-1298-4F7E-B8E2-E65025C02BD9}"/>
              </a:ext>
            </a:extLst>
          </p:cNvPr>
          <p:cNvSpPr>
            <a:spLocks noGrp="1"/>
          </p:cNvSpPr>
          <p:nvPr>
            <p:ph type="body" sz="quarter" idx="33"/>
          </p:nvPr>
        </p:nvSpPr>
        <p:spPr/>
        <p:txBody>
          <a:bodyPr/>
          <a:lstStyle/>
          <a:p>
            <a:r>
              <a:rPr lang="en-US"/>
              <a:t>Why do we Need an Energy Model?</a:t>
            </a:r>
          </a:p>
        </p:txBody>
      </p:sp>
      <p:sp>
        <p:nvSpPr>
          <p:cNvPr id="10" name="TextBox 9">
            <a:extLst>
              <a:ext uri="{FF2B5EF4-FFF2-40B4-BE49-F238E27FC236}">
                <a16:creationId xmlns:a16="http://schemas.microsoft.com/office/drawing/2014/main" id="{A92EEC68-65F2-4DBE-88CF-8547AD5FD219}"/>
              </a:ext>
            </a:extLst>
          </p:cNvPr>
          <p:cNvSpPr txBox="1"/>
          <p:nvPr/>
        </p:nvSpPr>
        <p:spPr>
          <a:xfrm>
            <a:off x="494454" y="3879379"/>
            <a:ext cx="8155092" cy="984885"/>
          </a:xfrm>
          <a:prstGeom prst="rect">
            <a:avLst/>
          </a:prstGeom>
        </p:spPr>
        <p:txBody>
          <a:bodyPr wrap="square">
            <a:spAutoFit/>
          </a:bodyPr>
          <a:lstStyle>
            <a:defPPr>
              <a:defRPr lang="en-US"/>
            </a:defPPr>
            <a:lvl1pPr marL="15875">
              <a:spcBef>
                <a:spcPts val="200"/>
              </a:spcBef>
              <a:spcAft>
                <a:spcPts val="200"/>
              </a:spcAft>
              <a:buClr>
                <a:schemeClr val="bg2"/>
              </a:buClr>
              <a:buFont typeface="Arial" panose="020B0604020202020204" pitchFamily="34" charset="0"/>
              <a:buNone/>
              <a:defRPr sz="1100">
                <a:solidFill>
                  <a:schemeClr val="accent1"/>
                </a:solidFill>
                <a:latin typeface="Arial"/>
                <a:cs typeface="Arial"/>
              </a:defRPr>
            </a:lvl1pPr>
          </a:lstStyle>
          <a:p>
            <a:pPr marL="187325" indent="-171450" algn="ctr">
              <a:buFont typeface="Arial" panose="020B0604020202020204" pitchFamily="34" charset="0"/>
              <a:buChar char="•"/>
            </a:pPr>
            <a:r>
              <a:rPr lang="en-US" sz="1200"/>
              <a:t>Analyzing raw data can be tricky</a:t>
            </a:r>
          </a:p>
          <a:p>
            <a:pPr marL="187325" indent="-171450" algn="ctr">
              <a:buFont typeface="Arial" panose="020B0604020202020204" pitchFamily="34" charset="0"/>
              <a:buChar char="•"/>
            </a:pPr>
            <a:r>
              <a:rPr lang="en-US" sz="1200"/>
              <a:t>There is no way to know for sure if the value we read is meaningful or not</a:t>
            </a:r>
          </a:p>
          <a:p>
            <a:pPr marL="187325" indent="-171450" algn="ctr">
              <a:buFont typeface="Arial" panose="020B0604020202020204" pitchFamily="34" charset="0"/>
              <a:buChar char="•"/>
            </a:pPr>
            <a:r>
              <a:rPr lang="en-US" sz="1200"/>
              <a:t>Exceptions get forgotten and will not make sense a few months after the fact (e.g. Holiday Monday)</a:t>
            </a:r>
          </a:p>
          <a:p>
            <a:pPr marL="187325" indent="-171450" algn="ctr">
              <a:buFont typeface="Arial" panose="020B0604020202020204" pitchFamily="34" charset="0"/>
              <a:buChar char="•"/>
            </a:pPr>
            <a:r>
              <a:rPr lang="en-US" sz="1200"/>
              <a:t>Visually interlacing influencing factors is hard and inconclusive	</a:t>
            </a:r>
          </a:p>
        </p:txBody>
      </p:sp>
      <p:pic>
        <p:nvPicPr>
          <p:cNvPr id="11" name="Picture 10">
            <a:extLst>
              <a:ext uri="{FF2B5EF4-FFF2-40B4-BE49-F238E27FC236}">
                <a16:creationId xmlns:a16="http://schemas.microsoft.com/office/drawing/2014/main" id="{9A889FCC-6B69-4F1F-873F-DE7EAEA18494}"/>
              </a:ext>
            </a:extLst>
          </p:cNvPr>
          <p:cNvPicPr>
            <a:picLocks noChangeAspect="1"/>
          </p:cNvPicPr>
          <p:nvPr/>
        </p:nvPicPr>
        <p:blipFill>
          <a:blip r:embed="rId3"/>
          <a:stretch>
            <a:fillRect/>
          </a:stretch>
        </p:blipFill>
        <p:spPr>
          <a:xfrm>
            <a:off x="877937" y="1011236"/>
            <a:ext cx="7251872" cy="2793079"/>
          </a:xfrm>
          <a:prstGeom prst="rect">
            <a:avLst/>
          </a:prstGeom>
        </p:spPr>
      </p:pic>
      <p:pic>
        <p:nvPicPr>
          <p:cNvPr id="12" name="Picture 11">
            <a:extLst>
              <a:ext uri="{FF2B5EF4-FFF2-40B4-BE49-F238E27FC236}">
                <a16:creationId xmlns:a16="http://schemas.microsoft.com/office/drawing/2014/main" id="{63B981BA-6752-4380-BE76-0CAFC6BFC675}"/>
              </a:ext>
            </a:extLst>
          </p:cNvPr>
          <p:cNvPicPr>
            <a:picLocks noChangeAspect="1"/>
          </p:cNvPicPr>
          <p:nvPr/>
        </p:nvPicPr>
        <p:blipFill>
          <a:blip r:embed="rId4"/>
          <a:stretch>
            <a:fillRect/>
          </a:stretch>
        </p:blipFill>
        <p:spPr>
          <a:xfrm>
            <a:off x="834647" y="1018059"/>
            <a:ext cx="7295162" cy="2793078"/>
          </a:xfrm>
          <a:prstGeom prst="rect">
            <a:avLst/>
          </a:prstGeom>
        </p:spPr>
      </p:pic>
      <p:pic>
        <p:nvPicPr>
          <p:cNvPr id="13" name="Picture 12">
            <a:extLst>
              <a:ext uri="{FF2B5EF4-FFF2-40B4-BE49-F238E27FC236}">
                <a16:creationId xmlns:a16="http://schemas.microsoft.com/office/drawing/2014/main" id="{C5DC9EB0-80E2-44EE-A24B-78D2866AAF86}"/>
              </a:ext>
            </a:extLst>
          </p:cNvPr>
          <p:cNvPicPr>
            <a:picLocks noChangeAspect="1"/>
          </p:cNvPicPr>
          <p:nvPr/>
        </p:nvPicPr>
        <p:blipFill>
          <a:blip r:embed="rId5"/>
          <a:stretch>
            <a:fillRect/>
          </a:stretch>
        </p:blipFill>
        <p:spPr>
          <a:xfrm>
            <a:off x="834647" y="1016333"/>
            <a:ext cx="7295162" cy="2805831"/>
          </a:xfrm>
          <a:prstGeom prst="rect">
            <a:avLst/>
          </a:prstGeom>
        </p:spPr>
      </p:pic>
      <p:pic>
        <p:nvPicPr>
          <p:cNvPr id="14" name="Picture 13">
            <a:extLst>
              <a:ext uri="{FF2B5EF4-FFF2-40B4-BE49-F238E27FC236}">
                <a16:creationId xmlns:a16="http://schemas.microsoft.com/office/drawing/2014/main" id="{A54BEB5A-BAB8-4F53-B1C4-EDD8E6914500}"/>
              </a:ext>
            </a:extLst>
          </p:cNvPr>
          <p:cNvPicPr>
            <a:picLocks noChangeAspect="1"/>
          </p:cNvPicPr>
          <p:nvPr/>
        </p:nvPicPr>
        <p:blipFill>
          <a:blip r:embed="rId6"/>
          <a:stretch>
            <a:fillRect/>
          </a:stretch>
        </p:blipFill>
        <p:spPr>
          <a:xfrm>
            <a:off x="834647" y="1024296"/>
            <a:ext cx="7295162" cy="2803381"/>
          </a:xfrm>
          <a:prstGeom prst="rect">
            <a:avLst/>
          </a:prstGeom>
        </p:spPr>
      </p:pic>
    </p:spTree>
    <p:extLst>
      <p:ext uri="{BB962C8B-B14F-4D97-AF65-F5344CB8AC3E}">
        <p14:creationId xmlns:p14="http://schemas.microsoft.com/office/powerpoint/2010/main" val="35817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BB204-935A-476E-B1E8-7BC2B883B3FB}"/>
              </a:ext>
            </a:extLst>
          </p:cNvPr>
          <p:cNvSpPr>
            <a:spLocks noGrp="1"/>
          </p:cNvSpPr>
          <p:nvPr>
            <p:ph type="sldNum" sz="quarter" idx="4"/>
          </p:nvPr>
        </p:nvSpPr>
        <p:spPr/>
        <p:txBody>
          <a:bodyPr/>
          <a:lstStyle/>
          <a:p>
            <a:r>
              <a:rPr lang="en-US"/>
              <a:t>Page </a:t>
            </a:r>
            <a:fld id="{5A9C12DC-491F-9444-86A2-13AC5C62A2FC}" type="slidenum">
              <a:rPr lang="en-US" smtClean="0"/>
              <a:pPr/>
              <a:t>16</a:t>
            </a:fld>
            <a:endParaRPr lang="en-US"/>
          </a:p>
        </p:txBody>
      </p:sp>
      <p:sp>
        <p:nvSpPr>
          <p:cNvPr id="3" name="Footer Placeholder 2">
            <a:extLst>
              <a:ext uri="{FF2B5EF4-FFF2-40B4-BE49-F238E27FC236}">
                <a16:creationId xmlns:a16="http://schemas.microsoft.com/office/drawing/2014/main" id="{65E82E91-D57E-48D9-AF63-7627FE177EAA}"/>
              </a:ext>
            </a:extLst>
          </p:cNvPr>
          <p:cNvSpPr>
            <a:spLocks noGrp="1"/>
          </p:cNvSpPr>
          <p:nvPr>
            <p:ph type="ftr" sz="quarter" idx="3"/>
          </p:nvPr>
        </p:nvSpPr>
        <p:spPr/>
        <p:txBody>
          <a:bodyPr/>
          <a:lstStyle/>
          <a:p>
            <a:r>
              <a:rPr lang="en-US"/>
              <a:t>Confidential Property of Schneider Electric |</a:t>
            </a:r>
          </a:p>
        </p:txBody>
      </p:sp>
      <p:sp>
        <p:nvSpPr>
          <p:cNvPr id="19" name="Content Placeholder 18">
            <a:extLst>
              <a:ext uri="{FF2B5EF4-FFF2-40B4-BE49-F238E27FC236}">
                <a16:creationId xmlns:a16="http://schemas.microsoft.com/office/drawing/2014/main" id="{2F69C497-2D12-4132-B526-9E50FC5A7B42}"/>
              </a:ext>
            </a:extLst>
          </p:cNvPr>
          <p:cNvSpPr>
            <a:spLocks noGrp="1"/>
          </p:cNvSpPr>
          <p:nvPr>
            <p:ph sz="quarter" idx="31"/>
          </p:nvPr>
        </p:nvSpPr>
        <p:spPr>
          <a:xfrm>
            <a:off x="258055" y="1203325"/>
            <a:ext cx="4913089" cy="3176589"/>
          </a:xfrm>
        </p:spPr>
        <p:txBody>
          <a:bodyPr/>
          <a:lstStyle/>
          <a:p>
            <a:pPr marL="15874" indent="0"/>
            <a:endParaRPr lang="en-US"/>
          </a:p>
          <a:p>
            <a:pPr marL="301624" indent="-285750">
              <a:buFont typeface="Arial" panose="020B0604020202020204" pitchFamily="34" charset="0"/>
              <a:buChar char="•"/>
            </a:pPr>
            <a:r>
              <a:rPr lang="en-US"/>
              <a:t>Weather (e.g. Outside temperature)</a:t>
            </a:r>
          </a:p>
          <a:p>
            <a:pPr marL="301624" indent="-285750">
              <a:buFont typeface="Arial" panose="020B0604020202020204" pitchFamily="34" charset="0"/>
              <a:buChar char="•"/>
            </a:pPr>
            <a:r>
              <a:rPr lang="en-US"/>
              <a:t>Production volumes (# of units, tons, </a:t>
            </a:r>
            <a:r>
              <a:rPr lang="en-US" err="1"/>
              <a:t>etc</a:t>
            </a:r>
            <a:r>
              <a:rPr lang="en-US"/>
              <a:t>)</a:t>
            </a:r>
          </a:p>
          <a:p>
            <a:pPr marL="301624" indent="-285750">
              <a:buFont typeface="Arial" panose="020B0604020202020204" pitchFamily="34" charset="0"/>
              <a:buChar char="•"/>
            </a:pPr>
            <a:r>
              <a:rPr lang="en-US"/>
              <a:t>Hours of Operation and operation schedules (work hours, weekdays vs weekends, seasons, shifts, </a:t>
            </a:r>
            <a:r>
              <a:rPr lang="en-US" err="1"/>
              <a:t>etc</a:t>
            </a:r>
            <a:r>
              <a:rPr lang="en-US"/>
              <a:t>)</a:t>
            </a:r>
          </a:p>
          <a:p>
            <a:pPr marL="301624" indent="-285750">
              <a:buFont typeface="Arial" panose="020B0604020202020204" pitchFamily="34" charset="0"/>
              <a:buChar char="•"/>
            </a:pPr>
            <a:r>
              <a:rPr lang="en-US"/>
              <a:t>Base loads</a:t>
            </a:r>
          </a:p>
          <a:p>
            <a:pPr marL="301624" indent="-285750">
              <a:buFont typeface="Arial" panose="020B0604020202020204" pitchFamily="34" charset="0"/>
              <a:buChar char="•"/>
            </a:pPr>
            <a:r>
              <a:rPr lang="en-US"/>
              <a:t>Building occupancy</a:t>
            </a:r>
          </a:p>
          <a:p>
            <a:pPr marL="301624" indent="-285750">
              <a:buFont typeface="Arial" panose="020B0604020202020204" pitchFamily="34" charset="0"/>
              <a:buChar char="•"/>
            </a:pPr>
            <a:endParaRPr lang="en-US"/>
          </a:p>
          <a:p>
            <a:pPr marL="301624" indent="-285750">
              <a:buFont typeface="Arial" panose="020B0604020202020204" pitchFamily="34" charset="0"/>
              <a:buChar char="•"/>
            </a:pPr>
            <a:endParaRPr lang="en-US"/>
          </a:p>
          <a:p>
            <a:pPr marL="301624" indent="-285750">
              <a:buFont typeface="Arial" panose="020B0604020202020204" pitchFamily="34" charset="0"/>
              <a:buChar char="•"/>
            </a:pPr>
            <a:endParaRPr lang="en-US"/>
          </a:p>
          <a:p>
            <a:pPr marL="301624" indent="-285750">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B06DEA93-DDE0-499B-A526-664B309749E4}"/>
              </a:ext>
            </a:extLst>
          </p:cNvPr>
          <p:cNvSpPr>
            <a:spLocks noGrp="1"/>
          </p:cNvSpPr>
          <p:nvPr>
            <p:ph type="body" sz="quarter" idx="32"/>
          </p:nvPr>
        </p:nvSpPr>
        <p:spPr/>
        <p:txBody>
          <a:bodyPr/>
          <a:lstStyle/>
          <a:p>
            <a:r>
              <a:rPr lang="en-US"/>
              <a:t>What Factors Influence Energy Usage?</a:t>
            </a:r>
          </a:p>
        </p:txBody>
      </p:sp>
      <p:sp>
        <p:nvSpPr>
          <p:cNvPr id="20" name="Text Placeholder 19">
            <a:extLst>
              <a:ext uri="{FF2B5EF4-FFF2-40B4-BE49-F238E27FC236}">
                <a16:creationId xmlns:a16="http://schemas.microsoft.com/office/drawing/2014/main" id="{D5AFC12E-F7B8-4D29-B3CA-50A7B0722913}"/>
              </a:ext>
            </a:extLst>
          </p:cNvPr>
          <p:cNvSpPr>
            <a:spLocks noGrp="1"/>
          </p:cNvSpPr>
          <p:nvPr>
            <p:ph type="body" sz="quarter" idx="33"/>
          </p:nvPr>
        </p:nvSpPr>
        <p:spPr/>
        <p:txBody>
          <a:bodyPr/>
          <a:lstStyle/>
          <a:p>
            <a:endParaRPr lang="en-US"/>
          </a:p>
        </p:txBody>
      </p:sp>
      <p:pic>
        <p:nvPicPr>
          <p:cNvPr id="7" name="Picture 6">
            <a:extLst>
              <a:ext uri="{FF2B5EF4-FFF2-40B4-BE49-F238E27FC236}">
                <a16:creationId xmlns:a16="http://schemas.microsoft.com/office/drawing/2014/main" id="{53799858-7A58-4381-AA68-F1ACDF72C2D6}"/>
              </a:ext>
            </a:extLst>
          </p:cNvPr>
          <p:cNvPicPr>
            <a:picLocks noChangeAspect="1"/>
          </p:cNvPicPr>
          <p:nvPr/>
        </p:nvPicPr>
        <p:blipFill>
          <a:blip r:embed="rId3"/>
          <a:stretch>
            <a:fillRect/>
          </a:stretch>
        </p:blipFill>
        <p:spPr>
          <a:xfrm>
            <a:off x="5157821" y="1882068"/>
            <a:ext cx="950959" cy="823142"/>
          </a:xfrm>
          <a:prstGeom prst="rect">
            <a:avLst/>
          </a:prstGeom>
        </p:spPr>
      </p:pic>
      <p:pic>
        <p:nvPicPr>
          <p:cNvPr id="8" name="Picture 7">
            <a:extLst>
              <a:ext uri="{FF2B5EF4-FFF2-40B4-BE49-F238E27FC236}">
                <a16:creationId xmlns:a16="http://schemas.microsoft.com/office/drawing/2014/main" id="{173E518A-91E5-4852-A7EB-ECFB732E526E}"/>
              </a:ext>
            </a:extLst>
          </p:cNvPr>
          <p:cNvPicPr>
            <a:picLocks noChangeAspect="1"/>
          </p:cNvPicPr>
          <p:nvPr/>
        </p:nvPicPr>
        <p:blipFill>
          <a:blip r:embed="rId4"/>
          <a:stretch>
            <a:fillRect/>
          </a:stretch>
        </p:blipFill>
        <p:spPr>
          <a:xfrm>
            <a:off x="5250296" y="3042973"/>
            <a:ext cx="907242" cy="579627"/>
          </a:xfrm>
          <a:prstGeom prst="rect">
            <a:avLst/>
          </a:prstGeom>
        </p:spPr>
      </p:pic>
      <p:pic>
        <p:nvPicPr>
          <p:cNvPr id="9" name="Picture 8">
            <a:extLst>
              <a:ext uri="{FF2B5EF4-FFF2-40B4-BE49-F238E27FC236}">
                <a16:creationId xmlns:a16="http://schemas.microsoft.com/office/drawing/2014/main" id="{CB556EE1-0682-4AE2-AB6C-82849137954D}"/>
              </a:ext>
            </a:extLst>
          </p:cNvPr>
          <p:cNvPicPr>
            <a:picLocks noChangeAspect="1"/>
          </p:cNvPicPr>
          <p:nvPr/>
        </p:nvPicPr>
        <p:blipFill>
          <a:blip r:embed="rId5"/>
          <a:stretch>
            <a:fillRect/>
          </a:stretch>
        </p:blipFill>
        <p:spPr>
          <a:xfrm>
            <a:off x="6448418" y="3701631"/>
            <a:ext cx="920965" cy="699617"/>
          </a:xfrm>
          <a:prstGeom prst="rect">
            <a:avLst/>
          </a:prstGeom>
        </p:spPr>
      </p:pic>
      <p:pic>
        <p:nvPicPr>
          <p:cNvPr id="10" name="Picture 9">
            <a:extLst>
              <a:ext uri="{FF2B5EF4-FFF2-40B4-BE49-F238E27FC236}">
                <a16:creationId xmlns:a16="http://schemas.microsoft.com/office/drawing/2014/main" id="{E5408434-0438-4851-A949-C7E6CC0BB937}"/>
              </a:ext>
            </a:extLst>
          </p:cNvPr>
          <p:cNvPicPr>
            <a:picLocks noChangeAspect="1"/>
          </p:cNvPicPr>
          <p:nvPr/>
        </p:nvPicPr>
        <p:blipFill>
          <a:blip r:embed="rId6"/>
          <a:stretch>
            <a:fillRect/>
          </a:stretch>
        </p:blipFill>
        <p:spPr>
          <a:xfrm>
            <a:off x="8095095" y="1112507"/>
            <a:ext cx="804430" cy="1049849"/>
          </a:xfrm>
          <a:prstGeom prst="rect">
            <a:avLst/>
          </a:prstGeom>
        </p:spPr>
      </p:pic>
      <p:pic>
        <p:nvPicPr>
          <p:cNvPr id="11" name="Picture 10">
            <a:extLst>
              <a:ext uri="{FF2B5EF4-FFF2-40B4-BE49-F238E27FC236}">
                <a16:creationId xmlns:a16="http://schemas.microsoft.com/office/drawing/2014/main" id="{F316F6C0-1AF4-4529-9001-2AF2ADCA1F6D}"/>
              </a:ext>
            </a:extLst>
          </p:cNvPr>
          <p:cNvPicPr>
            <a:picLocks noChangeAspect="1"/>
          </p:cNvPicPr>
          <p:nvPr/>
        </p:nvPicPr>
        <p:blipFill>
          <a:blip r:embed="rId7"/>
          <a:stretch>
            <a:fillRect/>
          </a:stretch>
        </p:blipFill>
        <p:spPr>
          <a:xfrm>
            <a:off x="6386128" y="2903813"/>
            <a:ext cx="765223" cy="596371"/>
          </a:xfrm>
          <a:prstGeom prst="rect">
            <a:avLst/>
          </a:prstGeom>
        </p:spPr>
      </p:pic>
      <p:pic>
        <p:nvPicPr>
          <p:cNvPr id="12" name="Picture 11">
            <a:extLst>
              <a:ext uri="{FF2B5EF4-FFF2-40B4-BE49-F238E27FC236}">
                <a16:creationId xmlns:a16="http://schemas.microsoft.com/office/drawing/2014/main" id="{13441F0D-88C5-4899-B3AB-F8E756970E81}"/>
              </a:ext>
            </a:extLst>
          </p:cNvPr>
          <p:cNvPicPr>
            <a:picLocks noChangeAspect="1"/>
          </p:cNvPicPr>
          <p:nvPr/>
        </p:nvPicPr>
        <p:blipFill>
          <a:blip r:embed="rId8"/>
          <a:stretch>
            <a:fillRect/>
          </a:stretch>
        </p:blipFill>
        <p:spPr>
          <a:xfrm>
            <a:off x="7562350" y="3701631"/>
            <a:ext cx="1337175" cy="731832"/>
          </a:xfrm>
          <a:prstGeom prst="rect">
            <a:avLst/>
          </a:prstGeom>
        </p:spPr>
      </p:pic>
      <p:pic>
        <p:nvPicPr>
          <p:cNvPr id="13" name="Picture 12">
            <a:extLst>
              <a:ext uri="{FF2B5EF4-FFF2-40B4-BE49-F238E27FC236}">
                <a16:creationId xmlns:a16="http://schemas.microsoft.com/office/drawing/2014/main" id="{04150004-CBB4-47B9-9866-EF58A8CF05A5}"/>
              </a:ext>
            </a:extLst>
          </p:cNvPr>
          <p:cNvPicPr>
            <a:picLocks noChangeAspect="1"/>
          </p:cNvPicPr>
          <p:nvPr/>
        </p:nvPicPr>
        <p:blipFill>
          <a:blip r:embed="rId9"/>
          <a:stretch>
            <a:fillRect/>
          </a:stretch>
        </p:blipFill>
        <p:spPr>
          <a:xfrm>
            <a:off x="6534576" y="1061166"/>
            <a:ext cx="683594" cy="921952"/>
          </a:xfrm>
          <a:prstGeom prst="rect">
            <a:avLst/>
          </a:prstGeom>
        </p:spPr>
      </p:pic>
      <p:pic>
        <p:nvPicPr>
          <p:cNvPr id="14" name="Picture 13">
            <a:extLst>
              <a:ext uri="{FF2B5EF4-FFF2-40B4-BE49-F238E27FC236}">
                <a16:creationId xmlns:a16="http://schemas.microsoft.com/office/drawing/2014/main" id="{77728714-F0C7-4F94-AFF2-0B2A6345B783}"/>
              </a:ext>
            </a:extLst>
          </p:cNvPr>
          <p:cNvPicPr>
            <a:picLocks noChangeAspect="1"/>
          </p:cNvPicPr>
          <p:nvPr/>
        </p:nvPicPr>
        <p:blipFill>
          <a:blip r:embed="rId10"/>
          <a:stretch>
            <a:fillRect/>
          </a:stretch>
        </p:blipFill>
        <p:spPr>
          <a:xfrm>
            <a:off x="7460104" y="1019128"/>
            <a:ext cx="476686" cy="882143"/>
          </a:xfrm>
          <a:prstGeom prst="rect">
            <a:avLst/>
          </a:prstGeom>
        </p:spPr>
      </p:pic>
      <p:pic>
        <p:nvPicPr>
          <p:cNvPr id="15" name="Picture 14">
            <a:extLst>
              <a:ext uri="{FF2B5EF4-FFF2-40B4-BE49-F238E27FC236}">
                <a16:creationId xmlns:a16="http://schemas.microsoft.com/office/drawing/2014/main" id="{A24AFD7A-8CB3-4AF1-953C-3C98ECBD6643}"/>
              </a:ext>
            </a:extLst>
          </p:cNvPr>
          <p:cNvPicPr>
            <a:picLocks noChangeAspect="1"/>
          </p:cNvPicPr>
          <p:nvPr/>
        </p:nvPicPr>
        <p:blipFill>
          <a:blip r:embed="rId11"/>
          <a:stretch>
            <a:fillRect/>
          </a:stretch>
        </p:blipFill>
        <p:spPr>
          <a:xfrm>
            <a:off x="7322656" y="2352239"/>
            <a:ext cx="1691836" cy="898423"/>
          </a:xfrm>
          <a:prstGeom prst="rect">
            <a:avLst/>
          </a:prstGeom>
        </p:spPr>
      </p:pic>
      <p:pic>
        <p:nvPicPr>
          <p:cNvPr id="16" name="Picture 15">
            <a:extLst>
              <a:ext uri="{FF2B5EF4-FFF2-40B4-BE49-F238E27FC236}">
                <a16:creationId xmlns:a16="http://schemas.microsoft.com/office/drawing/2014/main" id="{D64CDD04-3A6B-4C20-9354-B70CFCED21A9}"/>
              </a:ext>
            </a:extLst>
          </p:cNvPr>
          <p:cNvPicPr>
            <a:picLocks noChangeAspect="1"/>
          </p:cNvPicPr>
          <p:nvPr/>
        </p:nvPicPr>
        <p:blipFill>
          <a:blip r:embed="rId12"/>
          <a:stretch>
            <a:fillRect/>
          </a:stretch>
        </p:blipFill>
        <p:spPr>
          <a:xfrm>
            <a:off x="6452800" y="2156163"/>
            <a:ext cx="790704" cy="645287"/>
          </a:xfrm>
          <a:prstGeom prst="rect">
            <a:avLst/>
          </a:prstGeom>
        </p:spPr>
      </p:pic>
    </p:spTree>
    <p:extLst>
      <p:ext uri="{BB962C8B-B14F-4D97-AF65-F5344CB8AC3E}">
        <p14:creationId xmlns:p14="http://schemas.microsoft.com/office/powerpoint/2010/main" val="412549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BB204-935A-476E-B1E8-7BC2B883B3FB}"/>
              </a:ext>
            </a:extLst>
          </p:cNvPr>
          <p:cNvSpPr>
            <a:spLocks noGrp="1"/>
          </p:cNvSpPr>
          <p:nvPr>
            <p:ph type="sldNum" sz="quarter" idx="4"/>
          </p:nvPr>
        </p:nvSpPr>
        <p:spPr/>
        <p:txBody>
          <a:bodyPr/>
          <a:lstStyle/>
          <a:p>
            <a:r>
              <a:rPr lang="en-US"/>
              <a:t>Page </a:t>
            </a:r>
            <a:fld id="{5A9C12DC-491F-9444-86A2-13AC5C62A2FC}" type="slidenum">
              <a:rPr lang="en-US" smtClean="0"/>
              <a:pPr/>
              <a:t>17</a:t>
            </a:fld>
            <a:endParaRPr lang="en-US"/>
          </a:p>
        </p:txBody>
      </p:sp>
      <p:sp>
        <p:nvSpPr>
          <p:cNvPr id="3" name="Footer Placeholder 2">
            <a:extLst>
              <a:ext uri="{FF2B5EF4-FFF2-40B4-BE49-F238E27FC236}">
                <a16:creationId xmlns:a16="http://schemas.microsoft.com/office/drawing/2014/main" id="{65E82E91-D57E-48D9-AF63-7627FE177EAA}"/>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B06DEA93-DDE0-499B-A526-664B309749E4}"/>
              </a:ext>
            </a:extLst>
          </p:cNvPr>
          <p:cNvSpPr>
            <a:spLocks noGrp="1"/>
          </p:cNvSpPr>
          <p:nvPr>
            <p:ph type="body" sz="quarter" idx="32"/>
          </p:nvPr>
        </p:nvSpPr>
        <p:spPr/>
        <p:txBody>
          <a:bodyPr/>
          <a:lstStyle/>
          <a:p>
            <a:r>
              <a:rPr lang="en-US"/>
              <a:t>How is an Energy Model Created?</a:t>
            </a:r>
          </a:p>
        </p:txBody>
      </p:sp>
      <p:sp>
        <p:nvSpPr>
          <p:cNvPr id="20" name="Text Placeholder 19">
            <a:extLst>
              <a:ext uri="{FF2B5EF4-FFF2-40B4-BE49-F238E27FC236}">
                <a16:creationId xmlns:a16="http://schemas.microsoft.com/office/drawing/2014/main" id="{D5AFC12E-F7B8-4D29-B3CA-50A7B0722913}"/>
              </a:ext>
            </a:extLst>
          </p:cNvPr>
          <p:cNvSpPr>
            <a:spLocks noGrp="1"/>
          </p:cNvSpPr>
          <p:nvPr>
            <p:ph type="body" sz="quarter" idx="33"/>
          </p:nvPr>
        </p:nvSpPr>
        <p:spPr/>
        <p:txBody>
          <a:bodyPr/>
          <a:lstStyle/>
          <a:p>
            <a:endParaRPr lang="en-US"/>
          </a:p>
        </p:txBody>
      </p:sp>
      <p:pic>
        <p:nvPicPr>
          <p:cNvPr id="21" name="Picture 20">
            <a:extLst>
              <a:ext uri="{FF2B5EF4-FFF2-40B4-BE49-F238E27FC236}">
                <a16:creationId xmlns:a16="http://schemas.microsoft.com/office/drawing/2014/main" id="{5721086C-0CD7-4C51-A33E-524D6DA72ED1}"/>
              </a:ext>
            </a:extLst>
          </p:cNvPr>
          <p:cNvPicPr>
            <a:picLocks noChangeAspect="1"/>
          </p:cNvPicPr>
          <p:nvPr/>
        </p:nvPicPr>
        <p:blipFill>
          <a:blip r:embed="rId3"/>
          <a:stretch>
            <a:fillRect/>
          </a:stretch>
        </p:blipFill>
        <p:spPr>
          <a:xfrm>
            <a:off x="1059180" y="1020422"/>
            <a:ext cx="749642" cy="648883"/>
          </a:xfrm>
          <a:prstGeom prst="rect">
            <a:avLst/>
          </a:prstGeom>
        </p:spPr>
      </p:pic>
      <p:pic>
        <p:nvPicPr>
          <p:cNvPr id="22" name="Picture 21">
            <a:extLst>
              <a:ext uri="{FF2B5EF4-FFF2-40B4-BE49-F238E27FC236}">
                <a16:creationId xmlns:a16="http://schemas.microsoft.com/office/drawing/2014/main" id="{B58543C9-7108-48F1-A2EF-71C9CE6F0509}"/>
              </a:ext>
            </a:extLst>
          </p:cNvPr>
          <p:cNvPicPr>
            <a:picLocks noChangeAspect="1"/>
          </p:cNvPicPr>
          <p:nvPr/>
        </p:nvPicPr>
        <p:blipFill>
          <a:blip r:embed="rId4"/>
          <a:stretch>
            <a:fillRect/>
          </a:stretch>
        </p:blipFill>
        <p:spPr>
          <a:xfrm>
            <a:off x="1896777" y="1127759"/>
            <a:ext cx="938165" cy="599383"/>
          </a:xfrm>
          <a:prstGeom prst="rect">
            <a:avLst/>
          </a:prstGeom>
        </p:spPr>
      </p:pic>
      <p:pic>
        <p:nvPicPr>
          <p:cNvPr id="23" name="Picture 22">
            <a:extLst>
              <a:ext uri="{FF2B5EF4-FFF2-40B4-BE49-F238E27FC236}">
                <a16:creationId xmlns:a16="http://schemas.microsoft.com/office/drawing/2014/main" id="{0CA7CAFB-FBBB-43BE-AC3A-4C9E4BF69859}"/>
              </a:ext>
            </a:extLst>
          </p:cNvPr>
          <p:cNvPicPr>
            <a:picLocks noChangeAspect="1"/>
          </p:cNvPicPr>
          <p:nvPr/>
        </p:nvPicPr>
        <p:blipFill>
          <a:blip r:embed="rId5"/>
          <a:stretch>
            <a:fillRect/>
          </a:stretch>
        </p:blipFill>
        <p:spPr>
          <a:xfrm>
            <a:off x="164458" y="1056439"/>
            <a:ext cx="806767" cy="612866"/>
          </a:xfrm>
          <a:prstGeom prst="rect">
            <a:avLst/>
          </a:prstGeom>
        </p:spPr>
      </p:pic>
      <p:pic>
        <p:nvPicPr>
          <p:cNvPr id="24" name="Picture 23">
            <a:extLst>
              <a:ext uri="{FF2B5EF4-FFF2-40B4-BE49-F238E27FC236}">
                <a16:creationId xmlns:a16="http://schemas.microsoft.com/office/drawing/2014/main" id="{F1B4E844-D070-4BBC-BB82-53E10BA2B11A}"/>
              </a:ext>
            </a:extLst>
          </p:cNvPr>
          <p:cNvPicPr>
            <a:picLocks noChangeAspect="1"/>
          </p:cNvPicPr>
          <p:nvPr/>
        </p:nvPicPr>
        <p:blipFill>
          <a:blip r:embed="rId6"/>
          <a:stretch>
            <a:fillRect/>
          </a:stretch>
        </p:blipFill>
        <p:spPr>
          <a:xfrm>
            <a:off x="2942916" y="2140796"/>
            <a:ext cx="716259" cy="934779"/>
          </a:xfrm>
          <a:prstGeom prst="rect">
            <a:avLst/>
          </a:prstGeom>
        </p:spPr>
      </p:pic>
      <p:pic>
        <p:nvPicPr>
          <p:cNvPr id="25" name="Picture 24">
            <a:extLst>
              <a:ext uri="{FF2B5EF4-FFF2-40B4-BE49-F238E27FC236}">
                <a16:creationId xmlns:a16="http://schemas.microsoft.com/office/drawing/2014/main" id="{442C51E5-E70C-4744-8C6E-4D1DF9C389FA}"/>
              </a:ext>
            </a:extLst>
          </p:cNvPr>
          <p:cNvPicPr>
            <a:picLocks noChangeAspect="1"/>
          </p:cNvPicPr>
          <p:nvPr/>
        </p:nvPicPr>
        <p:blipFill>
          <a:blip r:embed="rId7"/>
          <a:stretch>
            <a:fillRect/>
          </a:stretch>
        </p:blipFill>
        <p:spPr>
          <a:xfrm>
            <a:off x="3859732" y="2122141"/>
            <a:ext cx="578820" cy="451099"/>
          </a:xfrm>
          <a:prstGeom prst="rect">
            <a:avLst/>
          </a:prstGeom>
        </p:spPr>
      </p:pic>
      <p:pic>
        <p:nvPicPr>
          <p:cNvPr id="26" name="Picture 25">
            <a:extLst>
              <a:ext uri="{FF2B5EF4-FFF2-40B4-BE49-F238E27FC236}">
                <a16:creationId xmlns:a16="http://schemas.microsoft.com/office/drawing/2014/main" id="{28D01EFD-33BA-46E3-8ABB-91D7622E1743}"/>
              </a:ext>
            </a:extLst>
          </p:cNvPr>
          <p:cNvPicPr>
            <a:picLocks noChangeAspect="1"/>
          </p:cNvPicPr>
          <p:nvPr/>
        </p:nvPicPr>
        <p:blipFill>
          <a:blip r:embed="rId8"/>
          <a:stretch>
            <a:fillRect/>
          </a:stretch>
        </p:blipFill>
        <p:spPr>
          <a:xfrm>
            <a:off x="3693006" y="2576291"/>
            <a:ext cx="912272" cy="499284"/>
          </a:xfrm>
          <a:prstGeom prst="rect">
            <a:avLst/>
          </a:prstGeom>
        </p:spPr>
      </p:pic>
      <p:sp>
        <p:nvSpPr>
          <p:cNvPr id="31" name="TextBox 30">
            <a:extLst>
              <a:ext uri="{FF2B5EF4-FFF2-40B4-BE49-F238E27FC236}">
                <a16:creationId xmlns:a16="http://schemas.microsoft.com/office/drawing/2014/main" id="{DC46598A-849E-48FB-9E8F-4A613C9EEBE1}"/>
              </a:ext>
            </a:extLst>
          </p:cNvPr>
          <p:cNvSpPr txBox="1"/>
          <p:nvPr/>
        </p:nvSpPr>
        <p:spPr>
          <a:xfrm>
            <a:off x="693910" y="1782448"/>
            <a:ext cx="1432678" cy="600164"/>
          </a:xfrm>
          <a:prstGeom prst="rect">
            <a:avLst/>
          </a:prstGeom>
        </p:spPr>
        <p:txBody>
          <a:bodyPr wrap="square">
            <a:spAutoFit/>
          </a:bodyPr>
          <a:lstStyle>
            <a:defPPr>
              <a:defRPr lang="en-US"/>
            </a:defPPr>
            <a:lvl1pPr marL="15875">
              <a:spcBef>
                <a:spcPts val="200"/>
              </a:spcBef>
              <a:spcAft>
                <a:spcPts val="200"/>
              </a:spcAft>
              <a:buClr>
                <a:schemeClr val="bg2"/>
              </a:buClr>
              <a:buFont typeface="Arial" panose="020B0604020202020204" pitchFamily="34" charset="0"/>
              <a:buNone/>
              <a:defRPr sz="1100">
                <a:solidFill>
                  <a:schemeClr val="accent1"/>
                </a:solidFill>
                <a:latin typeface="Arial"/>
                <a:cs typeface="Arial"/>
              </a:defRPr>
            </a:lvl1pPr>
          </a:lstStyle>
          <a:p>
            <a:pPr algn="ctr"/>
            <a:r>
              <a:rPr lang="en-US"/>
              <a:t>2. Historical data for influencing factors</a:t>
            </a:r>
          </a:p>
        </p:txBody>
      </p:sp>
      <p:sp>
        <p:nvSpPr>
          <p:cNvPr id="32" name="TextBox 31">
            <a:extLst>
              <a:ext uri="{FF2B5EF4-FFF2-40B4-BE49-F238E27FC236}">
                <a16:creationId xmlns:a16="http://schemas.microsoft.com/office/drawing/2014/main" id="{677ACB4C-7AE3-4F9D-B1FF-BEE271F12106}"/>
              </a:ext>
            </a:extLst>
          </p:cNvPr>
          <p:cNvSpPr txBox="1"/>
          <p:nvPr/>
        </p:nvSpPr>
        <p:spPr>
          <a:xfrm>
            <a:off x="3030007" y="3075619"/>
            <a:ext cx="1432678" cy="261610"/>
          </a:xfrm>
          <a:prstGeom prst="rect">
            <a:avLst/>
          </a:prstGeom>
        </p:spPr>
        <p:txBody>
          <a:bodyPr wrap="square">
            <a:spAutoFit/>
          </a:bodyPr>
          <a:lstStyle>
            <a:defPPr>
              <a:defRPr lang="en-US"/>
            </a:defPPr>
            <a:lvl1pPr marL="15875">
              <a:spcBef>
                <a:spcPts val="200"/>
              </a:spcBef>
              <a:spcAft>
                <a:spcPts val="200"/>
              </a:spcAft>
              <a:buClr>
                <a:schemeClr val="bg2"/>
              </a:buClr>
              <a:buFont typeface="Arial" panose="020B0604020202020204" pitchFamily="34" charset="0"/>
              <a:buNone/>
              <a:defRPr sz="1100">
                <a:solidFill>
                  <a:schemeClr val="accent1"/>
                </a:solidFill>
                <a:latin typeface="Arial"/>
                <a:cs typeface="Arial"/>
              </a:defRPr>
            </a:lvl1pPr>
          </a:lstStyle>
          <a:p>
            <a:pPr algn="ctr"/>
            <a:r>
              <a:rPr lang="en-US"/>
              <a:t>3. Scheduling</a:t>
            </a:r>
          </a:p>
        </p:txBody>
      </p:sp>
      <p:sp>
        <p:nvSpPr>
          <p:cNvPr id="33" name="Right Arrow 5">
            <a:extLst>
              <a:ext uri="{FF2B5EF4-FFF2-40B4-BE49-F238E27FC236}">
                <a16:creationId xmlns:a16="http://schemas.microsoft.com/office/drawing/2014/main" id="{0353E6F1-FCDB-4B39-A1F9-3C805F01170D}"/>
              </a:ext>
            </a:extLst>
          </p:cNvPr>
          <p:cNvSpPr/>
          <p:nvPr/>
        </p:nvSpPr>
        <p:spPr>
          <a:xfrm rot="2139417">
            <a:off x="2316771" y="2006530"/>
            <a:ext cx="563194" cy="2616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4" name="Right Arrow 33">
            <a:extLst>
              <a:ext uri="{FF2B5EF4-FFF2-40B4-BE49-F238E27FC236}">
                <a16:creationId xmlns:a16="http://schemas.microsoft.com/office/drawing/2014/main" id="{276FE046-ECB5-4617-A84C-01E8BD0BAA77}"/>
              </a:ext>
            </a:extLst>
          </p:cNvPr>
          <p:cNvSpPr/>
          <p:nvPr/>
        </p:nvSpPr>
        <p:spPr>
          <a:xfrm rot="19831273">
            <a:off x="2294992" y="2971080"/>
            <a:ext cx="563194" cy="2616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5" name="Right Arrow 35">
            <a:extLst>
              <a:ext uri="{FF2B5EF4-FFF2-40B4-BE49-F238E27FC236}">
                <a16:creationId xmlns:a16="http://schemas.microsoft.com/office/drawing/2014/main" id="{9A74162F-466B-4AAF-96CB-86005A51C593}"/>
              </a:ext>
            </a:extLst>
          </p:cNvPr>
          <p:cNvSpPr/>
          <p:nvPr/>
        </p:nvSpPr>
        <p:spPr>
          <a:xfrm>
            <a:off x="4662312" y="2556798"/>
            <a:ext cx="563194" cy="2616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6" name="Right Arrow 38">
            <a:extLst>
              <a:ext uri="{FF2B5EF4-FFF2-40B4-BE49-F238E27FC236}">
                <a16:creationId xmlns:a16="http://schemas.microsoft.com/office/drawing/2014/main" id="{B56C71A4-D23C-45DC-BCC8-48520871902C}"/>
              </a:ext>
            </a:extLst>
          </p:cNvPr>
          <p:cNvSpPr/>
          <p:nvPr/>
        </p:nvSpPr>
        <p:spPr>
          <a:xfrm>
            <a:off x="4643638" y="3805779"/>
            <a:ext cx="563194" cy="2616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37" name="Picture 36">
            <a:extLst>
              <a:ext uri="{FF2B5EF4-FFF2-40B4-BE49-F238E27FC236}">
                <a16:creationId xmlns:a16="http://schemas.microsoft.com/office/drawing/2014/main" id="{4A92C853-6D89-47CA-9A2A-11D3B7839DD1}"/>
              </a:ext>
            </a:extLst>
          </p:cNvPr>
          <p:cNvPicPr>
            <a:picLocks noChangeAspect="1"/>
          </p:cNvPicPr>
          <p:nvPr/>
        </p:nvPicPr>
        <p:blipFill>
          <a:blip r:embed="rId9"/>
          <a:stretch>
            <a:fillRect/>
          </a:stretch>
        </p:blipFill>
        <p:spPr>
          <a:xfrm>
            <a:off x="1053815" y="2859342"/>
            <a:ext cx="608619" cy="638861"/>
          </a:xfrm>
          <a:prstGeom prst="rect">
            <a:avLst/>
          </a:prstGeom>
        </p:spPr>
      </p:pic>
      <p:pic>
        <p:nvPicPr>
          <p:cNvPr id="38" name="Picture 37">
            <a:extLst>
              <a:ext uri="{FF2B5EF4-FFF2-40B4-BE49-F238E27FC236}">
                <a16:creationId xmlns:a16="http://schemas.microsoft.com/office/drawing/2014/main" id="{CF80F00C-7AF1-40C4-BFB2-F594EAC5D4A0}"/>
              </a:ext>
            </a:extLst>
          </p:cNvPr>
          <p:cNvPicPr>
            <a:picLocks noChangeAspect="1"/>
          </p:cNvPicPr>
          <p:nvPr/>
        </p:nvPicPr>
        <p:blipFill>
          <a:blip r:embed="rId10"/>
          <a:stretch>
            <a:fillRect/>
          </a:stretch>
        </p:blipFill>
        <p:spPr>
          <a:xfrm>
            <a:off x="5245978" y="1623682"/>
            <a:ext cx="3775036" cy="1451937"/>
          </a:xfrm>
          <a:prstGeom prst="rect">
            <a:avLst/>
          </a:prstGeom>
        </p:spPr>
      </p:pic>
      <p:pic>
        <p:nvPicPr>
          <p:cNvPr id="39" name="Picture 38">
            <a:extLst>
              <a:ext uri="{FF2B5EF4-FFF2-40B4-BE49-F238E27FC236}">
                <a16:creationId xmlns:a16="http://schemas.microsoft.com/office/drawing/2014/main" id="{5071375D-97E8-4FEC-B4DC-2A792CFB38DC}"/>
              </a:ext>
            </a:extLst>
          </p:cNvPr>
          <p:cNvPicPr>
            <a:picLocks noChangeAspect="1"/>
          </p:cNvPicPr>
          <p:nvPr/>
        </p:nvPicPr>
        <p:blipFill>
          <a:blip r:embed="rId11"/>
          <a:stretch>
            <a:fillRect/>
          </a:stretch>
        </p:blipFill>
        <p:spPr>
          <a:xfrm>
            <a:off x="5232521" y="3101885"/>
            <a:ext cx="3802050" cy="1462327"/>
          </a:xfrm>
          <a:prstGeom prst="rect">
            <a:avLst/>
          </a:prstGeom>
        </p:spPr>
      </p:pic>
      <p:sp>
        <p:nvSpPr>
          <p:cNvPr id="41" name="TextBox 40">
            <a:extLst>
              <a:ext uri="{FF2B5EF4-FFF2-40B4-BE49-F238E27FC236}">
                <a16:creationId xmlns:a16="http://schemas.microsoft.com/office/drawing/2014/main" id="{C0B68E39-E4D1-4C6A-BDE8-244962732D7F}"/>
              </a:ext>
            </a:extLst>
          </p:cNvPr>
          <p:cNvSpPr txBox="1"/>
          <p:nvPr/>
        </p:nvSpPr>
        <p:spPr>
          <a:xfrm>
            <a:off x="312373" y="4092308"/>
            <a:ext cx="1725979" cy="600164"/>
          </a:xfrm>
          <a:prstGeom prst="rect">
            <a:avLst/>
          </a:prstGeom>
        </p:spPr>
        <p:txBody>
          <a:bodyPr wrap="square">
            <a:spAutoFit/>
          </a:bodyPr>
          <a:lstStyle>
            <a:defPPr>
              <a:defRPr lang="en-US"/>
            </a:defPPr>
            <a:lvl1pPr marL="15875">
              <a:spcBef>
                <a:spcPts val="200"/>
              </a:spcBef>
              <a:spcAft>
                <a:spcPts val="200"/>
              </a:spcAft>
              <a:buClr>
                <a:schemeClr val="bg2"/>
              </a:buClr>
              <a:buFont typeface="Arial" panose="020B0604020202020204" pitchFamily="34" charset="0"/>
              <a:buNone/>
              <a:defRPr sz="1100">
                <a:solidFill>
                  <a:schemeClr val="accent1"/>
                </a:solidFill>
                <a:latin typeface="Arial"/>
                <a:cs typeface="Arial"/>
              </a:defRPr>
            </a:lvl1pPr>
          </a:lstStyle>
          <a:p>
            <a:pPr algn="ctr"/>
            <a:r>
              <a:rPr lang="en-US"/>
              <a:t>1. Historical data for energy usage (including base loads)</a:t>
            </a:r>
          </a:p>
        </p:txBody>
      </p:sp>
      <p:grpSp>
        <p:nvGrpSpPr>
          <p:cNvPr id="42" name="Group 41">
            <a:extLst>
              <a:ext uri="{FF2B5EF4-FFF2-40B4-BE49-F238E27FC236}">
                <a16:creationId xmlns:a16="http://schemas.microsoft.com/office/drawing/2014/main" id="{34676380-FBA6-4428-AA70-627F049145C5}"/>
              </a:ext>
            </a:extLst>
          </p:cNvPr>
          <p:cNvGrpSpPr/>
          <p:nvPr/>
        </p:nvGrpSpPr>
        <p:grpSpPr>
          <a:xfrm>
            <a:off x="3030007" y="3444862"/>
            <a:ext cx="1502478" cy="992800"/>
            <a:chOff x="3408879" y="2314834"/>
            <a:chExt cx="1604388" cy="1213739"/>
          </a:xfrm>
        </p:grpSpPr>
        <p:grpSp>
          <p:nvGrpSpPr>
            <p:cNvPr id="43" name="Group 42">
              <a:extLst>
                <a:ext uri="{FF2B5EF4-FFF2-40B4-BE49-F238E27FC236}">
                  <a16:creationId xmlns:a16="http://schemas.microsoft.com/office/drawing/2014/main" id="{EEC3A14E-9FA9-4DAD-8D31-3C803689732C}"/>
                </a:ext>
              </a:extLst>
            </p:cNvPr>
            <p:cNvGrpSpPr/>
            <p:nvPr/>
          </p:nvGrpSpPr>
          <p:grpSpPr>
            <a:xfrm>
              <a:off x="3408879" y="2314834"/>
              <a:ext cx="1604388" cy="1213739"/>
              <a:chOff x="3332476" y="1194213"/>
              <a:chExt cx="4477897" cy="3256652"/>
            </a:xfrm>
          </p:grpSpPr>
          <p:pic>
            <p:nvPicPr>
              <p:cNvPr id="45" name="Picture 44">
                <a:extLst>
                  <a:ext uri="{FF2B5EF4-FFF2-40B4-BE49-F238E27FC236}">
                    <a16:creationId xmlns:a16="http://schemas.microsoft.com/office/drawing/2014/main" id="{8E320ABB-3F33-485D-820B-238B2FDB22F0}"/>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332476" y="1194213"/>
                <a:ext cx="4477897" cy="3256652"/>
              </a:xfrm>
              <a:prstGeom prst="rect">
                <a:avLst/>
              </a:prstGeom>
            </p:spPr>
          </p:pic>
          <p:pic>
            <p:nvPicPr>
              <p:cNvPr id="46" name="Picture 45">
                <a:extLst>
                  <a:ext uri="{FF2B5EF4-FFF2-40B4-BE49-F238E27FC236}">
                    <a16:creationId xmlns:a16="http://schemas.microsoft.com/office/drawing/2014/main" id="{C7043247-9F85-4987-B105-8F356B542AC1}"/>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308818" y="1673867"/>
                <a:ext cx="2593941" cy="1622225"/>
              </a:xfrm>
              <a:prstGeom prst="rect">
                <a:avLst/>
              </a:prstGeom>
            </p:spPr>
          </p:pic>
        </p:grpSp>
        <p:pic>
          <p:nvPicPr>
            <p:cNvPr id="44" name="Picture 43">
              <a:extLst>
                <a:ext uri="{FF2B5EF4-FFF2-40B4-BE49-F238E27FC236}">
                  <a16:creationId xmlns:a16="http://schemas.microsoft.com/office/drawing/2014/main" id="{00D2DCA1-0CEF-4654-BA52-24F57C31FB36}"/>
                </a:ext>
              </a:extLst>
            </p:cNvPr>
            <p:cNvPicPr>
              <a:picLocks noChangeAspect="1"/>
            </p:cNvPicPr>
            <p:nvPr/>
          </p:nvPicPr>
          <p:blipFill>
            <a:blip r:embed="rId14"/>
            <a:stretch>
              <a:fillRect/>
            </a:stretch>
          </p:blipFill>
          <p:spPr>
            <a:xfrm>
              <a:off x="3550254" y="2417978"/>
              <a:ext cx="1302848" cy="732852"/>
            </a:xfrm>
            <a:prstGeom prst="rect">
              <a:avLst/>
            </a:prstGeom>
          </p:spPr>
        </p:pic>
      </p:grpSp>
      <p:sp>
        <p:nvSpPr>
          <p:cNvPr id="55" name="TextBox 54">
            <a:extLst>
              <a:ext uri="{FF2B5EF4-FFF2-40B4-BE49-F238E27FC236}">
                <a16:creationId xmlns:a16="http://schemas.microsoft.com/office/drawing/2014/main" id="{95CABA56-0B27-4E13-9D64-F7E93C993C17}"/>
              </a:ext>
            </a:extLst>
          </p:cNvPr>
          <p:cNvSpPr txBox="1"/>
          <p:nvPr/>
        </p:nvSpPr>
        <p:spPr>
          <a:xfrm>
            <a:off x="3070660" y="4437662"/>
            <a:ext cx="1432678" cy="600164"/>
          </a:xfrm>
          <a:prstGeom prst="rect">
            <a:avLst/>
          </a:prstGeom>
        </p:spPr>
        <p:txBody>
          <a:bodyPr wrap="square">
            <a:spAutoFit/>
          </a:bodyPr>
          <a:lstStyle>
            <a:defPPr>
              <a:defRPr lang="en-US"/>
            </a:defPPr>
            <a:lvl1pPr marL="15875">
              <a:spcBef>
                <a:spcPts val="200"/>
              </a:spcBef>
              <a:spcAft>
                <a:spcPts val="200"/>
              </a:spcAft>
              <a:buClr>
                <a:schemeClr val="bg2"/>
              </a:buClr>
              <a:buFont typeface="Arial" panose="020B0604020202020204" pitchFamily="34" charset="0"/>
              <a:buNone/>
              <a:defRPr sz="1100">
                <a:solidFill>
                  <a:schemeClr val="accent1"/>
                </a:solidFill>
                <a:latin typeface="Arial"/>
                <a:cs typeface="Arial"/>
              </a:defRPr>
            </a:lvl1pPr>
          </a:lstStyle>
          <a:p>
            <a:pPr algn="ctr"/>
            <a:r>
              <a:rPr lang="en-US"/>
              <a:t>4. Track actual usage vs expected values from model</a:t>
            </a:r>
          </a:p>
        </p:txBody>
      </p:sp>
      <p:pic>
        <p:nvPicPr>
          <p:cNvPr id="28" name="Picture 27">
            <a:extLst>
              <a:ext uri="{FF2B5EF4-FFF2-40B4-BE49-F238E27FC236}">
                <a16:creationId xmlns:a16="http://schemas.microsoft.com/office/drawing/2014/main" id="{D690B082-78A4-441F-B005-1905C336DF9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458" y="3178773"/>
            <a:ext cx="766921" cy="757811"/>
          </a:xfrm>
          <a:prstGeom prst="rect">
            <a:avLst/>
          </a:prstGeom>
        </p:spPr>
      </p:pic>
      <p:pic>
        <p:nvPicPr>
          <p:cNvPr id="29" name="Picture 28" descr="C:\Users\SESA37740\Desktop\PM3200 series PPT - HOME\PB108154.jpg">
            <a:extLst>
              <a:ext uri="{FF2B5EF4-FFF2-40B4-BE49-F238E27FC236}">
                <a16:creationId xmlns:a16="http://schemas.microsoft.com/office/drawing/2014/main" id="{F923F1A5-BA9A-49E0-AB9E-3CD6A9556DE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83742" y="3474429"/>
            <a:ext cx="506562" cy="48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I:\PIM\Projects\2013\PM - Sprig -Akbar (PM5xxx)\Images\PB111770.jpg">
            <a:extLst>
              <a:ext uri="{FF2B5EF4-FFF2-40B4-BE49-F238E27FC236}">
                <a16:creationId xmlns:a16="http://schemas.microsoft.com/office/drawing/2014/main" id="{9D522D5A-D89F-4297-9511-6A566D46B32F}"/>
              </a:ext>
            </a:extLst>
          </p:cNvPr>
          <p:cNvPicPr>
            <a:picLocks noChangeAspect="1" noChangeArrowheads="1"/>
          </p:cNvPicPr>
          <p:nvPr/>
        </p:nvPicPr>
        <p:blipFill>
          <a:blip r:embed="rId17" cstate="screen"/>
          <a:srcRect/>
          <a:stretch>
            <a:fillRect/>
          </a:stretch>
        </p:blipFill>
        <p:spPr bwMode="auto">
          <a:xfrm>
            <a:off x="1086716" y="3547609"/>
            <a:ext cx="544699" cy="544699"/>
          </a:xfrm>
          <a:prstGeom prst="rect">
            <a:avLst/>
          </a:prstGeom>
          <a:noFill/>
        </p:spPr>
      </p:pic>
    </p:spTree>
    <p:extLst>
      <p:ext uri="{BB962C8B-B14F-4D97-AF65-F5344CB8AC3E}">
        <p14:creationId xmlns:p14="http://schemas.microsoft.com/office/powerpoint/2010/main" val="4222445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555A20-0DE2-4D94-808F-CE996C56FEA5}"/>
              </a:ext>
            </a:extLst>
          </p:cNvPr>
          <p:cNvPicPr>
            <a:picLocks noChangeAspect="1"/>
          </p:cNvPicPr>
          <p:nvPr/>
        </p:nvPicPr>
        <p:blipFill>
          <a:blip r:embed="rId3"/>
          <a:stretch>
            <a:fillRect/>
          </a:stretch>
        </p:blipFill>
        <p:spPr>
          <a:xfrm>
            <a:off x="252413" y="1105973"/>
            <a:ext cx="3984101" cy="1488463"/>
          </a:xfrm>
          <a:prstGeom prst="rect">
            <a:avLst/>
          </a:prstGeom>
        </p:spPr>
      </p:pic>
      <p:sp>
        <p:nvSpPr>
          <p:cNvPr id="15" name="TextBox 14">
            <a:extLst>
              <a:ext uri="{FF2B5EF4-FFF2-40B4-BE49-F238E27FC236}">
                <a16:creationId xmlns:a16="http://schemas.microsoft.com/office/drawing/2014/main" id="{088B2644-597C-4C6A-8363-2E3DFFA8CD39}"/>
              </a:ext>
            </a:extLst>
          </p:cNvPr>
          <p:cNvSpPr txBox="1"/>
          <p:nvPr/>
        </p:nvSpPr>
        <p:spPr>
          <a:xfrm>
            <a:off x="718862" y="3066200"/>
            <a:ext cx="7186583" cy="646331"/>
          </a:xfrm>
          <a:prstGeom prst="rect">
            <a:avLst/>
          </a:prstGeom>
          <a:noFill/>
        </p:spPr>
        <p:txBody>
          <a:bodyPr wrap="none" rtlCol="0">
            <a:spAutoFit/>
          </a:bodyPr>
          <a:lstStyle/>
          <a:p>
            <a:pPr algn="ctr"/>
            <a:r>
              <a:rPr lang="en-US">
                <a:solidFill>
                  <a:schemeClr val="bg2"/>
                </a:solidFill>
              </a:rPr>
              <a:t>Great ! But, is not that simple…What about the scheduling influence?</a:t>
            </a:r>
          </a:p>
          <a:p>
            <a:pPr algn="ctr"/>
            <a:r>
              <a:rPr lang="en-US">
                <a:solidFill>
                  <a:schemeClr val="bg2"/>
                </a:solidFill>
              </a:rPr>
              <a:t>Is the energy vs temperature the same every time?</a:t>
            </a:r>
          </a:p>
        </p:txBody>
      </p:sp>
      <p:sp>
        <p:nvSpPr>
          <p:cNvPr id="14" name="Speech Bubble: Rectangle with Corners Rounded 13">
            <a:extLst>
              <a:ext uri="{FF2B5EF4-FFF2-40B4-BE49-F238E27FC236}">
                <a16:creationId xmlns:a16="http://schemas.microsoft.com/office/drawing/2014/main" id="{9DF70937-8748-4632-AFB8-7ECCC25CF0A1}"/>
              </a:ext>
            </a:extLst>
          </p:cNvPr>
          <p:cNvSpPr/>
          <p:nvPr/>
        </p:nvSpPr>
        <p:spPr>
          <a:xfrm>
            <a:off x="5131835" y="1375384"/>
            <a:ext cx="2556589" cy="1134602"/>
          </a:xfrm>
          <a:prstGeom prst="wedgeRoundRectCallout">
            <a:avLst>
              <a:gd name="adj1" fmla="val -112686"/>
              <a:gd name="adj2" fmla="val -18816"/>
              <a:gd name="adj3" fmla="val 16667"/>
            </a:avLst>
          </a:prstGeom>
          <a:solidFill>
            <a:schemeClr val="bg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bg1"/>
                </a:solidFill>
              </a:rPr>
              <a:t>Energy vs Temp relationship can be represented by a line (y = ax + b) as seen in the scattered plot</a:t>
            </a:r>
          </a:p>
          <a:p>
            <a:endParaRPr lang="en-US" sz="1200">
              <a:solidFill>
                <a:schemeClr val="bg1"/>
              </a:solidFill>
            </a:endParaRPr>
          </a:p>
          <a:p>
            <a:r>
              <a:rPr lang="en-US" sz="1200">
                <a:solidFill>
                  <a:schemeClr val="bg1"/>
                </a:solidFill>
              </a:rPr>
              <a:t>Energy = </a:t>
            </a:r>
            <a:r>
              <a:rPr lang="en-US" sz="1200">
                <a:solidFill>
                  <a:schemeClr val="accent1"/>
                </a:solidFill>
              </a:rPr>
              <a:t>a</a:t>
            </a:r>
            <a:r>
              <a:rPr lang="en-US" sz="1200">
                <a:solidFill>
                  <a:schemeClr val="bg1"/>
                </a:solidFill>
              </a:rPr>
              <a:t>*Temperature + </a:t>
            </a:r>
            <a:r>
              <a:rPr lang="en-US" sz="1200">
                <a:solidFill>
                  <a:schemeClr val="accent1"/>
                </a:solidFill>
              </a:rPr>
              <a:t>b</a:t>
            </a:r>
          </a:p>
        </p:txBody>
      </p:sp>
      <p:sp>
        <p:nvSpPr>
          <p:cNvPr id="2" name="Slide Number Placeholder 1">
            <a:extLst>
              <a:ext uri="{FF2B5EF4-FFF2-40B4-BE49-F238E27FC236}">
                <a16:creationId xmlns:a16="http://schemas.microsoft.com/office/drawing/2014/main" id="{E19BB204-935A-476E-B1E8-7BC2B883B3FB}"/>
              </a:ext>
            </a:extLst>
          </p:cNvPr>
          <p:cNvSpPr>
            <a:spLocks noGrp="1"/>
          </p:cNvSpPr>
          <p:nvPr>
            <p:ph type="sldNum" sz="quarter" idx="4"/>
          </p:nvPr>
        </p:nvSpPr>
        <p:spPr/>
        <p:txBody>
          <a:bodyPr/>
          <a:lstStyle/>
          <a:p>
            <a:r>
              <a:rPr lang="en-US"/>
              <a:t>Page </a:t>
            </a:r>
            <a:fld id="{5A9C12DC-491F-9444-86A2-13AC5C62A2FC}" type="slidenum">
              <a:rPr lang="en-US" smtClean="0"/>
              <a:pPr/>
              <a:t>18</a:t>
            </a:fld>
            <a:endParaRPr lang="en-US"/>
          </a:p>
        </p:txBody>
      </p:sp>
      <p:sp>
        <p:nvSpPr>
          <p:cNvPr id="3" name="Footer Placeholder 2">
            <a:extLst>
              <a:ext uri="{FF2B5EF4-FFF2-40B4-BE49-F238E27FC236}">
                <a16:creationId xmlns:a16="http://schemas.microsoft.com/office/drawing/2014/main" id="{65E82E91-D57E-48D9-AF63-7627FE177EAA}"/>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B06DEA93-DDE0-499B-A526-664B309749E4}"/>
              </a:ext>
            </a:extLst>
          </p:cNvPr>
          <p:cNvSpPr>
            <a:spLocks noGrp="1"/>
          </p:cNvSpPr>
          <p:nvPr>
            <p:ph type="body" sz="quarter" idx="32"/>
          </p:nvPr>
        </p:nvSpPr>
        <p:spPr/>
        <p:txBody>
          <a:bodyPr/>
          <a:lstStyle/>
          <a:p>
            <a:r>
              <a:rPr lang="en-US"/>
              <a:t>How is an Energy Model Created? (cont.)</a:t>
            </a:r>
          </a:p>
        </p:txBody>
      </p:sp>
      <p:sp>
        <p:nvSpPr>
          <p:cNvPr id="20" name="Text Placeholder 19">
            <a:extLst>
              <a:ext uri="{FF2B5EF4-FFF2-40B4-BE49-F238E27FC236}">
                <a16:creationId xmlns:a16="http://schemas.microsoft.com/office/drawing/2014/main" id="{D5AFC12E-F7B8-4D29-B3CA-50A7B0722913}"/>
              </a:ext>
            </a:extLst>
          </p:cNvPr>
          <p:cNvSpPr>
            <a:spLocks noGrp="1"/>
          </p:cNvSpPr>
          <p:nvPr>
            <p:ph type="body" sz="quarter" idx="33"/>
          </p:nvPr>
        </p:nvSpPr>
        <p:spPr/>
        <p:txBody>
          <a:bodyPr/>
          <a:lstStyle/>
          <a:p>
            <a:r>
              <a:rPr lang="en-US"/>
              <a:t>Let’s consider just 1 influencing factor (outside temperature)</a:t>
            </a:r>
          </a:p>
        </p:txBody>
      </p:sp>
      <p:pic>
        <p:nvPicPr>
          <p:cNvPr id="10" name="Picture 9">
            <a:extLst>
              <a:ext uri="{FF2B5EF4-FFF2-40B4-BE49-F238E27FC236}">
                <a16:creationId xmlns:a16="http://schemas.microsoft.com/office/drawing/2014/main" id="{4C85CA85-E119-49C4-BBC5-FBAD21D43C3E}"/>
              </a:ext>
            </a:extLst>
          </p:cNvPr>
          <p:cNvPicPr>
            <a:picLocks noChangeAspect="1"/>
          </p:cNvPicPr>
          <p:nvPr/>
        </p:nvPicPr>
        <p:blipFill>
          <a:blip r:embed="rId4"/>
          <a:stretch>
            <a:fillRect/>
          </a:stretch>
        </p:blipFill>
        <p:spPr>
          <a:xfrm>
            <a:off x="4711072" y="1105973"/>
            <a:ext cx="4071192" cy="1539063"/>
          </a:xfrm>
          <a:prstGeom prst="rect">
            <a:avLst/>
          </a:prstGeom>
        </p:spPr>
      </p:pic>
      <p:pic>
        <p:nvPicPr>
          <p:cNvPr id="11" name="Picture 10">
            <a:extLst>
              <a:ext uri="{FF2B5EF4-FFF2-40B4-BE49-F238E27FC236}">
                <a16:creationId xmlns:a16="http://schemas.microsoft.com/office/drawing/2014/main" id="{9026A4C0-96F7-4495-A430-67591DB924CF}"/>
              </a:ext>
            </a:extLst>
          </p:cNvPr>
          <p:cNvPicPr>
            <a:picLocks noChangeAspect="1"/>
          </p:cNvPicPr>
          <p:nvPr/>
        </p:nvPicPr>
        <p:blipFill>
          <a:blip r:embed="rId5"/>
          <a:stretch>
            <a:fillRect/>
          </a:stretch>
        </p:blipFill>
        <p:spPr>
          <a:xfrm>
            <a:off x="305633" y="2827350"/>
            <a:ext cx="3935896" cy="1511384"/>
          </a:xfrm>
          <a:prstGeom prst="rect">
            <a:avLst/>
          </a:prstGeom>
        </p:spPr>
      </p:pic>
      <p:pic>
        <p:nvPicPr>
          <p:cNvPr id="12" name="Picture 11">
            <a:extLst>
              <a:ext uri="{FF2B5EF4-FFF2-40B4-BE49-F238E27FC236}">
                <a16:creationId xmlns:a16="http://schemas.microsoft.com/office/drawing/2014/main" id="{70460404-C012-4B2E-874E-B98D1D7BE365}"/>
              </a:ext>
            </a:extLst>
          </p:cNvPr>
          <p:cNvPicPr>
            <a:picLocks noChangeAspect="1"/>
          </p:cNvPicPr>
          <p:nvPr/>
        </p:nvPicPr>
        <p:blipFill>
          <a:blip r:embed="rId6"/>
          <a:stretch>
            <a:fillRect/>
          </a:stretch>
        </p:blipFill>
        <p:spPr>
          <a:xfrm>
            <a:off x="4774084" y="2824242"/>
            <a:ext cx="4008180" cy="1514492"/>
          </a:xfrm>
          <a:prstGeom prst="rect">
            <a:avLst/>
          </a:prstGeom>
        </p:spPr>
      </p:pic>
      <p:sp>
        <p:nvSpPr>
          <p:cNvPr id="17" name="TextBox 16">
            <a:extLst>
              <a:ext uri="{FF2B5EF4-FFF2-40B4-BE49-F238E27FC236}">
                <a16:creationId xmlns:a16="http://schemas.microsoft.com/office/drawing/2014/main" id="{9EA51D20-AAE4-4456-935C-CBD79CA7223F}"/>
              </a:ext>
            </a:extLst>
          </p:cNvPr>
          <p:cNvSpPr txBox="1"/>
          <p:nvPr/>
        </p:nvSpPr>
        <p:spPr>
          <a:xfrm>
            <a:off x="2192162" y="3794800"/>
            <a:ext cx="4931484" cy="830997"/>
          </a:xfrm>
          <a:prstGeom prst="rect">
            <a:avLst/>
          </a:prstGeom>
          <a:solidFill>
            <a:schemeClr val="bg1"/>
          </a:solidFill>
        </p:spPr>
        <p:txBody>
          <a:bodyPr wrap="square" rtlCol="0">
            <a:spAutoFit/>
          </a:bodyPr>
          <a:lstStyle/>
          <a:p>
            <a:pPr algn="ctr"/>
            <a:r>
              <a:rPr lang="en-US" sz="1200">
                <a:solidFill>
                  <a:schemeClr val="bg2"/>
                </a:solidFill>
              </a:rPr>
              <a:t>In this case we have 4 sub-models, to represent the energy vs temperature relationship. The system takes care of all the statistical analysis, the user just needs to tweak the parameters and select the best model.</a:t>
            </a:r>
          </a:p>
        </p:txBody>
      </p:sp>
      <p:pic>
        <p:nvPicPr>
          <p:cNvPr id="8" name="Picture 7">
            <a:extLst>
              <a:ext uri="{FF2B5EF4-FFF2-40B4-BE49-F238E27FC236}">
                <a16:creationId xmlns:a16="http://schemas.microsoft.com/office/drawing/2014/main" id="{B16884AE-312D-48CA-B0A6-E949CC004342}"/>
              </a:ext>
            </a:extLst>
          </p:cNvPr>
          <p:cNvPicPr>
            <a:picLocks noChangeAspect="1"/>
          </p:cNvPicPr>
          <p:nvPr/>
        </p:nvPicPr>
        <p:blipFill>
          <a:blip r:embed="rId7"/>
          <a:stretch>
            <a:fillRect/>
          </a:stretch>
        </p:blipFill>
        <p:spPr>
          <a:xfrm>
            <a:off x="1669368" y="1692321"/>
            <a:ext cx="6466209" cy="1770381"/>
          </a:xfrm>
          <a:prstGeom prst="rect">
            <a:avLst/>
          </a:prstGeom>
        </p:spPr>
      </p:pic>
    </p:spTree>
    <p:extLst>
      <p:ext uri="{BB962C8B-B14F-4D97-AF65-F5344CB8AC3E}">
        <p14:creationId xmlns:p14="http://schemas.microsoft.com/office/powerpoint/2010/main" val="350005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4" grpId="0" animBg="1"/>
      <p:bldP spid="14" grpId="1"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50E635-53F1-4421-8EBB-B3215718FC6A}"/>
              </a:ext>
            </a:extLst>
          </p:cNvPr>
          <p:cNvSpPr>
            <a:spLocks noGrp="1"/>
          </p:cNvSpPr>
          <p:nvPr>
            <p:ph type="sldNum" sz="quarter" idx="4"/>
          </p:nvPr>
        </p:nvSpPr>
        <p:spPr/>
        <p:txBody>
          <a:bodyPr/>
          <a:lstStyle/>
          <a:p>
            <a:r>
              <a:rPr lang="en-US"/>
              <a:t>Page </a:t>
            </a:r>
            <a:fld id="{5A9C12DC-491F-9444-86A2-13AC5C62A2FC}" type="slidenum">
              <a:rPr lang="en-US" smtClean="0"/>
              <a:pPr/>
              <a:t>19</a:t>
            </a:fld>
            <a:endParaRPr lang="en-US"/>
          </a:p>
        </p:txBody>
      </p:sp>
      <p:sp>
        <p:nvSpPr>
          <p:cNvPr id="3" name="Footer Placeholder 2">
            <a:extLst>
              <a:ext uri="{FF2B5EF4-FFF2-40B4-BE49-F238E27FC236}">
                <a16:creationId xmlns:a16="http://schemas.microsoft.com/office/drawing/2014/main" id="{A4B3C43D-82DC-4481-93DB-1EF6F9F906C6}"/>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8B088A12-EAA9-47D3-91C4-804E4AC92043}"/>
              </a:ext>
            </a:extLst>
          </p:cNvPr>
          <p:cNvSpPr>
            <a:spLocks noGrp="1"/>
          </p:cNvSpPr>
          <p:nvPr>
            <p:ph type="body" sz="quarter" idx="32"/>
          </p:nvPr>
        </p:nvSpPr>
        <p:spPr/>
        <p:txBody>
          <a:bodyPr/>
          <a:lstStyle/>
          <a:p>
            <a:r>
              <a:rPr lang="en-US"/>
              <a:t>I have an Energy Model, Now What?</a:t>
            </a:r>
          </a:p>
        </p:txBody>
      </p:sp>
      <p:sp>
        <p:nvSpPr>
          <p:cNvPr id="6" name="Text Placeholder 5">
            <a:extLst>
              <a:ext uri="{FF2B5EF4-FFF2-40B4-BE49-F238E27FC236}">
                <a16:creationId xmlns:a16="http://schemas.microsoft.com/office/drawing/2014/main" id="{DD449FEF-8B81-4E24-A090-8DA624914280}"/>
              </a:ext>
            </a:extLst>
          </p:cNvPr>
          <p:cNvSpPr>
            <a:spLocks noGrp="1"/>
          </p:cNvSpPr>
          <p:nvPr>
            <p:ph type="body" sz="quarter" idx="33"/>
          </p:nvPr>
        </p:nvSpPr>
        <p:spPr>
          <a:xfrm>
            <a:off x="252413" y="683366"/>
            <a:ext cx="8647112" cy="253916"/>
          </a:xfrm>
        </p:spPr>
        <p:txBody>
          <a:bodyPr/>
          <a:lstStyle/>
          <a:p>
            <a:r>
              <a:rPr lang="en-US"/>
              <a:t>The fun begins</a:t>
            </a:r>
          </a:p>
        </p:txBody>
      </p:sp>
      <p:grpSp>
        <p:nvGrpSpPr>
          <p:cNvPr id="7" name="Group 6">
            <a:extLst>
              <a:ext uri="{FF2B5EF4-FFF2-40B4-BE49-F238E27FC236}">
                <a16:creationId xmlns:a16="http://schemas.microsoft.com/office/drawing/2014/main" id="{803E060A-57EB-4136-85E1-E2DA6DCC5FEA}"/>
              </a:ext>
            </a:extLst>
          </p:cNvPr>
          <p:cNvGrpSpPr/>
          <p:nvPr/>
        </p:nvGrpSpPr>
        <p:grpSpPr>
          <a:xfrm>
            <a:off x="1494982" y="2023028"/>
            <a:ext cx="1596206" cy="1268093"/>
            <a:chOff x="3408879" y="2314834"/>
            <a:chExt cx="1604388" cy="1213739"/>
          </a:xfrm>
        </p:grpSpPr>
        <p:grpSp>
          <p:nvGrpSpPr>
            <p:cNvPr id="8" name="Group 7">
              <a:extLst>
                <a:ext uri="{FF2B5EF4-FFF2-40B4-BE49-F238E27FC236}">
                  <a16:creationId xmlns:a16="http://schemas.microsoft.com/office/drawing/2014/main" id="{AF9AE80D-AB5A-4AA1-8D65-2E4FDD993E93}"/>
                </a:ext>
              </a:extLst>
            </p:cNvPr>
            <p:cNvGrpSpPr/>
            <p:nvPr/>
          </p:nvGrpSpPr>
          <p:grpSpPr>
            <a:xfrm>
              <a:off x="3408879" y="2314834"/>
              <a:ext cx="1604388" cy="1213739"/>
              <a:chOff x="3332476" y="1194213"/>
              <a:chExt cx="4477897" cy="3256652"/>
            </a:xfrm>
          </p:grpSpPr>
          <p:pic>
            <p:nvPicPr>
              <p:cNvPr id="10" name="Picture 9">
                <a:extLst>
                  <a:ext uri="{FF2B5EF4-FFF2-40B4-BE49-F238E27FC236}">
                    <a16:creationId xmlns:a16="http://schemas.microsoft.com/office/drawing/2014/main" id="{C883702A-4B74-42EF-8D23-7BD8FB37C6E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32476" y="1194213"/>
                <a:ext cx="4477897" cy="3256652"/>
              </a:xfrm>
              <a:prstGeom prst="rect">
                <a:avLst/>
              </a:prstGeom>
            </p:spPr>
          </p:pic>
          <p:pic>
            <p:nvPicPr>
              <p:cNvPr id="11" name="Picture 10">
                <a:extLst>
                  <a:ext uri="{FF2B5EF4-FFF2-40B4-BE49-F238E27FC236}">
                    <a16:creationId xmlns:a16="http://schemas.microsoft.com/office/drawing/2014/main" id="{E13CF7CE-F250-4A70-A085-6D1F211A4BE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08818" y="1673867"/>
                <a:ext cx="2593941" cy="1622225"/>
              </a:xfrm>
              <a:prstGeom prst="rect">
                <a:avLst/>
              </a:prstGeom>
            </p:spPr>
          </p:pic>
        </p:grpSp>
        <p:pic>
          <p:nvPicPr>
            <p:cNvPr id="9" name="Picture 8">
              <a:extLst>
                <a:ext uri="{FF2B5EF4-FFF2-40B4-BE49-F238E27FC236}">
                  <a16:creationId xmlns:a16="http://schemas.microsoft.com/office/drawing/2014/main" id="{7C896922-0196-46FB-AECB-F3D309A7250E}"/>
                </a:ext>
              </a:extLst>
            </p:cNvPr>
            <p:cNvPicPr>
              <a:picLocks noChangeAspect="1"/>
            </p:cNvPicPr>
            <p:nvPr/>
          </p:nvPicPr>
          <p:blipFill>
            <a:blip r:embed="rId4"/>
            <a:stretch>
              <a:fillRect/>
            </a:stretch>
          </p:blipFill>
          <p:spPr>
            <a:xfrm>
              <a:off x="3550254" y="2417978"/>
              <a:ext cx="1302848" cy="732852"/>
            </a:xfrm>
            <a:prstGeom prst="rect">
              <a:avLst/>
            </a:prstGeom>
          </p:spPr>
        </p:pic>
      </p:grpSp>
      <p:pic>
        <p:nvPicPr>
          <p:cNvPr id="12" name="Picture 11">
            <a:extLst>
              <a:ext uri="{FF2B5EF4-FFF2-40B4-BE49-F238E27FC236}">
                <a16:creationId xmlns:a16="http://schemas.microsoft.com/office/drawing/2014/main" id="{C3CF08E4-EF38-452C-B144-1B48ED4C36F7}"/>
              </a:ext>
            </a:extLst>
          </p:cNvPr>
          <p:cNvPicPr>
            <a:picLocks noChangeAspect="1"/>
          </p:cNvPicPr>
          <p:nvPr/>
        </p:nvPicPr>
        <p:blipFill>
          <a:blip r:embed="rId5"/>
          <a:stretch>
            <a:fillRect/>
          </a:stretch>
        </p:blipFill>
        <p:spPr>
          <a:xfrm>
            <a:off x="905564" y="1268202"/>
            <a:ext cx="474179" cy="410445"/>
          </a:xfrm>
          <a:prstGeom prst="rect">
            <a:avLst/>
          </a:prstGeom>
        </p:spPr>
      </p:pic>
      <p:pic>
        <p:nvPicPr>
          <p:cNvPr id="13" name="Picture 12">
            <a:extLst>
              <a:ext uri="{FF2B5EF4-FFF2-40B4-BE49-F238E27FC236}">
                <a16:creationId xmlns:a16="http://schemas.microsoft.com/office/drawing/2014/main" id="{CC6B4F1B-B6DB-45A9-8B92-5BAA5DA6F0FC}"/>
              </a:ext>
            </a:extLst>
          </p:cNvPr>
          <p:cNvPicPr>
            <a:picLocks noChangeAspect="1"/>
          </p:cNvPicPr>
          <p:nvPr/>
        </p:nvPicPr>
        <p:blipFill>
          <a:blip r:embed="rId6"/>
          <a:stretch>
            <a:fillRect/>
          </a:stretch>
        </p:blipFill>
        <p:spPr>
          <a:xfrm>
            <a:off x="310841" y="1759798"/>
            <a:ext cx="593427" cy="379134"/>
          </a:xfrm>
          <a:prstGeom prst="rect">
            <a:avLst/>
          </a:prstGeom>
        </p:spPr>
      </p:pic>
      <p:pic>
        <p:nvPicPr>
          <p:cNvPr id="14" name="Picture 13">
            <a:extLst>
              <a:ext uri="{FF2B5EF4-FFF2-40B4-BE49-F238E27FC236}">
                <a16:creationId xmlns:a16="http://schemas.microsoft.com/office/drawing/2014/main" id="{B8D461D8-B2E3-4BF5-A60C-7E5346B46447}"/>
              </a:ext>
            </a:extLst>
          </p:cNvPr>
          <p:cNvPicPr>
            <a:picLocks noChangeAspect="1"/>
          </p:cNvPicPr>
          <p:nvPr/>
        </p:nvPicPr>
        <p:blipFill>
          <a:blip r:embed="rId7"/>
          <a:stretch>
            <a:fillRect/>
          </a:stretch>
        </p:blipFill>
        <p:spPr>
          <a:xfrm>
            <a:off x="352399" y="1281643"/>
            <a:ext cx="510312" cy="387662"/>
          </a:xfrm>
          <a:prstGeom prst="rect">
            <a:avLst/>
          </a:prstGeom>
        </p:spPr>
      </p:pic>
      <p:pic>
        <p:nvPicPr>
          <p:cNvPr id="16" name="Picture 15">
            <a:extLst>
              <a:ext uri="{FF2B5EF4-FFF2-40B4-BE49-F238E27FC236}">
                <a16:creationId xmlns:a16="http://schemas.microsoft.com/office/drawing/2014/main" id="{C16E56BB-AA34-47C5-BF73-B3CBBBAA5226}"/>
              </a:ext>
            </a:extLst>
          </p:cNvPr>
          <p:cNvPicPr>
            <a:picLocks noChangeAspect="1"/>
          </p:cNvPicPr>
          <p:nvPr/>
        </p:nvPicPr>
        <p:blipFill>
          <a:blip r:embed="rId8"/>
          <a:stretch>
            <a:fillRect/>
          </a:stretch>
        </p:blipFill>
        <p:spPr>
          <a:xfrm>
            <a:off x="738926" y="3163288"/>
            <a:ext cx="384976" cy="404105"/>
          </a:xfrm>
          <a:prstGeom prst="rect">
            <a:avLst/>
          </a:prstGeom>
        </p:spPr>
      </p:pic>
      <p:pic>
        <p:nvPicPr>
          <p:cNvPr id="17" name="Picture 16">
            <a:extLst>
              <a:ext uri="{FF2B5EF4-FFF2-40B4-BE49-F238E27FC236}">
                <a16:creationId xmlns:a16="http://schemas.microsoft.com/office/drawing/2014/main" id="{07EBB428-138E-4914-A3DF-D75E3773D5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828" y="3182145"/>
            <a:ext cx="485108" cy="479346"/>
          </a:xfrm>
          <a:prstGeom prst="rect">
            <a:avLst/>
          </a:prstGeom>
        </p:spPr>
      </p:pic>
      <p:pic>
        <p:nvPicPr>
          <p:cNvPr id="18" name="Picture 17" descr="C:\Users\SESA37740\Desktop\PM3200 series PPT - HOME\PB108154.jpg">
            <a:extLst>
              <a:ext uri="{FF2B5EF4-FFF2-40B4-BE49-F238E27FC236}">
                <a16:creationId xmlns:a16="http://schemas.microsoft.com/office/drawing/2014/main" id="{D87D6DB0-8C42-41CC-9147-CD1DDA8C9D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841" y="3700276"/>
            <a:ext cx="379477" cy="3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I:\PIM\Projects\2013\PM - Sprig -Akbar (PM5xxx)\Images\PB111770.jpg">
            <a:extLst>
              <a:ext uri="{FF2B5EF4-FFF2-40B4-BE49-F238E27FC236}">
                <a16:creationId xmlns:a16="http://schemas.microsoft.com/office/drawing/2014/main" id="{FC229CF7-0DF0-45FA-A4AA-F828D5C6E4D7}"/>
              </a:ext>
            </a:extLst>
          </p:cNvPr>
          <p:cNvPicPr>
            <a:picLocks noChangeAspect="1" noChangeArrowheads="1"/>
          </p:cNvPicPr>
          <p:nvPr/>
        </p:nvPicPr>
        <p:blipFill>
          <a:blip r:embed="rId11" cstate="screen"/>
          <a:srcRect/>
          <a:stretch>
            <a:fillRect/>
          </a:stretch>
        </p:blipFill>
        <p:spPr bwMode="auto">
          <a:xfrm>
            <a:off x="798109" y="3661491"/>
            <a:ext cx="344544" cy="344544"/>
          </a:xfrm>
          <a:prstGeom prst="rect">
            <a:avLst/>
          </a:prstGeom>
          <a:noFill/>
        </p:spPr>
      </p:pic>
      <p:sp>
        <p:nvSpPr>
          <p:cNvPr id="20" name="Right Arrow 5">
            <a:extLst>
              <a:ext uri="{FF2B5EF4-FFF2-40B4-BE49-F238E27FC236}">
                <a16:creationId xmlns:a16="http://schemas.microsoft.com/office/drawing/2014/main" id="{F4A551A3-5E23-4248-8973-9F0E042EB62D}"/>
              </a:ext>
            </a:extLst>
          </p:cNvPr>
          <p:cNvSpPr/>
          <p:nvPr/>
        </p:nvSpPr>
        <p:spPr>
          <a:xfrm rot="2139417">
            <a:off x="1010945" y="1765086"/>
            <a:ext cx="380701" cy="2616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 name="Right Arrow 33">
            <a:extLst>
              <a:ext uri="{FF2B5EF4-FFF2-40B4-BE49-F238E27FC236}">
                <a16:creationId xmlns:a16="http://schemas.microsoft.com/office/drawing/2014/main" id="{DB0F78EF-A9D8-47F9-9920-0B0429E97F58}"/>
              </a:ext>
            </a:extLst>
          </p:cNvPr>
          <p:cNvSpPr/>
          <p:nvPr/>
        </p:nvSpPr>
        <p:spPr>
          <a:xfrm rot="19831273">
            <a:off x="1224231" y="3249474"/>
            <a:ext cx="465071" cy="2616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36" name="Group 35">
            <a:extLst>
              <a:ext uri="{FF2B5EF4-FFF2-40B4-BE49-F238E27FC236}">
                <a16:creationId xmlns:a16="http://schemas.microsoft.com/office/drawing/2014/main" id="{81040783-20C4-4A36-8D77-4642598A7190}"/>
              </a:ext>
            </a:extLst>
          </p:cNvPr>
          <p:cNvGrpSpPr/>
          <p:nvPr/>
        </p:nvGrpSpPr>
        <p:grpSpPr>
          <a:xfrm>
            <a:off x="3153961" y="2028836"/>
            <a:ext cx="575666" cy="563546"/>
            <a:chOff x="2961272" y="2091677"/>
            <a:chExt cx="575666" cy="563546"/>
          </a:xfrm>
        </p:grpSpPr>
        <p:sp>
          <p:nvSpPr>
            <p:cNvPr id="4" name="Rectangle: Rounded Corners 3">
              <a:extLst>
                <a:ext uri="{FF2B5EF4-FFF2-40B4-BE49-F238E27FC236}">
                  <a16:creationId xmlns:a16="http://schemas.microsoft.com/office/drawing/2014/main" id="{7F67F1A6-1C6B-42D1-A0AF-86ABF33937D7}"/>
                </a:ext>
              </a:extLst>
            </p:cNvPr>
            <p:cNvSpPr/>
            <p:nvPr/>
          </p:nvSpPr>
          <p:spPr>
            <a:xfrm>
              <a:off x="2961272" y="2091677"/>
              <a:ext cx="575666" cy="563546"/>
            </a:xfrm>
            <a:prstGeom prst="roundRect">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176">
              <a:extLst>
                <a:ext uri="{FF2B5EF4-FFF2-40B4-BE49-F238E27FC236}">
                  <a16:creationId xmlns:a16="http://schemas.microsoft.com/office/drawing/2014/main" id="{C7792FE3-0E89-4A65-8F05-D8762E1C893A}"/>
                </a:ext>
              </a:extLst>
            </p:cNvPr>
            <p:cNvSpPr>
              <a:spLocks noChangeAspect="1"/>
            </p:cNvSpPr>
            <p:nvPr/>
          </p:nvSpPr>
          <p:spPr bwMode="auto">
            <a:xfrm>
              <a:off x="3069810" y="2196337"/>
              <a:ext cx="200943" cy="20578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algn="ctr"/>
              <a:endParaRPr lang="en-US"/>
            </a:p>
          </p:txBody>
        </p:sp>
        <p:sp>
          <p:nvSpPr>
            <p:cNvPr id="34" name="Freeform 176">
              <a:extLst>
                <a:ext uri="{FF2B5EF4-FFF2-40B4-BE49-F238E27FC236}">
                  <a16:creationId xmlns:a16="http://schemas.microsoft.com/office/drawing/2014/main" id="{B685AABC-7405-4119-935B-09B7A9BF6A61}"/>
                </a:ext>
              </a:extLst>
            </p:cNvPr>
            <p:cNvSpPr>
              <a:spLocks noChangeAspect="1"/>
            </p:cNvSpPr>
            <p:nvPr/>
          </p:nvSpPr>
          <p:spPr bwMode="auto">
            <a:xfrm>
              <a:off x="3222210" y="2348737"/>
              <a:ext cx="200943" cy="20578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algn="ctr"/>
              <a:endParaRPr lang="en-US"/>
            </a:p>
          </p:txBody>
        </p:sp>
      </p:grpSp>
      <p:sp>
        <p:nvSpPr>
          <p:cNvPr id="35" name="TextBox 34">
            <a:extLst>
              <a:ext uri="{FF2B5EF4-FFF2-40B4-BE49-F238E27FC236}">
                <a16:creationId xmlns:a16="http://schemas.microsoft.com/office/drawing/2014/main" id="{E389E61B-859E-4741-92CF-86915879E58D}"/>
              </a:ext>
            </a:extLst>
          </p:cNvPr>
          <p:cNvSpPr txBox="1"/>
          <p:nvPr/>
        </p:nvSpPr>
        <p:spPr>
          <a:xfrm>
            <a:off x="1497027" y="1755788"/>
            <a:ext cx="2492542" cy="276999"/>
          </a:xfrm>
          <a:prstGeom prst="rect">
            <a:avLst/>
          </a:prstGeom>
          <a:noFill/>
        </p:spPr>
        <p:txBody>
          <a:bodyPr wrap="none" rtlCol="0">
            <a:spAutoFit/>
          </a:bodyPr>
          <a:lstStyle/>
          <a:p>
            <a:r>
              <a:rPr lang="en-US" sz="1200">
                <a:solidFill>
                  <a:schemeClr val="accent1"/>
                </a:solidFill>
              </a:rPr>
              <a:t>Energy Analysis Modelling Engine</a:t>
            </a:r>
          </a:p>
        </p:txBody>
      </p:sp>
      <p:sp>
        <p:nvSpPr>
          <p:cNvPr id="37" name="TextBox 36">
            <a:extLst>
              <a:ext uri="{FF2B5EF4-FFF2-40B4-BE49-F238E27FC236}">
                <a16:creationId xmlns:a16="http://schemas.microsoft.com/office/drawing/2014/main" id="{738B5CC4-F63F-43F1-86AE-33D9819CB895}"/>
              </a:ext>
            </a:extLst>
          </p:cNvPr>
          <p:cNvSpPr txBox="1"/>
          <p:nvPr/>
        </p:nvSpPr>
        <p:spPr>
          <a:xfrm>
            <a:off x="2863345" y="2631329"/>
            <a:ext cx="1156899" cy="646331"/>
          </a:xfrm>
          <a:prstGeom prst="rect">
            <a:avLst/>
          </a:prstGeom>
          <a:noFill/>
        </p:spPr>
        <p:txBody>
          <a:bodyPr wrap="square" rtlCol="0">
            <a:spAutoFit/>
          </a:bodyPr>
          <a:lstStyle/>
          <a:p>
            <a:pPr algn="ctr"/>
            <a:r>
              <a:rPr lang="en-US" sz="1200">
                <a:solidFill>
                  <a:schemeClr val="bg2"/>
                </a:solidFill>
              </a:rPr>
              <a:t>Models are stored </a:t>
            </a:r>
          </a:p>
          <a:p>
            <a:pPr algn="ctr"/>
            <a:r>
              <a:rPr lang="en-US" sz="1200">
                <a:solidFill>
                  <a:schemeClr val="bg2"/>
                </a:solidFill>
              </a:rPr>
              <a:t>in database</a:t>
            </a:r>
          </a:p>
        </p:txBody>
      </p:sp>
      <p:sp>
        <p:nvSpPr>
          <p:cNvPr id="38" name="Arrow: Right 37">
            <a:extLst>
              <a:ext uri="{FF2B5EF4-FFF2-40B4-BE49-F238E27FC236}">
                <a16:creationId xmlns:a16="http://schemas.microsoft.com/office/drawing/2014/main" id="{E5EE99D3-E274-4973-9099-CDD135F38ACA}"/>
              </a:ext>
            </a:extLst>
          </p:cNvPr>
          <p:cNvSpPr/>
          <p:nvPr/>
        </p:nvSpPr>
        <p:spPr>
          <a:xfrm>
            <a:off x="3941333" y="1907826"/>
            <a:ext cx="462621" cy="1274319"/>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BC55F04D-51ED-43C8-A751-D789EF289530}"/>
              </a:ext>
            </a:extLst>
          </p:cNvPr>
          <p:cNvPicPr>
            <a:picLocks noChangeAspect="1"/>
          </p:cNvPicPr>
          <p:nvPr/>
        </p:nvPicPr>
        <p:blipFill>
          <a:blip r:embed="rId12"/>
          <a:stretch>
            <a:fillRect/>
          </a:stretch>
        </p:blipFill>
        <p:spPr>
          <a:xfrm>
            <a:off x="4682449" y="1458712"/>
            <a:ext cx="4159396" cy="2267340"/>
          </a:xfrm>
          <a:prstGeom prst="rect">
            <a:avLst/>
          </a:prstGeom>
        </p:spPr>
      </p:pic>
      <p:sp>
        <p:nvSpPr>
          <p:cNvPr id="40" name="TextBox 39">
            <a:extLst>
              <a:ext uri="{FF2B5EF4-FFF2-40B4-BE49-F238E27FC236}">
                <a16:creationId xmlns:a16="http://schemas.microsoft.com/office/drawing/2014/main" id="{4F3FD7E4-2710-465A-9894-46340DF60F51}"/>
              </a:ext>
            </a:extLst>
          </p:cNvPr>
          <p:cNvSpPr txBox="1"/>
          <p:nvPr/>
        </p:nvSpPr>
        <p:spPr>
          <a:xfrm>
            <a:off x="5755191" y="1132929"/>
            <a:ext cx="2064989" cy="307777"/>
          </a:xfrm>
          <a:prstGeom prst="rect">
            <a:avLst/>
          </a:prstGeom>
          <a:noFill/>
        </p:spPr>
        <p:txBody>
          <a:bodyPr wrap="none" rtlCol="0">
            <a:spAutoFit/>
          </a:bodyPr>
          <a:lstStyle/>
          <a:p>
            <a:r>
              <a:rPr lang="en-US" sz="1400">
                <a:solidFill>
                  <a:schemeClr val="accent1"/>
                </a:solidFill>
              </a:rPr>
              <a:t>Forecast Energy Usage</a:t>
            </a:r>
          </a:p>
        </p:txBody>
      </p:sp>
      <p:pic>
        <p:nvPicPr>
          <p:cNvPr id="41" name="Picture 40">
            <a:extLst>
              <a:ext uri="{FF2B5EF4-FFF2-40B4-BE49-F238E27FC236}">
                <a16:creationId xmlns:a16="http://schemas.microsoft.com/office/drawing/2014/main" id="{A5E5CE25-E379-4883-B29B-4A9ADD7791CF}"/>
              </a:ext>
            </a:extLst>
          </p:cNvPr>
          <p:cNvPicPr>
            <a:picLocks noChangeAspect="1"/>
          </p:cNvPicPr>
          <p:nvPr/>
        </p:nvPicPr>
        <p:blipFill>
          <a:blip r:embed="rId13"/>
          <a:stretch>
            <a:fillRect/>
          </a:stretch>
        </p:blipFill>
        <p:spPr>
          <a:xfrm>
            <a:off x="5160022" y="1073611"/>
            <a:ext cx="3436978" cy="3535715"/>
          </a:xfrm>
          <a:prstGeom prst="rect">
            <a:avLst/>
          </a:prstGeom>
        </p:spPr>
      </p:pic>
      <p:sp>
        <p:nvSpPr>
          <p:cNvPr id="42" name="TextBox 41">
            <a:extLst>
              <a:ext uri="{FF2B5EF4-FFF2-40B4-BE49-F238E27FC236}">
                <a16:creationId xmlns:a16="http://schemas.microsoft.com/office/drawing/2014/main" id="{ED00900E-210A-4207-AF6C-5C8D5A6EAE1D}"/>
              </a:ext>
            </a:extLst>
          </p:cNvPr>
          <p:cNvSpPr txBox="1"/>
          <p:nvPr/>
        </p:nvSpPr>
        <p:spPr>
          <a:xfrm>
            <a:off x="5567252" y="727172"/>
            <a:ext cx="2682145" cy="307777"/>
          </a:xfrm>
          <a:prstGeom prst="rect">
            <a:avLst/>
          </a:prstGeom>
          <a:noFill/>
        </p:spPr>
        <p:txBody>
          <a:bodyPr wrap="none" rtlCol="0">
            <a:spAutoFit/>
          </a:bodyPr>
          <a:lstStyle/>
          <a:p>
            <a:r>
              <a:rPr lang="en-US" sz="1400">
                <a:solidFill>
                  <a:schemeClr val="accent1"/>
                </a:solidFill>
              </a:rPr>
              <a:t>Quantify real savings or losses</a:t>
            </a:r>
          </a:p>
        </p:txBody>
      </p:sp>
      <p:pic>
        <p:nvPicPr>
          <p:cNvPr id="44" name="Picture 43">
            <a:extLst>
              <a:ext uri="{FF2B5EF4-FFF2-40B4-BE49-F238E27FC236}">
                <a16:creationId xmlns:a16="http://schemas.microsoft.com/office/drawing/2014/main" id="{66457173-30CF-41B0-8D6F-AFD9DE65D20F}"/>
              </a:ext>
            </a:extLst>
          </p:cNvPr>
          <p:cNvPicPr>
            <a:picLocks noChangeAspect="1"/>
          </p:cNvPicPr>
          <p:nvPr/>
        </p:nvPicPr>
        <p:blipFill>
          <a:blip r:embed="rId14"/>
          <a:stretch>
            <a:fillRect/>
          </a:stretch>
        </p:blipFill>
        <p:spPr>
          <a:xfrm>
            <a:off x="4667137" y="1458712"/>
            <a:ext cx="4174707" cy="2283287"/>
          </a:xfrm>
          <a:prstGeom prst="rect">
            <a:avLst/>
          </a:prstGeom>
        </p:spPr>
      </p:pic>
      <p:sp>
        <p:nvSpPr>
          <p:cNvPr id="45" name="TextBox 44">
            <a:extLst>
              <a:ext uri="{FF2B5EF4-FFF2-40B4-BE49-F238E27FC236}">
                <a16:creationId xmlns:a16="http://schemas.microsoft.com/office/drawing/2014/main" id="{A7468299-497D-4369-885B-4A17BE376A0E}"/>
              </a:ext>
            </a:extLst>
          </p:cNvPr>
          <p:cNvSpPr txBox="1"/>
          <p:nvPr/>
        </p:nvSpPr>
        <p:spPr>
          <a:xfrm>
            <a:off x="4915177" y="1168494"/>
            <a:ext cx="3618042" cy="307777"/>
          </a:xfrm>
          <a:prstGeom prst="rect">
            <a:avLst/>
          </a:prstGeom>
          <a:noFill/>
        </p:spPr>
        <p:txBody>
          <a:bodyPr wrap="none" rtlCol="0">
            <a:spAutoFit/>
          </a:bodyPr>
          <a:lstStyle/>
          <a:p>
            <a:r>
              <a:rPr lang="en-US" sz="1400">
                <a:solidFill>
                  <a:schemeClr val="accent1"/>
                </a:solidFill>
              </a:rPr>
              <a:t>Track energy performance against baseline</a:t>
            </a:r>
          </a:p>
        </p:txBody>
      </p:sp>
      <p:pic>
        <p:nvPicPr>
          <p:cNvPr id="46" name="Picture 45">
            <a:extLst>
              <a:ext uri="{FF2B5EF4-FFF2-40B4-BE49-F238E27FC236}">
                <a16:creationId xmlns:a16="http://schemas.microsoft.com/office/drawing/2014/main" id="{F8570C1D-40D4-46CB-94E7-3393E2851DE4}"/>
              </a:ext>
            </a:extLst>
          </p:cNvPr>
          <p:cNvPicPr>
            <a:picLocks noChangeAspect="1"/>
          </p:cNvPicPr>
          <p:nvPr/>
        </p:nvPicPr>
        <p:blipFill rotWithShape="1">
          <a:blip r:embed="rId15"/>
          <a:srcRect l="60488"/>
          <a:stretch/>
        </p:blipFill>
        <p:spPr>
          <a:xfrm>
            <a:off x="5247953" y="2491678"/>
            <a:ext cx="3319601" cy="676899"/>
          </a:xfrm>
          <a:prstGeom prst="rect">
            <a:avLst/>
          </a:prstGeom>
        </p:spPr>
      </p:pic>
      <p:pic>
        <p:nvPicPr>
          <p:cNvPr id="47" name="Picture 46">
            <a:extLst>
              <a:ext uri="{FF2B5EF4-FFF2-40B4-BE49-F238E27FC236}">
                <a16:creationId xmlns:a16="http://schemas.microsoft.com/office/drawing/2014/main" id="{0B66701E-8378-473F-86DA-77726ED2CCB9}"/>
              </a:ext>
            </a:extLst>
          </p:cNvPr>
          <p:cNvPicPr>
            <a:picLocks noChangeAspect="1"/>
          </p:cNvPicPr>
          <p:nvPr/>
        </p:nvPicPr>
        <p:blipFill rotWithShape="1">
          <a:blip r:embed="rId15"/>
          <a:srcRect r="39663"/>
          <a:stretch/>
        </p:blipFill>
        <p:spPr>
          <a:xfrm>
            <a:off x="4444743" y="1751287"/>
            <a:ext cx="4619494" cy="616853"/>
          </a:xfrm>
          <a:prstGeom prst="rect">
            <a:avLst/>
          </a:prstGeom>
        </p:spPr>
      </p:pic>
      <p:sp>
        <p:nvSpPr>
          <p:cNvPr id="48" name="TextBox 47">
            <a:extLst>
              <a:ext uri="{FF2B5EF4-FFF2-40B4-BE49-F238E27FC236}">
                <a16:creationId xmlns:a16="http://schemas.microsoft.com/office/drawing/2014/main" id="{FD130B35-53E7-434F-8EBD-D42B631CEEDD}"/>
              </a:ext>
            </a:extLst>
          </p:cNvPr>
          <p:cNvSpPr txBox="1"/>
          <p:nvPr/>
        </p:nvSpPr>
        <p:spPr>
          <a:xfrm>
            <a:off x="4852611" y="1523772"/>
            <a:ext cx="3926075" cy="307777"/>
          </a:xfrm>
          <a:prstGeom prst="rect">
            <a:avLst/>
          </a:prstGeom>
          <a:solidFill>
            <a:schemeClr val="bg1"/>
          </a:solidFill>
        </p:spPr>
        <p:txBody>
          <a:bodyPr wrap="none" rtlCol="0">
            <a:spAutoFit/>
          </a:bodyPr>
          <a:lstStyle/>
          <a:p>
            <a:r>
              <a:rPr lang="en-US" sz="1400">
                <a:solidFill>
                  <a:schemeClr val="accent1"/>
                </a:solidFill>
              </a:rPr>
              <a:t>Get notified if usage is outside expected values</a:t>
            </a:r>
          </a:p>
        </p:txBody>
      </p:sp>
    </p:spTree>
    <p:extLst>
      <p:ext uri="{BB962C8B-B14F-4D97-AF65-F5344CB8AC3E}">
        <p14:creationId xmlns:p14="http://schemas.microsoft.com/office/powerpoint/2010/main" val="28744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4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2" grpId="0"/>
      <p:bldP spid="42" grpId="1"/>
      <p:bldP spid="45" grpId="0"/>
      <p:bldP spid="45" grpId="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 y="1"/>
            <a:ext cx="9143770" cy="5141954"/>
          </a:xfrm>
          <a:prstGeom prst="rect">
            <a:avLst/>
          </a:prstGeom>
          <a:noFill/>
        </p:spPr>
      </p:pic>
      <p:pic>
        <p:nvPicPr>
          <p:cNvPr id="91" name="Picture 90"/>
          <p:cNvPicPr>
            <a:picLocks noChangeAspect="1"/>
          </p:cNvPicPr>
          <p:nvPr/>
        </p:nvPicPr>
        <p:blipFill rotWithShape="1">
          <a:blip r:embed="rId4">
            <a:extLst>
              <a:ext uri="{28A0092B-C50C-407E-A947-70E740481C1C}">
                <a14:useLocalDpi xmlns:a14="http://schemas.microsoft.com/office/drawing/2010/main"/>
              </a:ext>
            </a:extLst>
          </a:blip>
          <a:srcRect l="26935" t="4389" r="8838" b="23680"/>
          <a:stretch/>
        </p:blipFill>
        <p:spPr>
          <a:xfrm>
            <a:off x="2257146" y="0"/>
            <a:ext cx="6888959" cy="5143500"/>
          </a:xfrm>
          <a:prstGeom prst="rect">
            <a:avLst/>
          </a:prstGeom>
        </p:spPr>
      </p:pic>
      <p:sp>
        <p:nvSpPr>
          <p:cNvPr id="92" name="object 3"/>
          <p:cNvSpPr/>
          <p:nvPr/>
        </p:nvSpPr>
        <p:spPr>
          <a:xfrm>
            <a:off x="0" y="2376760"/>
            <a:ext cx="9139067" cy="2766739"/>
          </a:xfrm>
          <a:prstGeom prst="rect">
            <a:avLst/>
          </a:prstGeom>
          <a:solidFill>
            <a:schemeClr val="tx1">
              <a:alpha val="60000"/>
            </a:schemeClr>
          </a:solidFill>
        </p:spPr>
        <p:txBody>
          <a:bodyPr wrap="square" lIns="0" tIns="0" rIns="0" bIns="0" rtlCol="0"/>
          <a:lstStyle/>
          <a:p>
            <a:pPr marL="0" marR="0" lvl="0" indent="0" algn="l" defTabSz="45641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Rounded MT Std" pitchFamily="34" charset="0"/>
              <a:ea typeface="+mn-ea"/>
              <a:cs typeface="+mn-cs"/>
            </a:endParaRPr>
          </a:p>
        </p:txBody>
      </p:sp>
      <p:sp>
        <p:nvSpPr>
          <p:cNvPr id="93" name="object 22"/>
          <p:cNvSpPr txBox="1"/>
          <p:nvPr/>
        </p:nvSpPr>
        <p:spPr>
          <a:xfrm>
            <a:off x="2425615" y="2569740"/>
            <a:ext cx="2052692" cy="1359346"/>
          </a:xfrm>
          <a:prstGeom prst="rect">
            <a:avLst/>
          </a:prstGeom>
        </p:spPr>
        <p:txBody>
          <a:bodyPr vert="horz" wrap="square" lIns="0" tIns="0" rIns="0" bIns="0" rtlCol="0">
            <a:noAutofit/>
          </a:bodyPr>
          <a:lstStyle/>
          <a:p>
            <a:pPr marL="5768" marR="0" lvl="0" indent="0" algn="l" defTabSz="456418" rtl="0" eaLnBrk="1" fontAlgn="auto" latinLnBrk="0" hangingPunct="1">
              <a:lnSpc>
                <a:spcPts val="1800"/>
              </a:lnSpc>
              <a:spcBef>
                <a:spcPts val="0"/>
              </a:spcBef>
              <a:spcAft>
                <a:spcPts val="0"/>
              </a:spcAft>
              <a:buClrTx/>
              <a:buSzTx/>
              <a:buFontTx/>
              <a:buNone/>
              <a:tabLst/>
              <a:defRPr/>
            </a:pPr>
            <a:r>
              <a:rPr kumimoji="0" sz="2100"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More</a:t>
            </a:r>
          </a:p>
          <a:p>
            <a:pPr marL="5768" marR="0" lvl="0" indent="0" algn="l" defTabSz="456418" rtl="0" eaLnBrk="1" fontAlgn="auto" latinLnBrk="0" hangingPunct="1">
              <a:lnSpc>
                <a:spcPts val="1800"/>
              </a:lnSpc>
              <a:spcBef>
                <a:spcPts val="0"/>
              </a:spcBef>
              <a:spcAft>
                <a:spcPts val="0"/>
              </a:spcAft>
              <a:buClrTx/>
              <a:buSzTx/>
              <a:buFontTx/>
              <a:buNone/>
              <a:tabLst/>
              <a:defRPr/>
            </a:pPr>
            <a:r>
              <a:rPr kumimoji="0"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DIGITIZE</a:t>
            </a:r>
            <a:r>
              <a:rPr kumimoji="0" lang="en-US"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D</a:t>
            </a:r>
          </a:p>
          <a:p>
            <a:pPr marL="5768" marR="0" lvl="0" indent="0" algn="l" defTabSz="456418" rtl="0" eaLnBrk="1" fontAlgn="auto" latinLnBrk="0" hangingPunct="1">
              <a:lnSpc>
                <a:spcPts val="135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350"/>
              </a:lnSpc>
              <a:spcBef>
                <a:spcPts val="0"/>
              </a:spcBef>
              <a:spcAft>
                <a:spcPts val="0"/>
              </a:spcAft>
              <a:buClrTx/>
              <a:buSzTx/>
              <a:buFontTx/>
              <a:buNone/>
              <a:tabLst/>
              <a:defRPr/>
            </a:pPr>
            <a:endParaRPr kumimoji="0" lang="en-US"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35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Rounded MT Pro" charset="0"/>
                <a:ea typeface="Arial Rounded MT Pro" charset="0"/>
                <a:cs typeface="Arial Rounded MT Pro" charset="0"/>
              </a:rPr>
              <a:t>10X</a:t>
            </a:r>
            <a:r>
              <a:rPr kumimoji="0" lang="en-US" sz="1725" b="1" i="0" u="none" strike="noStrike" kern="1200" cap="none" spc="0" normalizeH="0" baseline="0" noProof="0">
                <a:ln>
                  <a:noFill/>
                </a:ln>
                <a:solidFill>
                  <a:prstClr val="white"/>
                </a:solidFill>
                <a:effectLst/>
                <a:uLnTx/>
                <a:uFillTx/>
                <a:latin typeface="Arial Rounded MT Pro" charset="0"/>
                <a:ea typeface="Arial Rounded MT Pro" charset="0"/>
                <a:cs typeface="Arial Rounded MT Pro" charset="0"/>
              </a:rPr>
              <a:t> </a:t>
            </a:r>
            <a:br>
              <a:rPr kumimoji="0" lang="en-US" sz="1725" b="1" i="0" u="none" strike="noStrike" kern="1200" cap="none" spc="0" normalizeH="0" baseline="0" noProof="0">
                <a:ln>
                  <a:noFill/>
                </a:ln>
                <a:solidFill>
                  <a:prstClr val="white"/>
                </a:solidFill>
                <a:effectLst/>
                <a:uLnTx/>
                <a:uFillTx/>
                <a:latin typeface="Arial Rounded MT Pro" charset="0"/>
                <a:ea typeface="Arial Rounded MT Pro" charset="0"/>
                <a:cs typeface="Arial Rounded MT Pro" charset="0"/>
              </a:rPr>
            </a:br>
            <a: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more</a:t>
            </a:r>
            <a:r>
              <a:rPr kumimoji="0" lang="pl-PL"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 </a:t>
            </a:r>
            <a: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connected devices</a:t>
            </a:r>
            <a:b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br>
            <a: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than people by 202</a:t>
            </a:r>
            <a:r>
              <a:rPr kumimoji="0" lang="pl-PL"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5</a:t>
            </a:r>
            <a:endPar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endParaRPr>
          </a:p>
        </p:txBody>
      </p:sp>
      <p:sp>
        <p:nvSpPr>
          <p:cNvPr id="94" name="object 21"/>
          <p:cNvSpPr txBox="1"/>
          <p:nvPr/>
        </p:nvSpPr>
        <p:spPr>
          <a:xfrm>
            <a:off x="2347826" y="4355364"/>
            <a:ext cx="1673932" cy="184666"/>
          </a:xfrm>
          <a:prstGeom prst="rect">
            <a:avLst/>
          </a:prstGeom>
        </p:spPr>
        <p:txBody>
          <a:bodyPr vert="horz" wrap="square" lIns="0" tIns="0" rIns="0" bIns="0" rtlCol="0">
            <a:spAutoFit/>
          </a:bodyPr>
          <a:lstStyle/>
          <a:p>
            <a:pPr marL="5768" marR="0" lvl="0" indent="0" algn="l" defTabSz="456418" rtl="0" eaLnBrk="1" fontAlgn="auto" latinLnBrk="0" hangingPunct="1">
              <a:lnSpc>
                <a:spcPct val="100000"/>
              </a:lnSpc>
              <a:spcBef>
                <a:spcPts val="0"/>
              </a:spcBef>
              <a:spcAft>
                <a:spcPts val="0"/>
              </a:spcAft>
              <a:buClrTx/>
              <a:buSzTx/>
              <a:buFontTx/>
              <a:buNone/>
              <a:tabLst/>
              <a:defRPr/>
            </a:pPr>
            <a:r>
              <a:rPr kumimoji="0" sz="600" b="0" i="0" u="none" strike="noStrike" kern="1200" cap="none" spc="0" normalizeH="0" baseline="0" noProof="0">
                <a:ln>
                  <a:noFill/>
                </a:ln>
                <a:solidFill>
                  <a:srgbClr val="9F9FA3"/>
                </a:solidFill>
                <a:effectLst/>
                <a:uLnTx/>
                <a:uFillTx/>
                <a:latin typeface="Arial Rounded MT Pro" charset="0"/>
                <a:ea typeface="Arial Rounded MT Pro" charset="0"/>
                <a:cs typeface="Arial Rounded MT Pro" charset="0"/>
              </a:rPr>
              <a:t>Source</a:t>
            </a:r>
            <a:r>
              <a:rPr kumimoji="0" lang="en-US" sz="600" b="0" i="0" u="none" strike="noStrike" kern="1200" cap="none" spc="0" normalizeH="0" baseline="0" noProof="0">
                <a:ln>
                  <a:noFill/>
                </a:ln>
                <a:solidFill>
                  <a:srgbClr val="9F9FA3"/>
                </a:solidFill>
                <a:effectLst/>
                <a:uLnTx/>
                <a:uFillTx/>
                <a:latin typeface="Arial Rounded MT Pro" charset="0"/>
                <a:ea typeface="Arial Rounded MT Pro" charset="0"/>
                <a:cs typeface="Arial Rounded MT Pro" charset="0"/>
              </a:rPr>
              <a:t>:</a:t>
            </a:r>
            <a:r>
              <a:rPr kumimoji="0" sz="600" b="0" i="0" u="none" strike="noStrike" kern="1200" cap="none" spc="0" normalizeH="0" baseline="0" noProof="0">
                <a:ln>
                  <a:noFill/>
                </a:ln>
                <a:solidFill>
                  <a:srgbClr val="9F9FA3"/>
                </a:solidFill>
                <a:effectLst/>
                <a:uLnTx/>
                <a:uFillTx/>
                <a:latin typeface="Arial Rounded MT Pro" charset="0"/>
                <a:ea typeface="Arial Rounded MT Pro" charset="0"/>
                <a:cs typeface="Arial Rounded MT Pro" charset="0"/>
              </a:rPr>
              <a:t> </a:t>
            </a:r>
            <a:r>
              <a:rPr kumimoji="0" lang="pl-PL" sz="600" b="0" i="0" u="none" strike="noStrike" kern="1200" cap="none" spc="0" normalizeH="0" baseline="0" noProof="0">
                <a:ln>
                  <a:noFill/>
                </a:ln>
                <a:solidFill>
                  <a:srgbClr val="9F9FA3"/>
                </a:solidFill>
                <a:effectLst/>
                <a:uLnTx/>
                <a:uFillTx/>
                <a:latin typeface="Arial Rounded MT Pro" charset="0"/>
                <a:ea typeface="Arial Rounded MT Pro" charset="0"/>
                <a:cs typeface="Arial Rounded MT Pro" charset="0"/>
              </a:rPr>
              <a:t>United Nations, IHS</a:t>
            </a:r>
          </a:p>
          <a:p>
            <a:pPr marL="5768" marR="0" lvl="0" indent="0" algn="l" defTabSz="456418"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prstClr val="black"/>
              </a:solidFill>
              <a:effectLst/>
              <a:uLnTx/>
              <a:uFillTx/>
              <a:latin typeface="Arial Rounded MT Pro" charset="0"/>
              <a:ea typeface="Arial Rounded MT Pro" charset="0"/>
              <a:cs typeface="Arial Rounded MT Pro" charset="0"/>
            </a:endParaRPr>
          </a:p>
        </p:txBody>
      </p:sp>
      <p:pic>
        <p:nvPicPr>
          <p:cNvPr id="99" name="Picture 2"/>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4572007" y="1546"/>
            <a:ext cx="4577481" cy="5141954"/>
          </a:xfrm>
          <a:prstGeom prst="rect">
            <a:avLst/>
          </a:prstGeom>
          <a:noFill/>
        </p:spPr>
      </p:pic>
      <p:sp>
        <p:nvSpPr>
          <p:cNvPr id="100" name="object 3"/>
          <p:cNvSpPr/>
          <p:nvPr/>
        </p:nvSpPr>
        <p:spPr>
          <a:xfrm>
            <a:off x="4572007" y="2376761"/>
            <a:ext cx="4570810" cy="2764473"/>
          </a:xfrm>
          <a:prstGeom prst="rect">
            <a:avLst/>
          </a:prstGeom>
          <a:solidFill>
            <a:schemeClr val="tx1">
              <a:alpha val="60000"/>
            </a:schemeClr>
          </a:solidFill>
        </p:spPr>
        <p:txBody>
          <a:bodyPr wrap="square" lIns="0" tIns="0" rIns="0" bIns="0" rtlCol="0"/>
          <a:lstStyle/>
          <a:p>
            <a:pPr marL="0" marR="0" lvl="0" indent="0" algn="l" defTabSz="45641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Rounded MT Std" pitchFamily="34" charset="0"/>
              <a:ea typeface="+mn-ea"/>
              <a:cs typeface="+mn-cs"/>
            </a:endParaRPr>
          </a:p>
        </p:txBody>
      </p:sp>
      <p:sp>
        <p:nvSpPr>
          <p:cNvPr id="101" name="object 4"/>
          <p:cNvSpPr txBox="1"/>
          <p:nvPr/>
        </p:nvSpPr>
        <p:spPr>
          <a:xfrm>
            <a:off x="4731061" y="2573881"/>
            <a:ext cx="2047189" cy="1708408"/>
          </a:xfrm>
          <a:prstGeom prst="rect">
            <a:avLst/>
          </a:prstGeom>
        </p:spPr>
        <p:txBody>
          <a:bodyPr vert="horz" wrap="square" lIns="0" tIns="0" rIns="0" bIns="0" rtlCol="0">
            <a:noAutofit/>
          </a:bodyPr>
          <a:lstStyle/>
          <a:p>
            <a:pPr marL="5768" marR="0" lvl="0" indent="0" algn="l" defTabSz="456418" rtl="0" eaLnBrk="1" fontAlgn="auto" latinLnBrk="0" hangingPunct="1">
              <a:lnSpc>
                <a:spcPts val="1800"/>
              </a:lnSpc>
              <a:spcBef>
                <a:spcPts val="0"/>
              </a:spcBef>
              <a:spcAft>
                <a:spcPts val="0"/>
              </a:spcAft>
              <a:buClrTx/>
              <a:buSzTx/>
              <a:buFontTx/>
              <a:buNone/>
              <a:tabLst/>
              <a:defRPr/>
            </a:pPr>
            <a:r>
              <a:rPr kumimoji="0" sz="2100"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More</a:t>
            </a:r>
            <a:endParaRPr kumimoji="0" sz="2100" b="1" i="0" u="none" strike="noStrike" kern="1200" cap="none" spc="0" normalizeH="0" baseline="0" noProof="0">
              <a:ln>
                <a:noFill/>
              </a:ln>
              <a:solidFill>
                <a:prstClr val="black"/>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800"/>
              </a:lnSpc>
              <a:spcBef>
                <a:spcPts val="0"/>
              </a:spcBef>
              <a:spcAft>
                <a:spcPts val="0"/>
              </a:spcAft>
              <a:buClrTx/>
              <a:buSzTx/>
              <a:buFontTx/>
              <a:buNone/>
              <a:tabLst/>
              <a:defRPr/>
            </a:pPr>
            <a:r>
              <a:rPr kumimoji="0"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DECARBONIZED</a:t>
            </a:r>
            <a:endParaRPr kumimoji="0" lang="en-US"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35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350"/>
              </a:lnSpc>
              <a:spcBef>
                <a:spcPts val="0"/>
              </a:spcBef>
              <a:spcAft>
                <a:spcPts val="0"/>
              </a:spcAft>
              <a:buClrTx/>
              <a:buSzTx/>
              <a:buFontTx/>
              <a:buNone/>
              <a:tabLst/>
              <a:defRPr/>
            </a:pPr>
            <a:endParaRPr kumimoji="0" lang="en-US"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35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82%</a:t>
            </a:r>
            <a: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 </a:t>
            </a:r>
            <a:b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br>
            <a: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of untapped energy efficiency potential in buildings</a:t>
            </a:r>
          </a:p>
          <a:p>
            <a:pPr marL="5768" marR="0" lvl="0" indent="0" algn="l" defTabSz="456418" rtl="0" eaLnBrk="1" fontAlgn="auto" latinLnBrk="0" hangingPunct="1">
              <a:lnSpc>
                <a:spcPts val="1350"/>
              </a:lnSpc>
              <a:spcBef>
                <a:spcPts val="0"/>
              </a:spcBef>
              <a:spcAft>
                <a:spcPts val="0"/>
              </a:spcAft>
              <a:buClrTx/>
              <a:buSzTx/>
              <a:buFontTx/>
              <a:buNone/>
              <a:tabLst/>
              <a:defRPr/>
            </a:pPr>
            <a: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(and more than 50% </a:t>
            </a:r>
            <a:b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br>
            <a: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in industry)</a:t>
            </a:r>
          </a:p>
        </p:txBody>
      </p:sp>
      <p:sp>
        <p:nvSpPr>
          <p:cNvPr id="102" name="object 5"/>
          <p:cNvSpPr txBox="1"/>
          <p:nvPr/>
        </p:nvSpPr>
        <p:spPr>
          <a:xfrm>
            <a:off x="4731061" y="4355364"/>
            <a:ext cx="1512727" cy="91179"/>
          </a:xfrm>
          <a:prstGeom prst="rect">
            <a:avLst/>
          </a:prstGeom>
        </p:spPr>
        <p:txBody>
          <a:bodyPr vert="horz" wrap="square" lIns="0" tIns="0" rIns="0" bIns="0" rtlCol="0">
            <a:spAutoFit/>
          </a:bodyPr>
          <a:lstStyle/>
          <a:p>
            <a:pPr marL="5768" marR="2310" lvl="0" indent="0" algn="l" defTabSz="456418" rtl="0" eaLnBrk="1" fontAlgn="auto" latinLnBrk="0" hangingPunct="1">
              <a:lnSpc>
                <a:spcPct val="106400"/>
              </a:lnSpc>
              <a:spcBef>
                <a:spcPts val="0"/>
              </a:spcBef>
              <a:spcAft>
                <a:spcPts val="0"/>
              </a:spcAft>
              <a:buClrTx/>
              <a:buSzTx/>
              <a:buFontTx/>
              <a:buNone/>
              <a:tabLst/>
              <a:defRPr/>
            </a:pPr>
            <a:r>
              <a:rPr kumimoji="0" sz="600" b="0" i="0" u="none" strike="noStrike" kern="1200" cap="none" spc="0" normalizeH="0" baseline="0" noProof="0">
                <a:ln>
                  <a:noFill/>
                </a:ln>
                <a:solidFill>
                  <a:srgbClr val="9F9FA3"/>
                </a:solidFill>
                <a:effectLst/>
                <a:uLnTx/>
                <a:uFillTx/>
                <a:latin typeface="Arial Rounded MT Pro" charset="0"/>
                <a:ea typeface="Arial Rounded MT Pro" charset="0"/>
                <a:cs typeface="Arial Rounded MT Pro" charset="0"/>
              </a:rPr>
              <a:t>Source: World Energy Outlook 2012  </a:t>
            </a:r>
            <a:endParaRPr kumimoji="0" sz="600" b="0" i="0" u="none" strike="noStrike" kern="1200" cap="none" spc="0" normalizeH="0" baseline="0" noProof="0">
              <a:ln>
                <a:noFill/>
              </a:ln>
              <a:solidFill>
                <a:prstClr val="black"/>
              </a:solidFill>
              <a:effectLst/>
              <a:uLnTx/>
              <a:uFillTx/>
              <a:latin typeface="Arial Rounded MT Pro" charset="0"/>
              <a:ea typeface="Arial Rounded MT Pro" charset="0"/>
              <a:cs typeface="Arial Rounded MT Pro" charset="0"/>
            </a:endParaRPr>
          </a:p>
        </p:txBody>
      </p:sp>
      <p:pic>
        <p:nvPicPr>
          <p:cNvPr id="106" name="Picture 105"/>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 r="-5705"/>
          <a:stretch/>
        </p:blipFill>
        <p:spPr bwMode="auto">
          <a:xfrm>
            <a:off x="6887861" y="-720"/>
            <a:ext cx="2396369" cy="5141954"/>
          </a:xfrm>
          <a:prstGeom prst="rect">
            <a:avLst/>
          </a:prstGeom>
          <a:noFill/>
        </p:spPr>
      </p:pic>
      <p:sp>
        <p:nvSpPr>
          <p:cNvPr id="107" name="object 3"/>
          <p:cNvSpPr/>
          <p:nvPr/>
        </p:nvSpPr>
        <p:spPr>
          <a:xfrm>
            <a:off x="6887861" y="2376761"/>
            <a:ext cx="2265120" cy="2766020"/>
          </a:xfrm>
          <a:prstGeom prst="rect">
            <a:avLst/>
          </a:prstGeom>
          <a:solidFill>
            <a:schemeClr val="tx1">
              <a:alpha val="60000"/>
            </a:schemeClr>
          </a:solidFill>
        </p:spPr>
        <p:txBody>
          <a:bodyPr wrap="square" lIns="0" tIns="0" rIns="0" bIns="0" rtlCol="0"/>
          <a:lstStyle/>
          <a:p>
            <a:pPr marL="0" marR="0" lvl="0" indent="0" algn="l" defTabSz="45641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Rounded MT Std" pitchFamily="34" charset="0"/>
              <a:ea typeface="+mn-ea"/>
              <a:cs typeface="+mn-cs"/>
            </a:endParaRPr>
          </a:p>
        </p:txBody>
      </p:sp>
      <p:sp>
        <p:nvSpPr>
          <p:cNvPr id="109" name="object 20"/>
          <p:cNvSpPr txBox="1"/>
          <p:nvPr/>
        </p:nvSpPr>
        <p:spPr>
          <a:xfrm>
            <a:off x="7049196" y="2570034"/>
            <a:ext cx="1910953" cy="1359346"/>
          </a:xfrm>
          <a:prstGeom prst="rect">
            <a:avLst/>
          </a:prstGeom>
        </p:spPr>
        <p:txBody>
          <a:bodyPr vert="horz" wrap="square" lIns="0" tIns="0" rIns="0" bIns="0" rtlCol="0">
            <a:noAutofit/>
          </a:bodyPr>
          <a:lstStyle/>
          <a:p>
            <a:pPr marL="5768" marR="0" lvl="0" indent="0" algn="l" defTabSz="456418" rtl="0" eaLnBrk="1" fontAlgn="auto" latinLnBrk="0" hangingPunct="1">
              <a:lnSpc>
                <a:spcPts val="1800"/>
              </a:lnSpc>
              <a:spcBef>
                <a:spcPts val="0"/>
              </a:spcBef>
              <a:spcAft>
                <a:spcPts val="0"/>
              </a:spcAft>
              <a:buClrTx/>
              <a:buSzTx/>
              <a:buFontTx/>
              <a:buNone/>
              <a:tabLst/>
              <a:defRPr/>
            </a:pPr>
            <a:r>
              <a:rPr kumimoji="0" sz="2100"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More</a:t>
            </a:r>
            <a:endParaRPr kumimoji="0" sz="2100" b="1" i="0" u="none" strike="noStrike" kern="1200" cap="none" spc="0" normalizeH="0" baseline="0" noProof="0">
              <a:ln>
                <a:noFill/>
              </a:ln>
              <a:solidFill>
                <a:prstClr val="black"/>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800"/>
              </a:lnSpc>
              <a:spcBef>
                <a:spcPts val="0"/>
              </a:spcBef>
              <a:spcAft>
                <a:spcPts val="0"/>
              </a:spcAft>
              <a:buClrTx/>
              <a:buSzTx/>
              <a:buFontTx/>
              <a:buNone/>
              <a:tabLst/>
              <a:defRPr/>
            </a:pPr>
            <a:r>
              <a:rPr kumimoji="0"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DECENTRALIZE</a:t>
            </a:r>
            <a:r>
              <a:rPr kumimoji="0" lang="en-US"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D</a:t>
            </a:r>
          </a:p>
          <a:p>
            <a:pPr marL="5768" marR="0" lvl="0" indent="0" algn="l" defTabSz="456418" rtl="0" eaLnBrk="1" fontAlgn="auto" latinLnBrk="0" hangingPunct="1">
              <a:lnSpc>
                <a:spcPts val="1350"/>
              </a:lnSpc>
              <a:spcBef>
                <a:spcPts val="0"/>
              </a:spcBef>
              <a:spcAft>
                <a:spcPts val="0"/>
              </a:spcAft>
              <a:buClrTx/>
              <a:buSzTx/>
              <a:buFontTx/>
              <a:buNone/>
              <a:tabLst/>
              <a:defRPr/>
            </a:pPr>
            <a:endParaRPr kumimoji="0" lang="en-US"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350"/>
              </a:lnSpc>
              <a:spcBef>
                <a:spcPts val="0"/>
              </a:spcBef>
              <a:spcAft>
                <a:spcPts val="0"/>
              </a:spcAft>
              <a:buClrTx/>
              <a:buSzTx/>
              <a:buFontTx/>
              <a:buNone/>
              <a:tabLst/>
              <a:defRPr/>
            </a:pPr>
            <a:endParaRPr kumimoji="0" lang="en-US"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35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70%</a:t>
            </a:r>
            <a:r>
              <a:rPr kumimoji="0" lang="en-US" sz="97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 </a:t>
            </a:r>
            <a:br>
              <a:rPr kumimoji="0" lang="en-US" sz="97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br>
            <a:r>
              <a:rPr kumimoji="0" lang="en-US" sz="1130"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of new capacity additions   will be renewable forms </a:t>
            </a:r>
            <a:br>
              <a:rPr kumimoji="0" lang="en-US" sz="1130"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br>
            <a:r>
              <a:rPr kumimoji="0" lang="en-US" sz="1130"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by 2040</a:t>
            </a:r>
            <a:endParaRPr kumimoji="0" sz="1130" b="0" i="0" u="none" strike="noStrike" kern="1200" cap="none" spc="0" normalizeH="0" baseline="0" noProof="0">
              <a:ln>
                <a:noFill/>
              </a:ln>
              <a:solidFill>
                <a:prstClr val="black"/>
              </a:solidFill>
              <a:effectLst/>
              <a:uLnTx/>
              <a:uFillTx/>
              <a:latin typeface="Arial Rounded MT Pro" charset="0"/>
              <a:ea typeface="Arial Rounded MT Pro" charset="0"/>
              <a:cs typeface="Arial Rounded MT Pro" charset="0"/>
            </a:endParaRPr>
          </a:p>
        </p:txBody>
      </p:sp>
      <p:sp>
        <p:nvSpPr>
          <p:cNvPr id="105" name="object 19"/>
          <p:cNvSpPr txBox="1"/>
          <p:nvPr/>
        </p:nvSpPr>
        <p:spPr>
          <a:xfrm>
            <a:off x="7049196" y="4355364"/>
            <a:ext cx="1679043" cy="92333"/>
          </a:xfrm>
          <a:prstGeom prst="rect">
            <a:avLst/>
          </a:prstGeom>
        </p:spPr>
        <p:txBody>
          <a:bodyPr vert="horz" wrap="square" lIns="0" tIns="0" rIns="0" bIns="0" rtlCol="0">
            <a:spAutoFit/>
          </a:bodyPr>
          <a:lstStyle/>
          <a:p>
            <a:pPr marL="5768" marR="0" lvl="0" indent="0" algn="l" defTabSz="456418" rtl="0" eaLnBrk="1" fontAlgn="auto" latinLnBrk="0" hangingPunct="1">
              <a:lnSpc>
                <a:spcPct val="100000"/>
              </a:lnSpc>
              <a:spcBef>
                <a:spcPts val="587"/>
              </a:spcBef>
              <a:spcAft>
                <a:spcPts val="0"/>
              </a:spcAft>
              <a:buClrTx/>
              <a:buSzTx/>
              <a:buFontTx/>
              <a:buNone/>
              <a:tabLst/>
              <a:defRPr/>
            </a:pPr>
            <a:r>
              <a:rPr kumimoji="0" sz="600" b="0" i="0" u="none" strike="noStrike" kern="1200" cap="none" spc="0" normalizeH="0" baseline="0" noProof="0">
                <a:ln>
                  <a:noFill/>
                </a:ln>
                <a:solidFill>
                  <a:srgbClr val="9F9FA3"/>
                </a:solidFill>
                <a:effectLst/>
                <a:uLnTx/>
                <a:uFillTx/>
                <a:latin typeface="Arial Rounded MT Pro" charset="0"/>
                <a:ea typeface="Arial Rounded MT Pro" charset="0"/>
                <a:cs typeface="Arial Rounded MT Pro" charset="0"/>
              </a:rPr>
              <a:t>Source: BNEF</a:t>
            </a:r>
            <a:endParaRPr kumimoji="0" sz="600" b="0" i="0" u="none" strike="noStrike" kern="1200" cap="none" spc="0" normalizeH="0" baseline="0" noProof="0">
              <a:ln>
                <a:noFill/>
              </a:ln>
              <a:solidFill>
                <a:prstClr val="black"/>
              </a:solidFill>
              <a:effectLst/>
              <a:uLnTx/>
              <a:uFillTx/>
              <a:latin typeface="Arial Rounded MT Pro" charset="0"/>
              <a:ea typeface="Arial Rounded MT Pro" charset="0"/>
              <a:cs typeface="Arial Rounded MT Pro" charset="0"/>
            </a:endParaRPr>
          </a:p>
        </p:txBody>
      </p:sp>
      <p:sp>
        <p:nvSpPr>
          <p:cNvPr id="20" name="Rectangle 19"/>
          <p:cNvSpPr/>
          <p:nvPr/>
        </p:nvSpPr>
        <p:spPr>
          <a:xfrm>
            <a:off x="1" y="0"/>
            <a:ext cx="9152980"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8"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prstClr val="white"/>
              </a:solidFill>
              <a:effectLst/>
              <a:uLnTx/>
              <a:uFillTx/>
              <a:latin typeface="Arial"/>
              <a:ea typeface="+mn-ea"/>
              <a:cs typeface="+mn-cs"/>
            </a:endParaRPr>
          </a:p>
        </p:txBody>
      </p:sp>
      <p:sp>
        <p:nvSpPr>
          <p:cNvPr id="21" name="object 3"/>
          <p:cNvSpPr/>
          <p:nvPr/>
        </p:nvSpPr>
        <p:spPr>
          <a:xfrm flipH="1">
            <a:off x="0" y="850408"/>
            <a:ext cx="9152981" cy="152221"/>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marL="0" marR="0" lvl="0" indent="0" algn="l" defTabSz="456258"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a:ln>
                <a:noFill/>
              </a:ln>
              <a:solidFill>
                <a:prstClr val="black"/>
              </a:solidFill>
              <a:effectLst/>
              <a:uLnTx/>
              <a:uFillTx/>
              <a:latin typeface="Arial Rounded MT Std" panose="020F0502020102020204" pitchFamily="34" charset="0"/>
              <a:ea typeface="+mn-ea"/>
              <a:cs typeface="+mn-cs"/>
            </a:endParaRPr>
          </a:p>
        </p:txBody>
      </p:sp>
      <p:sp>
        <p:nvSpPr>
          <p:cNvPr id="88" name="object 6"/>
          <p:cNvSpPr/>
          <p:nvPr/>
        </p:nvSpPr>
        <p:spPr>
          <a:xfrm>
            <a:off x="1198" y="2301808"/>
            <a:ext cx="9151783" cy="83286"/>
          </a:xfrm>
          <a:custGeom>
            <a:avLst/>
            <a:gdLst/>
            <a:ahLst/>
            <a:cxnLst/>
            <a:rect l="l" t="t" r="r" b="b"/>
            <a:pathLst>
              <a:path w="20104100" h="210820">
                <a:moveTo>
                  <a:pt x="0" y="210747"/>
                </a:moveTo>
                <a:lnTo>
                  <a:pt x="20104099" y="210747"/>
                </a:lnTo>
                <a:lnTo>
                  <a:pt x="20104099" y="0"/>
                </a:lnTo>
                <a:lnTo>
                  <a:pt x="0" y="0"/>
                </a:lnTo>
                <a:lnTo>
                  <a:pt x="0" y="210747"/>
                </a:lnTo>
                <a:close/>
              </a:path>
            </a:pathLst>
          </a:custGeom>
          <a:solidFill>
            <a:srgbClr val="3DCD58"/>
          </a:solidFill>
        </p:spPr>
        <p:txBody>
          <a:bodyPr wrap="square" lIns="0" tIns="0" rIns="0" bIns="0" rtlCol="0"/>
          <a:lstStyle/>
          <a:p>
            <a:pPr marL="0" marR="0" lvl="0" indent="0" algn="l" defTabSz="45641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Rounded MT Std" pitchFamily="34" charset="0"/>
              <a:ea typeface="+mn-ea"/>
              <a:cs typeface="+mn-cs"/>
            </a:endParaRPr>
          </a:p>
        </p:txBody>
      </p:sp>
      <p:sp>
        <p:nvSpPr>
          <p:cNvPr id="89" name="object 23"/>
          <p:cNvSpPr txBox="1"/>
          <p:nvPr/>
        </p:nvSpPr>
        <p:spPr>
          <a:xfrm>
            <a:off x="414862" y="2569740"/>
            <a:ext cx="1961695" cy="1359346"/>
          </a:xfrm>
          <a:prstGeom prst="rect">
            <a:avLst/>
          </a:prstGeom>
        </p:spPr>
        <p:txBody>
          <a:bodyPr vert="horz" wrap="square" lIns="0" tIns="0" rIns="0" bIns="0" rtlCol="0">
            <a:noAutofit/>
          </a:bodyPr>
          <a:lstStyle/>
          <a:p>
            <a:pPr marL="5768" marR="0" lvl="0" indent="0" algn="l" defTabSz="456418" rtl="0" eaLnBrk="1" fontAlgn="auto" latinLnBrk="0" hangingPunct="1">
              <a:lnSpc>
                <a:spcPts val="1800"/>
              </a:lnSpc>
              <a:spcBef>
                <a:spcPts val="0"/>
              </a:spcBef>
              <a:spcAft>
                <a:spcPts val="0"/>
              </a:spcAft>
              <a:buClrTx/>
              <a:buSzTx/>
              <a:buFontTx/>
              <a:buNone/>
              <a:tabLst/>
              <a:defRPr/>
            </a:pPr>
            <a:r>
              <a:rPr kumimoji="0" sz="2100"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More</a:t>
            </a:r>
            <a:endParaRPr kumimoji="0" sz="2100" b="1" i="0" u="none" strike="noStrike" kern="1200" cap="none" spc="0" normalizeH="0" baseline="0" noProof="0">
              <a:ln>
                <a:noFill/>
              </a:ln>
              <a:solidFill>
                <a:prstClr val="black"/>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800"/>
              </a:lnSpc>
              <a:spcBef>
                <a:spcPts val="0"/>
              </a:spcBef>
              <a:spcAft>
                <a:spcPts val="0"/>
              </a:spcAft>
              <a:buClrTx/>
              <a:buSzTx/>
              <a:buFontTx/>
              <a:buNone/>
              <a:tabLst/>
              <a:defRPr/>
            </a:pPr>
            <a:r>
              <a:rPr kumimoji="0"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ELECTRI</a:t>
            </a:r>
            <a:r>
              <a:rPr kumimoji="0" lang="en-US"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C</a:t>
            </a:r>
          </a:p>
          <a:p>
            <a:pPr marL="5768" marR="0" lvl="0" indent="0" algn="l" defTabSz="456418" rtl="0" eaLnBrk="1" fontAlgn="auto" latinLnBrk="0" hangingPunct="1">
              <a:lnSpc>
                <a:spcPts val="1350"/>
              </a:lnSpc>
              <a:spcBef>
                <a:spcPts val="0"/>
              </a:spcBef>
              <a:spcAft>
                <a:spcPts val="0"/>
              </a:spcAft>
              <a:buClrTx/>
              <a:buSzTx/>
              <a:buFontTx/>
              <a:buNone/>
              <a:tabLst/>
              <a:defRPr/>
            </a:pPr>
            <a:endParaRPr kumimoji="0" lang="en-US"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350"/>
              </a:lnSpc>
              <a:spcBef>
                <a:spcPts val="0"/>
              </a:spcBef>
              <a:spcAft>
                <a:spcPts val="0"/>
              </a:spcAft>
              <a:buClrTx/>
              <a:buSzTx/>
              <a:buFontTx/>
              <a:buNone/>
              <a:tabLst/>
              <a:defRPr/>
            </a:pPr>
            <a:endParaRPr kumimoji="0" lang="en-US" sz="1725"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endParaRPr>
          </a:p>
          <a:p>
            <a:pPr marL="5768" marR="0" lvl="0" indent="0" algn="l" defTabSz="456418" rtl="0" eaLnBrk="1" fontAlgn="auto" latinLnBrk="0" hangingPunct="1">
              <a:lnSpc>
                <a:spcPts val="135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2X</a:t>
            </a:r>
            <a:r>
              <a:rPr kumimoji="0" lang="en-US" sz="97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 </a:t>
            </a:r>
            <a:br>
              <a:rPr kumimoji="0" lang="en-US" sz="97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br>
            <a: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faster growth of</a:t>
            </a:r>
            <a:r>
              <a:rPr kumimoji="0" lang="en-US" sz="8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 </a:t>
            </a:r>
            <a: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electricity demand compared to </a:t>
            </a:r>
            <a:b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br>
            <a:r>
              <a:rPr kumimoji="0" lang="en-US" sz="1125" b="0" i="0" u="none" strike="noStrike" kern="1200" cap="none" spc="0" normalizeH="0" baseline="0" noProof="0">
                <a:ln>
                  <a:noFill/>
                </a:ln>
                <a:solidFill>
                  <a:srgbClr val="FFFFFF"/>
                </a:solidFill>
                <a:effectLst/>
                <a:uLnTx/>
                <a:uFillTx/>
                <a:latin typeface="Arial Rounded MT Pro" charset="0"/>
                <a:ea typeface="Arial Rounded MT Pro" charset="0"/>
                <a:cs typeface="Arial Rounded MT Pro" charset="0"/>
              </a:rPr>
              <a:t>energy demand by 2040</a:t>
            </a:r>
            <a:endParaRPr kumimoji="0" sz="975" b="0" i="0" u="none" strike="noStrike" kern="1200" cap="none" spc="0" normalizeH="0" baseline="0" noProof="0">
              <a:ln>
                <a:noFill/>
              </a:ln>
              <a:solidFill>
                <a:prstClr val="black"/>
              </a:solidFill>
              <a:effectLst/>
              <a:uLnTx/>
              <a:uFillTx/>
              <a:latin typeface="Arial Rounded MT Pro" charset="0"/>
              <a:ea typeface="Arial Rounded MT Pro" charset="0"/>
              <a:cs typeface="Arial Rounded MT Pro" charset="0"/>
            </a:endParaRPr>
          </a:p>
        </p:txBody>
      </p:sp>
      <p:pic>
        <p:nvPicPr>
          <p:cNvPr id="110" name="Picture 109" descr="schneider_LIO_Life-Green_RGB.png"/>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6788738" y="4494997"/>
            <a:ext cx="2041798" cy="562953"/>
          </a:xfrm>
          <a:prstGeom prst="rect">
            <a:avLst/>
          </a:prstGeom>
        </p:spPr>
      </p:pic>
      <p:sp>
        <p:nvSpPr>
          <p:cNvPr id="112" name="object 21"/>
          <p:cNvSpPr txBox="1"/>
          <p:nvPr/>
        </p:nvSpPr>
        <p:spPr>
          <a:xfrm>
            <a:off x="434745" y="4355364"/>
            <a:ext cx="1673932" cy="92333"/>
          </a:xfrm>
          <a:prstGeom prst="rect">
            <a:avLst/>
          </a:prstGeom>
        </p:spPr>
        <p:txBody>
          <a:bodyPr vert="horz" wrap="square" lIns="0" tIns="0" rIns="0" bIns="0" rtlCol="0">
            <a:spAutoFit/>
          </a:bodyPr>
          <a:lstStyle/>
          <a:p>
            <a:pPr marL="5768" marR="0" lvl="0" indent="0" algn="l" defTabSz="45641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9F9FA3"/>
                </a:solidFill>
                <a:effectLst/>
                <a:uLnTx/>
                <a:uFillTx/>
                <a:latin typeface="Arial Rounded MT Pro" charset="0"/>
                <a:ea typeface="Arial Rounded MT Pro" charset="0"/>
                <a:cs typeface="Arial Rounded MT Pro" charset="0"/>
              </a:rPr>
              <a:t>Source: IEA WEO 2014</a:t>
            </a:r>
            <a:endParaRPr kumimoji="0" lang="en-US" sz="600" b="0" i="0" u="none" strike="noStrike" kern="1200" cap="none" spc="0" normalizeH="0" baseline="0" noProof="0">
              <a:ln>
                <a:noFill/>
              </a:ln>
              <a:solidFill>
                <a:prstClr val="black"/>
              </a:solidFill>
              <a:effectLst/>
              <a:uLnTx/>
              <a:uFillTx/>
              <a:latin typeface="Arial Rounded MT Pro" charset="0"/>
              <a:ea typeface="Arial Rounded MT Pro" charset="0"/>
              <a:cs typeface="Arial Rounded MT Pro" charset="0"/>
            </a:endParaRPr>
          </a:p>
        </p:txBody>
      </p:sp>
      <p:sp>
        <p:nvSpPr>
          <p:cNvPr id="2" name="Rectangle 1"/>
          <p:cNvSpPr/>
          <p:nvPr/>
        </p:nvSpPr>
        <p:spPr>
          <a:xfrm>
            <a:off x="165855" y="92695"/>
            <a:ext cx="8794293" cy="769441"/>
          </a:xfrm>
          <a:prstGeom prst="rect">
            <a:avLst/>
          </a:prstGeom>
        </p:spPr>
        <p:txBody>
          <a:bodyPr wrap="square">
            <a:spAutoFit/>
          </a:bodyPr>
          <a:lstStyle/>
          <a:p>
            <a:pPr marL="0" marR="0" lvl="0" indent="0" algn="l" defTabSz="45710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a:ea typeface="+mn-ea"/>
                <a:cs typeface="+mn-cs"/>
              </a:rPr>
              <a:t>We have an opportunity to co-create the future </a:t>
            </a:r>
            <a:br>
              <a:rPr kumimoji="0" lang="en-US" sz="2200" b="1" i="0" u="none" strike="noStrike" kern="1200" cap="none" spc="0" normalizeH="0" baseline="0" noProof="0">
                <a:ln>
                  <a:noFill/>
                </a:ln>
                <a:solidFill>
                  <a:prstClr val="white"/>
                </a:solidFill>
                <a:effectLst/>
                <a:uLnTx/>
                <a:uFillTx/>
                <a:latin typeface="Arial"/>
                <a:ea typeface="+mn-ea"/>
                <a:cs typeface="+mn-cs"/>
              </a:rPr>
            </a:br>
            <a:r>
              <a:rPr kumimoji="0" lang="en-US" sz="2200" b="1" i="0" u="none" strike="noStrike" kern="1200" cap="none" spc="0" normalizeH="0" baseline="0" noProof="0">
                <a:ln>
                  <a:noFill/>
                </a:ln>
                <a:solidFill>
                  <a:prstClr val="white"/>
                </a:solidFill>
                <a:effectLst/>
                <a:uLnTx/>
                <a:uFillTx/>
                <a:latin typeface="Arial"/>
                <a:ea typeface="+mn-ea"/>
                <a:cs typeface="+mn-cs"/>
              </a:rPr>
              <a:t>as the new energy world becomes</a:t>
            </a:r>
          </a:p>
        </p:txBody>
      </p:sp>
    </p:spTree>
    <p:extLst>
      <p:ext uri="{BB962C8B-B14F-4D97-AF65-F5344CB8AC3E}">
        <p14:creationId xmlns:p14="http://schemas.microsoft.com/office/powerpoint/2010/main" val="1137150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Page </a:t>
            </a:r>
            <a:fld id="{5A9C12DC-491F-9444-86A2-13AC5C62A2FC}" type="slidenum">
              <a:rPr lang="en-US" smtClean="0"/>
              <a:pPr/>
              <a:t>20</a:t>
            </a:fld>
            <a:endParaRPr lang="en-US"/>
          </a:p>
        </p:txBody>
      </p:sp>
      <p:sp>
        <p:nvSpPr>
          <p:cNvPr id="3" name="Footer Placeholder 2"/>
          <p:cNvSpPr>
            <a:spLocks noGrp="1"/>
          </p:cNvSpPr>
          <p:nvPr>
            <p:ph type="ftr" sz="quarter" idx="3"/>
          </p:nvPr>
        </p:nvSpPr>
        <p:spPr/>
        <p:txBody>
          <a:bodyPr/>
          <a:lstStyle/>
          <a:p>
            <a:r>
              <a:rPr lang="en-US"/>
              <a:t>Confidential Property of Schneider Electric |</a:t>
            </a:r>
          </a:p>
        </p:txBody>
      </p:sp>
      <p:sp>
        <p:nvSpPr>
          <p:cNvPr id="4" name="Content Placeholder 3"/>
          <p:cNvSpPr>
            <a:spLocks noGrp="1"/>
          </p:cNvSpPr>
          <p:nvPr>
            <p:ph sz="quarter" idx="31"/>
          </p:nvPr>
        </p:nvSpPr>
        <p:spPr>
          <a:xfrm>
            <a:off x="258055" y="1203325"/>
            <a:ext cx="8519397" cy="3546037"/>
          </a:xfrm>
        </p:spPr>
        <p:txBody>
          <a:bodyPr numCol="2">
            <a:normAutofit fontScale="77500" lnSpcReduction="20000"/>
          </a:bodyPr>
          <a:lstStyle/>
          <a:p>
            <a:pPr marL="15874" indent="0"/>
            <a:r>
              <a:rPr lang="en-US"/>
              <a:t>Energy Modeling feature set includes:</a:t>
            </a:r>
          </a:p>
          <a:p>
            <a:pPr marL="301625" indent="-285750">
              <a:lnSpc>
                <a:spcPct val="200000"/>
              </a:lnSpc>
              <a:buFont typeface="Arial" panose="020B0604020202020204" pitchFamily="34" charset="0"/>
              <a:buChar char="•"/>
            </a:pPr>
            <a:r>
              <a:rPr lang="en-US" sz="1600"/>
              <a:t>Multi-Variable Linear Regression Engine</a:t>
            </a:r>
          </a:p>
          <a:p>
            <a:pPr marL="301625" indent="-285750">
              <a:lnSpc>
                <a:spcPct val="200000"/>
              </a:lnSpc>
              <a:buFont typeface="Arial" panose="020B0604020202020204" pitchFamily="34" charset="0"/>
              <a:buChar char="•"/>
            </a:pPr>
            <a:r>
              <a:rPr lang="en-US" sz="1600"/>
              <a:t>Supports Sub-Models to use different models for different TOU or uses a Database driven approach</a:t>
            </a:r>
          </a:p>
          <a:p>
            <a:pPr marL="301625" indent="-285750">
              <a:lnSpc>
                <a:spcPct val="200000"/>
              </a:lnSpc>
              <a:buFont typeface="Arial" panose="020B0604020202020204" pitchFamily="34" charset="0"/>
              <a:buChar char="•"/>
            </a:pPr>
            <a:r>
              <a:rPr lang="en-US" sz="1600"/>
              <a:t>Allows different regression and reporting aggregation intervals</a:t>
            </a:r>
          </a:p>
          <a:p>
            <a:pPr marL="301625" indent="-285750">
              <a:lnSpc>
                <a:spcPct val="200000"/>
              </a:lnSpc>
              <a:buFont typeface="Arial" panose="020B0604020202020204" pitchFamily="34" charset="0"/>
              <a:buChar char="•"/>
            </a:pPr>
            <a:r>
              <a:rPr lang="en-US" sz="1600"/>
              <a:t>Exception Period Table to “Discard” Period(s) or assign specific data to different a Sub-Model</a:t>
            </a:r>
          </a:p>
          <a:p>
            <a:pPr marL="301625" indent="-285750">
              <a:lnSpc>
                <a:spcPct val="200000"/>
              </a:lnSpc>
              <a:buFont typeface="Arial" panose="020B0604020202020204" pitchFamily="34" charset="0"/>
              <a:buChar char="•"/>
            </a:pPr>
            <a:r>
              <a:rPr lang="en-US" sz="1600"/>
              <a:t>Fully customizable Sub-Model and Exception Periods via web configuration tool</a:t>
            </a:r>
          </a:p>
          <a:p>
            <a:pPr marL="301625" indent="-285750">
              <a:lnSpc>
                <a:spcPct val="200000"/>
              </a:lnSpc>
              <a:buFont typeface="Arial" panose="020B0604020202020204" pitchFamily="34" charset="0"/>
              <a:buChar char="•"/>
            </a:pPr>
            <a:r>
              <a:rPr lang="en-US" sz="1600"/>
              <a:t>Measured VS Modeled Graphics as well as Residual and Cumulative Sum graphics </a:t>
            </a:r>
          </a:p>
          <a:p>
            <a:pPr marL="301625" indent="-285750">
              <a:lnSpc>
                <a:spcPct val="200000"/>
              </a:lnSpc>
              <a:buFont typeface="Arial" panose="020B0604020202020204" pitchFamily="34" charset="0"/>
              <a:buChar char="•"/>
            </a:pPr>
            <a:r>
              <a:rPr lang="en-US" sz="1600"/>
              <a:t>May insert result back to Database for further use in Dashboard, Reports, Trends, VIP</a:t>
            </a:r>
          </a:p>
          <a:p>
            <a:pPr marL="301625" indent="-285750">
              <a:lnSpc>
                <a:spcPct val="200000"/>
              </a:lnSpc>
              <a:buFont typeface="Arial" panose="020B0604020202020204" pitchFamily="34" charset="0"/>
              <a:buChar char="•"/>
            </a:pPr>
            <a:r>
              <a:rPr lang="en-US" sz="1600"/>
              <a:t>Hierarchy Support for the dependent variable</a:t>
            </a:r>
          </a:p>
          <a:p>
            <a:pPr marL="301625" indent="-285750">
              <a:lnSpc>
                <a:spcPct val="200000"/>
              </a:lnSpc>
              <a:buFont typeface="Arial" panose="020B0604020202020204" pitchFamily="34" charset="0"/>
              <a:buChar char="•"/>
            </a:pPr>
            <a:r>
              <a:rPr lang="en-US" sz="1600"/>
              <a:t>Ability to insert “Saving Coefficients” when using the Model to verify savings or set objectives</a:t>
            </a:r>
          </a:p>
          <a:p>
            <a:pPr marL="15874" indent="0"/>
            <a:endParaRPr lang="en-US"/>
          </a:p>
        </p:txBody>
      </p:sp>
      <p:sp>
        <p:nvSpPr>
          <p:cNvPr id="5" name="Text Placeholder 4"/>
          <p:cNvSpPr>
            <a:spLocks noGrp="1"/>
          </p:cNvSpPr>
          <p:nvPr>
            <p:ph type="body" sz="quarter" idx="32"/>
          </p:nvPr>
        </p:nvSpPr>
        <p:spPr/>
        <p:txBody>
          <a:bodyPr/>
          <a:lstStyle/>
          <a:p>
            <a:r>
              <a:rPr lang="en-US"/>
              <a:t>Modelling Engine Technical Details</a:t>
            </a:r>
          </a:p>
        </p:txBody>
      </p:sp>
      <p:sp>
        <p:nvSpPr>
          <p:cNvPr id="6" name="Text Placeholder 5"/>
          <p:cNvSpPr>
            <a:spLocks noGrp="1"/>
          </p:cNvSpPr>
          <p:nvPr>
            <p:ph type="body" sz="quarter" idx="33"/>
          </p:nvPr>
        </p:nvSpPr>
        <p:spPr/>
        <p:txBody>
          <a:bodyPr/>
          <a:lstStyle/>
          <a:p>
            <a:endParaRPr lang="en-US"/>
          </a:p>
        </p:txBody>
      </p:sp>
    </p:spTree>
    <p:extLst>
      <p:ext uri="{BB962C8B-B14F-4D97-AF65-F5344CB8AC3E}">
        <p14:creationId xmlns:p14="http://schemas.microsoft.com/office/powerpoint/2010/main" val="49430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077D037-4B29-41FB-9378-54C0BC45E323}"/>
              </a:ext>
            </a:extLst>
          </p:cNvPr>
          <p:cNvSpPr>
            <a:spLocks noGrp="1"/>
          </p:cNvSpPr>
          <p:nvPr>
            <p:ph type="title"/>
          </p:nvPr>
        </p:nvSpPr>
        <p:spPr/>
        <p:txBody>
          <a:bodyPr/>
          <a:lstStyle/>
          <a:p>
            <a:r>
              <a:rPr lang="en-US"/>
              <a:t>2. </a:t>
            </a:r>
            <a:r>
              <a:rPr lang="en-US">
                <a:solidFill>
                  <a:schemeClr val="bg2"/>
                </a:solidFill>
              </a:rPr>
              <a:t>Energy Usage and Performance Based on Operational Data</a:t>
            </a:r>
            <a:endParaRPr lang="en-US"/>
          </a:p>
        </p:txBody>
      </p:sp>
      <p:sp>
        <p:nvSpPr>
          <p:cNvPr id="9" name="Text Placeholder 8">
            <a:extLst>
              <a:ext uri="{FF2B5EF4-FFF2-40B4-BE49-F238E27FC236}">
                <a16:creationId xmlns:a16="http://schemas.microsoft.com/office/drawing/2014/main" id="{1210A075-DC98-4A7A-AE19-038F90065E44}"/>
              </a:ext>
            </a:extLst>
          </p:cNvPr>
          <p:cNvSpPr>
            <a:spLocks noGrp="1"/>
          </p:cNvSpPr>
          <p:nvPr>
            <p:ph type="body" sz="quarter" idx="11"/>
          </p:nvPr>
        </p:nvSpPr>
        <p:spPr/>
        <p:txBody>
          <a:bodyPr/>
          <a:lstStyle/>
          <a:p>
            <a:r>
              <a:rPr lang="en-US"/>
              <a:t>Energy Drivers, Performance Indicators and Operation Optimization</a:t>
            </a:r>
          </a:p>
        </p:txBody>
      </p:sp>
      <p:sp>
        <p:nvSpPr>
          <p:cNvPr id="6" name="Slide Number Placeholder 5">
            <a:extLst>
              <a:ext uri="{FF2B5EF4-FFF2-40B4-BE49-F238E27FC236}">
                <a16:creationId xmlns:a16="http://schemas.microsoft.com/office/drawing/2014/main" id="{CCC8CF9B-2D9F-461F-811E-A0041E6B66E0}"/>
              </a:ext>
            </a:extLst>
          </p:cNvPr>
          <p:cNvSpPr>
            <a:spLocks noGrp="1"/>
          </p:cNvSpPr>
          <p:nvPr>
            <p:ph type="sldNum" sz="quarter" idx="4"/>
          </p:nvPr>
        </p:nvSpPr>
        <p:spPr/>
        <p:txBody>
          <a:bodyPr/>
          <a:lstStyle/>
          <a:p>
            <a:r>
              <a:rPr lang="en-US"/>
              <a:t>Page </a:t>
            </a:r>
            <a:fld id="{5A9C12DC-491F-9444-86A2-13AC5C62A2FC}" type="slidenum">
              <a:rPr lang="en-US" smtClean="0"/>
              <a:pPr/>
              <a:t>21</a:t>
            </a:fld>
            <a:endParaRPr lang="en-US"/>
          </a:p>
        </p:txBody>
      </p:sp>
      <p:sp>
        <p:nvSpPr>
          <p:cNvPr id="7" name="Footer Placeholder 6">
            <a:extLst>
              <a:ext uri="{FF2B5EF4-FFF2-40B4-BE49-F238E27FC236}">
                <a16:creationId xmlns:a16="http://schemas.microsoft.com/office/drawing/2014/main" id="{7AD5B210-B9A9-432D-A6C7-9FC4C5DECB12}"/>
              </a:ext>
            </a:extLst>
          </p:cNvPr>
          <p:cNvSpPr>
            <a:spLocks noGrp="1"/>
          </p:cNvSpPr>
          <p:nvPr>
            <p:ph type="ftr" sz="quarter" idx="3"/>
          </p:nvPr>
        </p:nvSpPr>
        <p:spPr/>
        <p:txBody>
          <a:bodyPr/>
          <a:lstStyle/>
          <a:p>
            <a:r>
              <a:rPr lang="en-US"/>
              <a:t>Confidential Property of Schneider Electric |</a:t>
            </a:r>
          </a:p>
        </p:txBody>
      </p:sp>
    </p:spTree>
    <p:extLst>
      <p:ext uri="{BB962C8B-B14F-4D97-AF65-F5344CB8AC3E}">
        <p14:creationId xmlns:p14="http://schemas.microsoft.com/office/powerpoint/2010/main" val="3947850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A4DFA8-FDF4-406D-AA74-40163BEC5EDF}"/>
              </a:ext>
            </a:extLst>
          </p:cNvPr>
          <p:cNvSpPr>
            <a:spLocks noGrp="1"/>
          </p:cNvSpPr>
          <p:nvPr>
            <p:ph type="sldNum" sz="quarter" idx="4"/>
          </p:nvPr>
        </p:nvSpPr>
        <p:spPr/>
        <p:txBody>
          <a:bodyPr/>
          <a:lstStyle/>
          <a:p>
            <a:r>
              <a:rPr lang="en-US"/>
              <a:t>Page </a:t>
            </a:r>
            <a:fld id="{5A9C12DC-491F-9444-86A2-13AC5C62A2FC}" type="slidenum">
              <a:rPr lang="en-US" smtClean="0"/>
              <a:pPr/>
              <a:t>22</a:t>
            </a:fld>
            <a:endParaRPr lang="en-US"/>
          </a:p>
        </p:txBody>
      </p:sp>
      <p:sp>
        <p:nvSpPr>
          <p:cNvPr id="5" name="Footer Placeholder 4">
            <a:extLst>
              <a:ext uri="{FF2B5EF4-FFF2-40B4-BE49-F238E27FC236}">
                <a16:creationId xmlns:a16="http://schemas.microsoft.com/office/drawing/2014/main" id="{282EA297-6621-4BF5-931A-82DEB5D30AE1}"/>
              </a:ext>
            </a:extLst>
          </p:cNvPr>
          <p:cNvSpPr>
            <a:spLocks noGrp="1"/>
          </p:cNvSpPr>
          <p:nvPr>
            <p:ph type="ftr" sz="quarter" idx="3"/>
          </p:nvPr>
        </p:nvSpPr>
        <p:spPr/>
        <p:txBody>
          <a:bodyPr/>
          <a:lstStyle/>
          <a:p>
            <a:r>
              <a:rPr lang="en-US"/>
              <a:t>Confidential Property of Schneider Electric |</a:t>
            </a:r>
          </a:p>
        </p:txBody>
      </p:sp>
      <p:sp>
        <p:nvSpPr>
          <p:cNvPr id="6" name="Content Placeholder 5">
            <a:extLst>
              <a:ext uri="{FF2B5EF4-FFF2-40B4-BE49-F238E27FC236}">
                <a16:creationId xmlns:a16="http://schemas.microsoft.com/office/drawing/2014/main" id="{0B0FAC14-372A-49C9-8020-807FDE20D190}"/>
              </a:ext>
            </a:extLst>
          </p:cNvPr>
          <p:cNvSpPr>
            <a:spLocks noGrp="1"/>
          </p:cNvSpPr>
          <p:nvPr>
            <p:ph sz="quarter" idx="31"/>
          </p:nvPr>
        </p:nvSpPr>
        <p:spPr>
          <a:xfrm>
            <a:off x="258055" y="1203325"/>
            <a:ext cx="4306481" cy="3176589"/>
          </a:xfrm>
        </p:spPr>
        <p:txBody>
          <a:bodyPr/>
          <a:lstStyle/>
          <a:p>
            <a:r>
              <a:rPr lang="en-US">
                <a:solidFill>
                  <a:schemeClr val="bg2"/>
                </a:solidFill>
              </a:rPr>
              <a:t>This report shows the relationship between two variables to:</a:t>
            </a:r>
          </a:p>
          <a:p>
            <a:pPr marL="490530" lvl="1" indent="-285750"/>
            <a:r>
              <a:rPr lang="en-US"/>
              <a:t>Check correlation between variables for example energy usage to drivers such as production, weather or any other.</a:t>
            </a:r>
          </a:p>
          <a:p>
            <a:pPr marL="490530" lvl="1" indent="-285750"/>
            <a:r>
              <a:rPr lang="en-US"/>
              <a:t>Quickly identify drifts from expectations and identify outliers.</a:t>
            </a:r>
          </a:p>
          <a:p>
            <a:pPr marL="15874" indent="0"/>
            <a:r>
              <a:rPr lang="en-US">
                <a:solidFill>
                  <a:schemeClr val="bg2"/>
                </a:solidFill>
              </a:rPr>
              <a:t>Any variables stored in the database can be used in the report.</a:t>
            </a:r>
          </a:p>
          <a:p>
            <a:pPr marL="15874" indent="0"/>
            <a:r>
              <a:rPr lang="en-US">
                <a:solidFill>
                  <a:schemeClr val="bg2"/>
                </a:solidFill>
              </a:rPr>
              <a:t> </a:t>
            </a:r>
          </a:p>
          <a:p>
            <a:pPr marL="15874" indent="0"/>
            <a:endParaRPr lang="en-US"/>
          </a:p>
          <a:p>
            <a:endParaRPr lang="en-US">
              <a:solidFill>
                <a:schemeClr val="bg2"/>
              </a:solidFill>
            </a:endParaRPr>
          </a:p>
          <a:p>
            <a:endParaRPr lang="en-US"/>
          </a:p>
        </p:txBody>
      </p:sp>
      <p:sp>
        <p:nvSpPr>
          <p:cNvPr id="7" name="Text Placeholder 6">
            <a:extLst>
              <a:ext uri="{FF2B5EF4-FFF2-40B4-BE49-F238E27FC236}">
                <a16:creationId xmlns:a16="http://schemas.microsoft.com/office/drawing/2014/main" id="{B87EF080-DF52-4713-8CBC-EBD99B02E349}"/>
              </a:ext>
            </a:extLst>
          </p:cNvPr>
          <p:cNvSpPr>
            <a:spLocks noGrp="1"/>
          </p:cNvSpPr>
          <p:nvPr>
            <p:ph type="body" sz="quarter" idx="32"/>
          </p:nvPr>
        </p:nvSpPr>
        <p:spPr/>
        <p:txBody>
          <a:bodyPr/>
          <a:lstStyle/>
          <a:p>
            <a:r>
              <a:rPr lang="en-US"/>
              <a:t>Energy Regression Report</a:t>
            </a:r>
          </a:p>
        </p:txBody>
      </p:sp>
      <p:sp>
        <p:nvSpPr>
          <p:cNvPr id="8" name="Text Placeholder 7">
            <a:extLst>
              <a:ext uri="{FF2B5EF4-FFF2-40B4-BE49-F238E27FC236}">
                <a16:creationId xmlns:a16="http://schemas.microsoft.com/office/drawing/2014/main" id="{18682A88-1FF5-4E87-9A49-348AB61B422B}"/>
              </a:ext>
            </a:extLst>
          </p:cNvPr>
          <p:cNvSpPr>
            <a:spLocks noGrp="1"/>
          </p:cNvSpPr>
          <p:nvPr>
            <p:ph type="body" sz="quarter" idx="33"/>
          </p:nvPr>
        </p:nvSpPr>
        <p:spPr/>
        <p:txBody>
          <a:bodyPr/>
          <a:lstStyle/>
          <a:p>
            <a:endParaRPr lang="en-US"/>
          </a:p>
        </p:txBody>
      </p:sp>
      <p:pic>
        <p:nvPicPr>
          <p:cNvPr id="9" name="Picture 2">
            <a:extLst>
              <a:ext uri="{FF2B5EF4-FFF2-40B4-BE49-F238E27FC236}">
                <a16:creationId xmlns:a16="http://schemas.microsoft.com/office/drawing/2014/main" id="{225C86F8-1B57-409B-8A6F-EAAFF74C51A4}"/>
              </a:ext>
            </a:extLst>
          </p:cNvPr>
          <p:cNvPicPr>
            <a:picLocks noChangeAspect="1" noChangeArrowheads="1"/>
          </p:cNvPicPr>
          <p:nvPr/>
        </p:nvPicPr>
        <p:blipFill>
          <a:blip r:embed="rId2" cstate="print"/>
          <a:srcRect/>
          <a:stretch>
            <a:fillRect/>
          </a:stretch>
        </p:blipFill>
        <p:spPr bwMode="auto">
          <a:xfrm>
            <a:off x="5610593" y="523932"/>
            <a:ext cx="3252460" cy="2374419"/>
          </a:xfrm>
          <a:prstGeom prst="rect">
            <a:avLst/>
          </a:prstGeom>
          <a:noFill/>
          <a:ln w="9525">
            <a:noFill/>
            <a:miter lim="800000"/>
            <a:headEnd/>
            <a:tailEnd/>
          </a:ln>
        </p:spPr>
      </p:pic>
      <p:pic>
        <p:nvPicPr>
          <p:cNvPr id="10" name="Picture 9">
            <a:extLst>
              <a:ext uri="{FF2B5EF4-FFF2-40B4-BE49-F238E27FC236}">
                <a16:creationId xmlns:a16="http://schemas.microsoft.com/office/drawing/2014/main" id="{323E163A-59E8-4E18-8B1F-247C1F559363}"/>
              </a:ext>
            </a:extLst>
          </p:cNvPr>
          <p:cNvPicPr>
            <a:picLocks noChangeAspect="1"/>
          </p:cNvPicPr>
          <p:nvPr/>
        </p:nvPicPr>
        <p:blipFill>
          <a:blip r:embed="rId3" cstate="print"/>
          <a:stretch>
            <a:fillRect/>
          </a:stretch>
        </p:blipFill>
        <p:spPr>
          <a:xfrm>
            <a:off x="4520402" y="2869084"/>
            <a:ext cx="3520375" cy="2080404"/>
          </a:xfrm>
          <a:prstGeom prst="rect">
            <a:avLst/>
          </a:prstGeom>
          <a:ln>
            <a:noFill/>
          </a:ln>
        </p:spPr>
      </p:pic>
      <p:sp>
        <p:nvSpPr>
          <p:cNvPr id="2" name="Rectangle 1">
            <a:extLst>
              <a:ext uri="{FF2B5EF4-FFF2-40B4-BE49-F238E27FC236}">
                <a16:creationId xmlns:a16="http://schemas.microsoft.com/office/drawing/2014/main" id="{DF86A4A1-0D6C-4284-9309-763848B950FE}"/>
              </a:ext>
            </a:extLst>
          </p:cNvPr>
          <p:cNvSpPr/>
          <p:nvPr/>
        </p:nvSpPr>
        <p:spPr>
          <a:xfrm>
            <a:off x="192290" y="4595544"/>
            <a:ext cx="3433953" cy="253916"/>
          </a:xfrm>
          <a:prstGeom prst="rect">
            <a:avLst/>
          </a:prstGeom>
        </p:spPr>
        <p:txBody>
          <a:bodyPr wrap="none">
            <a:spAutoFit/>
          </a:bodyPr>
          <a:lstStyle/>
          <a:p>
            <a:r>
              <a:rPr lang="en-US" sz="1050">
                <a:solidFill>
                  <a:schemeClr val="accent1"/>
                </a:solidFill>
              </a:rPr>
              <a:t>Note: The modelling reports include same functionality</a:t>
            </a:r>
          </a:p>
        </p:txBody>
      </p:sp>
    </p:spTree>
    <p:extLst>
      <p:ext uri="{BB962C8B-B14F-4D97-AF65-F5344CB8AC3E}">
        <p14:creationId xmlns:p14="http://schemas.microsoft.com/office/powerpoint/2010/main" val="360719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4E2DF1-37C2-4C53-B79C-0B141AB9DF73}"/>
              </a:ext>
            </a:extLst>
          </p:cNvPr>
          <p:cNvSpPr>
            <a:spLocks noGrp="1"/>
          </p:cNvSpPr>
          <p:nvPr>
            <p:ph type="sldNum" sz="quarter" idx="4"/>
          </p:nvPr>
        </p:nvSpPr>
        <p:spPr/>
        <p:txBody>
          <a:bodyPr/>
          <a:lstStyle/>
          <a:p>
            <a:r>
              <a:rPr lang="en-US"/>
              <a:t>Page </a:t>
            </a:r>
            <a:fld id="{5A9C12DC-491F-9444-86A2-13AC5C62A2FC}" type="slidenum">
              <a:rPr lang="en-US" smtClean="0"/>
              <a:pPr/>
              <a:t>23</a:t>
            </a:fld>
            <a:endParaRPr lang="en-US"/>
          </a:p>
        </p:txBody>
      </p:sp>
      <p:sp>
        <p:nvSpPr>
          <p:cNvPr id="3" name="Footer Placeholder 2">
            <a:extLst>
              <a:ext uri="{FF2B5EF4-FFF2-40B4-BE49-F238E27FC236}">
                <a16:creationId xmlns:a16="http://schemas.microsoft.com/office/drawing/2014/main" id="{AB635D08-8D4D-4F07-BAB1-C6A5F505CC5D}"/>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C2D9F3C8-EC26-4831-9A9B-2F01F46B9D5B}"/>
              </a:ext>
            </a:extLst>
          </p:cNvPr>
          <p:cNvSpPr>
            <a:spLocks noGrp="1"/>
          </p:cNvSpPr>
          <p:nvPr>
            <p:ph sz="quarter" idx="31"/>
          </p:nvPr>
        </p:nvSpPr>
        <p:spPr>
          <a:xfrm>
            <a:off x="258055" y="1203325"/>
            <a:ext cx="3805945" cy="3176589"/>
          </a:xfrm>
        </p:spPr>
        <p:txBody>
          <a:bodyPr/>
          <a:lstStyle/>
          <a:p>
            <a:r>
              <a:rPr lang="en-US">
                <a:solidFill>
                  <a:schemeClr val="bg2"/>
                </a:solidFill>
              </a:rPr>
              <a:t>What occurred on weeks where the Energy use is higher than expected ?</a:t>
            </a:r>
          </a:p>
          <a:p>
            <a:pPr marL="301624" indent="-285750">
              <a:buFont typeface="Arial" panose="020B0604020202020204" pitchFamily="34" charset="0"/>
              <a:buChar char="•"/>
            </a:pPr>
            <a:r>
              <a:rPr lang="en-US"/>
              <a:t> Did somebody changed a set point ?</a:t>
            </a:r>
          </a:p>
          <a:p>
            <a:pPr marL="301624" indent="-285750">
              <a:buFont typeface="Arial" panose="020B0604020202020204" pitchFamily="34" charset="0"/>
              <a:buChar char="•"/>
            </a:pPr>
            <a:r>
              <a:rPr lang="en-US"/>
              <a:t> Did a technician forgot a damper in forced open mode ?</a:t>
            </a:r>
          </a:p>
          <a:p>
            <a:pPr marL="301624" indent="-285750">
              <a:buFont typeface="Arial" panose="020B0604020202020204" pitchFamily="34" charset="0"/>
              <a:buChar char="•"/>
            </a:pPr>
            <a:r>
              <a:rPr lang="en-US"/>
              <a:t> Was a large door left opened ?</a:t>
            </a:r>
          </a:p>
          <a:p>
            <a:pPr marL="301624" indent="-285750">
              <a:buFont typeface="Arial" panose="020B0604020202020204" pitchFamily="34" charset="0"/>
              <a:buChar char="•"/>
            </a:pPr>
            <a:r>
              <a:rPr lang="en-US"/>
              <a:t> Is the motor suddenly failing ?</a:t>
            </a:r>
          </a:p>
          <a:p>
            <a:pPr marL="301624" indent="-285750">
              <a:buFont typeface="Arial" panose="020B0604020202020204" pitchFamily="34" charset="0"/>
              <a:buChar char="•"/>
            </a:pPr>
            <a:r>
              <a:rPr lang="en-US"/>
              <a:t> Production Machine under performing</a:t>
            </a:r>
          </a:p>
          <a:p>
            <a:endParaRPr lang="en-US"/>
          </a:p>
        </p:txBody>
      </p:sp>
      <p:sp>
        <p:nvSpPr>
          <p:cNvPr id="5" name="Text Placeholder 4">
            <a:extLst>
              <a:ext uri="{FF2B5EF4-FFF2-40B4-BE49-F238E27FC236}">
                <a16:creationId xmlns:a16="http://schemas.microsoft.com/office/drawing/2014/main" id="{E45B8E1F-CBEB-4EA1-98D8-0004B5F38250}"/>
              </a:ext>
            </a:extLst>
          </p:cNvPr>
          <p:cNvSpPr>
            <a:spLocks noGrp="1"/>
          </p:cNvSpPr>
          <p:nvPr>
            <p:ph type="body" sz="quarter" idx="32"/>
          </p:nvPr>
        </p:nvSpPr>
        <p:spPr/>
        <p:txBody>
          <a:bodyPr/>
          <a:lstStyle/>
          <a:p>
            <a:r>
              <a:rPr lang="en-US"/>
              <a:t>How To Use the Report?</a:t>
            </a:r>
          </a:p>
        </p:txBody>
      </p:sp>
      <p:sp>
        <p:nvSpPr>
          <p:cNvPr id="6" name="Text Placeholder 5">
            <a:extLst>
              <a:ext uri="{FF2B5EF4-FFF2-40B4-BE49-F238E27FC236}">
                <a16:creationId xmlns:a16="http://schemas.microsoft.com/office/drawing/2014/main" id="{E9A9A892-6897-47DB-A617-00DF769AC9A7}"/>
              </a:ext>
            </a:extLst>
          </p:cNvPr>
          <p:cNvSpPr>
            <a:spLocks noGrp="1"/>
          </p:cNvSpPr>
          <p:nvPr>
            <p:ph type="body" sz="quarter" idx="33"/>
          </p:nvPr>
        </p:nvSpPr>
        <p:spPr/>
        <p:txBody>
          <a:bodyPr/>
          <a:lstStyle/>
          <a:p>
            <a:r>
              <a:rPr lang="en-US">
                <a:solidFill>
                  <a:schemeClr val="bg2"/>
                </a:solidFill>
              </a:rPr>
              <a:t>Case 1 – Use outliers to quickly identify anomalies </a:t>
            </a:r>
          </a:p>
          <a:p>
            <a:endParaRPr lang="en-US"/>
          </a:p>
        </p:txBody>
      </p:sp>
      <p:sp>
        <p:nvSpPr>
          <p:cNvPr id="11" name="Text Placeholder 6">
            <a:extLst>
              <a:ext uri="{FF2B5EF4-FFF2-40B4-BE49-F238E27FC236}">
                <a16:creationId xmlns:a16="http://schemas.microsoft.com/office/drawing/2014/main" id="{83E04F86-4EEF-4F76-A930-C5971BA641E4}"/>
              </a:ext>
            </a:extLst>
          </p:cNvPr>
          <p:cNvSpPr txBox="1">
            <a:spLocks/>
          </p:cNvSpPr>
          <p:nvPr/>
        </p:nvSpPr>
        <p:spPr>
          <a:xfrm>
            <a:off x="4365764" y="3898067"/>
            <a:ext cx="2640219" cy="471570"/>
          </a:xfrm>
          <a:prstGeom prst="rect">
            <a:avLst/>
          </a:prstGeom>
        </p:spPr>
        <p:txBody>
          <a:bodyPr vert="horz" lIns="0" tIns="45720" rIns="91440" bIns="45720" rtlCol="0">
            <a:noAutofit/>
          </a:bodyPr>
          <a:lstStyle>
            <a:lvl1pPr marL="0" indent="0" algn="l" defTabSz="914400" rtl="0" eaLnBrk="1" latinLnBrk="0" hangingPunct="1">
              <a:spcBef>
                <a:spcPct val="20000"/>
              </a:spcBef>
              <a:buClr>
                <a:srgbClr val="009530"/>
              </a:buClr>
              <a:buFontTx/>
              <a:buNone/>
              <a:tabLst/>
              <a:defRPr sz="1800" kern="1200">
                <a:solidFill>
                  <a:srgbClr val="626469"/>
                </a:solidFill>
                <a:latin typeface="Arial" pitchFamily="34" charset="0"/>
                <a:ea typeface="+mn-ea"/>
                <a:cs typeface="Arial" pitchFamily="34" charset="0"/>
              </a:defRPr>
            </a:lvl1pPr>
            <a:lvl2pPr marL="457200" indent="-228600" algn="l" defTabSz="914400" rtl="0" eaLnBrk="1" latinLnBrk="0" hangingPunct="1">
              <a:spcBef>
                <a:spcPct val="20000"/>
              </a:spcBef>
              <a:buClr>
                <a:srgbClr val="626469"/>
              </a:buClr>
              <a:buFont typeface="Arial" pitchFamily="34" charset="0"/>
              <a:buChar char="&gt;"/>
              <a:defRPr sz="2000" kern="1200">
                <a:solidFill>
                  <a:srgbClr val="626469"/>
                </a:solidFill>
                <a:latin typeface="Arial" pitchFamily="34" charset="0"/>
                <a:ea typeface="+mn-ea"/>
                <a:cs typeface="Arial" pitchFamily="34" charset="0"/>
              </a:defRPr>
            </a:lvl2pPr>
            <a:lvl3pPr marL="685800" indent="-228600" algn="l" defTabSz="914400" rtl="0" eaLnBrk="1" latinLnBrk="0" hangingPunct="1">
              <a:spcBef>
                <a:spcPct val="20000"/>
              </a:spcBef>
              <a:buClr>
                <a:srgbClr val="626469"/>
              </a:buClr>
              <a:buFont typeface="Arial" pitchFamily="34" charset="0"/>
              <a:buChar char="-"/>
              <a:defRPr sz="1800" kern="1200">
                <a:solidFill>
                  <a:srgbClr val="626469"/>
                </a:solidFill>
                <a:latin typeface="Arial" pitchFamily="34" charset="0"/>
                <a:ea typeface="+mn-ea"/>
                <a:cs typeface="Arial" pitchFamily="34" charset="0"/>
              </a:defRPr>
            </a:lvl3pPr>
            <a:lvl4pPr marL="914400" indent="-228600" algn="l" defTabSz="914400" rtl="0" eaLnBrk="1" latinLnBrk="0" hangingPunct="1">
              <a:spcBef>
                <a:spcPct val="20000"/>
              </a:spcBef>
              <a:buClr>
                <a:srgbClr val="626469"/>
              </a:buClr>
              <a:buFont typeface="Arial" pitchFamily="34" charset="0"/>
              <a:buChar char="-"/>
              <a:defRPr sz="1600" kern="1200">
                <a:solidFill>
                  <a:srgbClr val="626469"/>
                </a:solidFill>
                <a:latin typeface="Arial" pitchFamily="34" charset="0"/>
                <a:ea typeface="+mn-ea"/>
                <a:cs typeface="Arial" pitchFamily="34" charset="0"/>
              </a:defRPr>
            </a:lvl4pPr>
            <a:lvl5pPr marL="1143000" indent="-228600" algn="l" defTabSz="914400" rtl="0" eaLnBrk="1" latinLnBrk="0" hangingPunct="1">
              <a:spcBef>
                <a:spcPct val="20000"/>
              </a:spcBef>
              <a:buClr>
                <a:srgbClr val="626469"/>
              </a:buClr>
              <a:buFont typeface="Arial" pitchFamily="34" charset="0"/>
              <a:buChar char="-"/>
              <a:defRPr sz="1400" kern="1200" baseline="0">
                <a:solidFill>
                  <a:srgbClr val="626469"/>
                </a:solidFill>
                <a:latin typeface="Arial" pitchFamily="34" charset="0"/>
                <a:ea typeface="+mn-ea"/>
                <a:cs typeface="Arial" pitchFamily="34" charset="0"/>
              </a:defRPr>
            </a:lvl5pPr>
            <a:lvl6pPr marL="1371600" indent="-228600" algn="l" defTabSz="914400" rtl="0" eaLnBrk="1" latinLnBrk="0" hangingPunct="1">
              <a:spcBef>
                <a:spcPct val="20000"/>
              </a:spcBef>
              <a:buFont typeface="Arial" pitchFamily="34" charset="0"/>
              <a:buChar char="-"/>
              <a:defRPr sz="1200" kern="1200">
                <a:solidFill>
                  <a:srgbClr val="626469"/>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9530"/>
              </a:buClr>
              <a:buSzTx/>
              <a:buFontTx/>
              <a:buNone/>
              <a:tabLst/>
              <a:defRPr/>
            </a:pPr>
            <a:r>
              <a:rPr kumimoji="0" lang="en-US" sz="1600" b="0" i="0" u="none" strike="noStrike" kern="1200" cap="none" spc="0" normalizeH="0" baseline="0" noProof="0">
                <a:ln>
                  <a:noFill/>
                </a:ln>
                <a:solidFill>
                  <a:srgbClr val="B10043"/>
                </a:solidFill>
                <a:effectLst/>
                <a:uLnTx/>
                <a:uFillTx/>
                <a:latin typeface="Arial" pitchFamily="34" charset="0"/>
                <a:ea typeface="+mn-ea"/>
                <a:cs typeface="Arial" pitchFamily="34" charset="0"/>
              </a:rPr>
              <a:t>Detect! and solve the issue</a:t>
            </a:r>
          </a:p>
          <a:p>
            <a:pPr marL="0" marR="0" lvl="0" indent="0" algn="l" defTabSz="914400" rtl="0" eaLnBrk="1" fontAlgn="auto" latinLnBrk="0" hangingPunct="1">
              <a:lnSpc>
                <a:spcPct val="100000"/>
              </a:lnSpc>
              <a:spcBef>
                <a:spcPct val="20000"/>
              </a:spcBef>
              <a:spcAft>
                <a:spcPts val="0"/>
              </a:spcAft>
              <a:buClr>
                <a:srgbClr val="009530"/>
              </a:buClr>
              <a:buSzTx/>
              <a:buFontTx/>
              <a:buNone/>
              <a:tabLst/>
              <a:defRPr/>
            </a:pPr>
            <a:endParaRPr kumimoji="0" lang="en-US" sz="2000" b="0" i="0" u="none" strike="noStrike" kern="1200" cap="none" spc="0" normalizeH="0" baseline="0" noProof="0">
              <a:ln>
                <a:noFill/>
              </a:ln>
              <a:solidFill>
                <a:srgbClr val="626469"/>
              </a:solidFill>
              <a:effectLst/>
              <a:uLnTx/>
              <a:uFillTx/>
              <a:latin typeface="Arial" pitchFamily="34" charset="0"/>
              <a:ea typeface="+mn-ea"/>
              <a:cs typeface="Arial" pitchFamily="34" charset="0"/>
            </a:endParaRPr>
          </a:p>
        </p:txBody>
      </p:sp>
      <p:pic>
        <p:nvPicPr>
          <p:cNvPr id="12" name="Picture 11">
            <a:extLst>
              <a:ext uri="{FF2B5EF4-FFF2-40B4-BE49-F238E27FC236}">
                <a16:creationId xmlns:a16="http://schemas.microsoft.com/office/drawing/2014/main" id="{2FEDB2DA-6D96-40A4-9CEB-09FDC6810DBC}"/>
              </a:ext>
            </a:extLst>
          </p:cNvPr>
          <p:cNvPicPr>
            <a:picLocks noChangeAspect="1"/>
          </p:cNvPicPr>
          <p:nvPr/>
        </p:nvPicPr>
        <p:blipFill>
          <a:blip r:embed="rId2" cstate="print"/>
          <a:stretch>
            <a:fillRect/>
          </a:stretch>
        </p:blipFill>
        <p:spPr>
          <a:xfrm>
            <a:off x="4188513" y="1112926"/>
            <a:ext cx="4580008" cy="2706605"/>
          </a:xfrm>
          <a:prstGeom prst="rect">
            <a:avLst/>
          </a:prstGeom>
          <a:ln>
            <a:solidFill>
              <a:srgbClr val="009530"/>
            </a:solidFill>
          </a:ln>
        </p:spPr>
      </p:pic>
      <p:cxnSp>
        <p:nvCxnSpPr>
          <p:cNvPr id="13" name="Straight Arrow Connector 12">
            <a:extLst>
              <a:ext uri="{FF2B5EF4-FFF2-40B4-BE49-F238E27FC236}">
                <a16:creationId xmlns:a16="http://schemas.microsoft.com/office/drawing/2014/main" id="{6BD54F77-6808-41CF-B302-13C72D653BB6}"/>
              </a:ext>
            </a:extLst>
          </p:cNvPr>
          <p:cNvCxnSpPr>
            <a:cxnSpLocks/>
          </p:cNvCxnSpPr>
          <p:nvPr/>
        </p:nvCxnSpPr>
        <p:spPr>
          <a:xfrm flipH="1">
            <a:off x="5832661" y="1856101"/>
            <a:ext cx="705395" cy="78377"/>
          </a:xfrm>
          <a:prstGeom prst="straightConnector1">
            <a:avLst/>
          </a:prstGeom>
          <a:noFill/>
          <a:ln w="25400" cap="flat" cmpd="sng" algn="ctr">
            <a:solidFill>
              <a:srgbClr val="B10043"/>
            </a:solidFill>
            <a:prstDash val="solid"/>
            <a:tailEnd type="arrow"/>
          </a:ln>
          <a:effectLst/>
        </p:spPr>
      </p:cxnSp>
      <p:sp>
        <p:nvSpPr>
          <p:cNvPr id="14" name="TextBox 13">
            <a:extLst>
              <a:ext uri="{FF2B5EF4-FFF2-40B4-BE49-F238E27FC236}">
                <a16:creationId xmlns:a16="http://schemas.microsoft.com/office/drawing/2014/main" id="{DCABDD39-4837-42C0-B560-CFD01EEFB386}"/>
              </a:ext>
            </a:extLst>
          </p:cNvPr>
          <p:cNvSpPr txBox="1"/>
          <p:nvPr/>
        </p:nvSpPr>
        <p:spPr>
          <a:xfrm>
            <a:off x="6478517" y="1663032"/>
            <a:ext cx="1266718" cy="307777"/>
          </a:xfrm>
          <a:prstGeom prst="rect">
            <a:avLst/>
          </a:prstGeom>
          <a:noFill/>
        </p:spPr>
        <p:txBody>
          <a:bodyPr wrap="square" rtlCol="0">
            <a:spAutoFit/>
          </a:bodyPr>
          <a:lstStyle/>
          <a:p>
            <a:pPr defTabSz="914400"/>
            <a:r>
              <a:rPr lang="en-US" sz="1400">
                <a:solidFill>
                  <a:srgbClr val="B10043"/>
                </a:solidFill>
                <a:cs typeface="Arial" pitchFamily="34" charset="0"/>
              </a:rPr>
              <a:t>Outlier</a:t>
            </a:r>
            <a:endParaRPr lang="en-US">
              <a:solidFill>
                <a:srgbClr val="B10043"/>
              </a:solidFill>
              <a:cs typeface="Arial" pitchFamily="34" charset="0"/>
            </a:endParaRPr>
          </a:p>
        </p:txBody>
      </p:sp>
    </p:spTree>
    <p:extLst>
      <p:ext uri="{BB962C8B-B14F-4D97-AF65-F5344CB8AC3E}">
        <p14:creationId xmlns:p14="http://schemas.microsoft.com/office/powerpoint/2010/main" val="901609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4E2DF1-37C2-4C53-B79C-0B141AB9DF73}"/>
              </a:ext>
            </a:extLst>
          </p:cNvPr>
          <p:cNvSpPr>
            <a:spLocks noGrp="1"/>
          </p:cNvSpPr>
          <p:nvPr>
            <p:ph type="sldNum" sz="quarter" idx="4"/>
          </p:nvPr>
        </p:nvSpPr>
        <p:spPr/>
        <p:txBody>
          <a:bodyPr/>
          <a:lstStyle/>
          <a:p>
            <a:r>
              <a:rPr lang="en-US"/>
              <a:t>Page </a:t>
            </a:r>
            <a:fld id="{5A9C12DC-491F-9444-86A2-13AC5C62A2FC}" type="slidenum">
              <a:rPr lang="en-US" smtClean="0"/>
              <a:pPr/>
              <a:t>24</a:t>
            </a:fld>
            <a:endParaRPr lang="en-US"/>
          </a:p>
        </p:txBody>
      </p:sp>
      <p:sp>
        <p:nvSpPr>
          <p:cNvPr id="3" name="Footer Placeholder 2">
            <a:extLst>
              <a:ext uri="{FF2B5EF4-FFF2-40B4-BE49-F238E27FC236}">
                <a16:creationId xmlns:a16="http://schemas.microsoft.com/office/drawing/2014/main" id="{AB635D08-8D4D-4F07-BAB1-C6A5F505CC5D}"/>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C2D9F3C8-EC26-4831-9A9B-2F01F46B9D5B}"/>
              </a:ext>
            </a:extLst>
          </p:cNvPr>
          <p:cNvSpPr>
            <a:spLocks noGrp="1"/>
          </p:cNvSpPr>
          <p:nvPr>
            <p:ph sz="quarter" idx="31"/>
          </p:nvPr>
        </p:nvSpPr>
        <p:spPr>
          <a:xfrm>
            <a:off x="258055" y="1203325"/>
            <a:ext cx="3805945" cy="3176589"/>
          </a:xfrm>
        </p:spPr>
        <p:txBody>
          <a:bodyPr/>
          <a:lstStyle/>
          <a:p>
            <a:pPr marL="301624" indent="-285750">
              <a:buFont typeface="Arial" panose="020B0604020202020204" pitchFamily="34" charset="0"/>
              <a:buChar char="•"/>
            </a:pPr>
            <a:r>
              <a:rPr lang="en-US"/>
              <a:t>The slope of the regression line represent how much the driver influence the model.</a:t>
            </a:r>
          </a:p>
          <a:p>
            <a:pPr marL="301624" indent="-285750">
              <a:buFont typeface="Arial" panose="020B0604020202020204" pitchFamily="34" charset="0"/>
              <a:buChar char="•"/>
            </a:pPr>
            <a:r>
              <a:rPr lang="en-US"/>
              <a:t>In this case, it represents how many additional kWh the HVAC unit would use each week for each additional averaged Degree Celsius : </a:t>
            </a:r>
            <a:r>
              <a:rPr lang="en-US">
                <a:solidFill>
                  <a:schemeClr val="accent5"/>
                </a:solidFill>
              </a:rPr>
              <a:t>-352 kWh / °C </a:t>
            </a:r>
            <a:r>
              <a:rPr lang="en-US" err="1">
                <a:solidFill>
                  <a:schemeClr val="accent5"/>
                </a:solidFill>
              </a:rPr>
              <a:t>avg</a:t>
            </a:r>
            <a:endParaRPr lang="en-US">
              <a:solidFill>
                <a:schemeClr val="accent5"/>
              </a:solidFill>
            </a:endParaRPr>
          </a:p>
          <a:p>
            <a:pPr marL="301624" indent="-285750">
              <a:buFont typeface="Arial" panose="020B0604020202020204" pitchFamily="34" charset="0"/>
              <a:buChar char="•"/>
            </a:pPr>
            <a:r>
              <a:rPr lang="en-US"/>
              <a:t>Obviously, being able to monitor that value trough time enable the user to see if the building energy performance is degrading or improving.</a:t>
            </a:r>
          </a:p>
          <a:p>
            <a:endParaRPr lang="en-US"/>
          </a:p>
        </p:txBody>
      </p:sp>
      <p:sp>
        <p:nvSpPr>
          <p:cNvPr id="5" name="Text Placeholder 4">
            <a:extLst>
              <a:ext uri="{FF2B5EF4-FFF2-40B4-BE49-F238E27FC236}">
                <a16:creationId xmlns:a16="http://schemas.microsoft.com/office/drawing/2014/main" id="{E45B8E1F-CBEB-4EA1-98D8-0004B5F38250}"/>
              </a:ext>
            </a:extLst>
          </p:cNvPr>
          <p:cNvSpPr>
            <a:spLocks noGrp="1"/>
          </p:cNvSpPr>
          <p:nvPr>
            <p:ph type="body" sz="quarter" idx="32"/>
          </p:nvPr>
        </p:nvSpPr>
        <p:spPr/>
        <p:txBody>
          <a:bodyPr/>
          <a:lstStyle/>
          <a:p>
            <a:r>
              <a:rPr lang="en-US"/>
              <a:t>How To Use the Report?</a:t>
            </a:r>
          </a:p>
        </p:txBody>
      </p:sp>
      <p:sp>
        <p:nvSpPr>
          <p:cNvPr id="6" name="Text Placeholder 5">
            <a:extLst>
              <a:ext uri="{FF2B5EF4-FFF2-40B4-BE49-F238E27FC236}">
                <a16:creationId xmlns:a16="http://schemas.microsoft.com/office/drawing/2014/main" id="{E9A9A892-6897-47DB-A617-00DF769AC9A7}"/>
              </a:ext>
            </a:extLst>
          </p:cNvPr>
          <p:cNvSpPr>
            <a:spLocks noGrp="1"/>
          </p:cNvSpPr>
          <p:nvPr>
            <p:ph type="body" sz="quarter" idx="33"/>
          </p:nvPr>
        </p:nvSpPr>
        <p:spPr/>
        <p:txBody>
          <a:bodyPr/>
          <a:lstStyle/>
          <a:p>
            <a:r>
              <a:rPr lang="en-US">
                <a:solidFill>
                  <a:schemeClr val="bg2"/>
                </a:solidFill>
              </a:rPr>
              <a:t>Case 2 – Work on Regression Slopes </a:t>
            </a:r>
          </a:p>
          <a:p>
            <a:endParaRPr lang="en-US"/>
          </a:p>
        </p:txBody>
      </p:sp>
      <p:pic>
        <p:nvPicPr>
          <p:cNvPr id="21" name="Picture 20">
            <a:extLst>
              <a:ext uri="{FF2B5EF4-FFF2-40B4-BE49-F238E27FC236}">
                <a16:creationId xmlns:a16="http://schemas.microsoft.com/office/drawing/2014/main" id="{35CB6C62-FBBA-4157-8C42-2CB390BDFF57}"/>
              </a:ext>
            </a:extLst>
          </p:cNvPr>
          <p:cNvPicPr>
            <a:picLocks noChangeAspect="1"/>
          </p:cNvPicPr>
          <p:nvPr/>
        </p:nvPicPr>
        <p:blipFill>
          <a:blip r:embed="rId2" cstate="print"/>
          <a:stretch>
            <a:fillRect/>
          </a:stretch>
        </p:blipFill>
        <p:spPr>
          <a:xfrm>
            <a:off x="4299057" y="3332101"/>
            <a:ext cx="4417698" cy="1194547"/>
          </a:xfrm>
          <a:prstGeom prst="rect">
            <a:avLst/>
          </a:prstGeom>
        </p:spPr>
      </p:pic>
      <p:pic>
        <p:nvPicPr>
          <p:cNvPr id="22" name="Picture 21">
            <a:extLst>
              <a:ext uri="{FF2B5EF4-FFF2-40B4-BE49-F238E27FC236}">
                <a16:creationId xmlns:a16="http://schemas.microsoft.com/office/drawing/2014/main" id="{CB85DBD7-0E87-4D0C-96B9-A3CA19C9AE13}"/>
              </a:ext>
            </a:extLst>
          </p:cNvPr>
          <p:cNvPicPr>
            <a:picLocks noChangeAspect="1"/>
          </p:cNvPicPr>
          <p:nvPr/>
        </p:nvPicPr>
        <p:blipFill>
          <a:blip r:embed="rId3" cstate="print"/>
          <a:stretch>
            <a:fillRect/>
          </a:stretch>
        </p:blipFill>
        <p:spPr>
          <a:xfrm>
            <a:off x="4185394" y="683366"/>
            <a:ext cx="4000157" cy="2363935"/>
          </a:xfrm>
          <a:prstGeom prst="rect">
            <a:avLst/>
          </a:prstGeom>
        </p:spPr>
      </p:pic>
      <p:cxnSp>
        <p:nvCxnSpPr>
          <p:cNvPr id="23" name="Straight Connector 22">
            <a:extLst>
              <a:ext uri="{FF2B5EF4-FFF2-40B4-BE49-F238E27FC236}">
                <a16:creationId xmlns:a16="http://schemas.microsoft.com/office/drawing/2014/main" id="{744A5884-5F0C-43D5-B156-DC7E3EE1B90F}"/>
              </a:ext>
            </a:extLst>
          </p:cNvPr>
          <p:cNvCxnSpPr/>
          <p:nvPr/>
        </p:nvCxnSpPr>
        <p:spPr bwMode="auto">
          <a:xfrm flipH="1" flipV="1">
            <a:off x="5068359" y="1741174"/>
            <a:ext cx="2066315" cy="625442"/>
          </a:xfrm>
          <a:prstGeom prst="line">
            <a:avLst/>
          </a:prstGeom>
          <a:solidFill>
            <a:srgbClr val="FFD100"/>
          </a:solidFill>
          <a:ln w="12700" cap="flat" cmpd="sng" algn="ctr">
            <a:solidFill>
              <a:srgbClr val="21BD46"/>
            </a:solidFill>
            <a:prstDash val="solid"/>
            <a:round/>
            <a:headEnd type="none" w="sm" len="sm"/>
            <a:tailEnd type="none" w="sm" len="sm"/>
          </a:ln>
          <a:effectLst/>
        </p:spPr>
      </p:cxnSp>
      <p:cxnSp>
        <p:nvCxnSpPr>
          <p:cNvPr id="24" name="Straight Connector 23">
            <a:extLst>
              <a:ext uri="{FF2B5EF4-FFF2-40B4-BE49-F238E27FC236}">
                <a16:creationId xmlns:a16="http://schemas.microsoft.com/office/drawing/2014/main" id="{BF21CA51-58F1-4BB5-916B-E41E78A89AD6}"/>
              </a:ext>
            </a:extLst>
          </p:cNvPr>
          <p:cNvCxnSpPr/>
          <p:nvPr/>
        </p:nvCxnSpPr>
        <p:spPr bwMode="auto">
          <a:xfrm flipH="1" flipV="1">
            <a:off x="5650190" y="1363368"/>
            <a:ext cx="1494298" cy="1003249"/>
          </a:xfrm>
          <a:prstGeom prst="line">
            <a:avLst/>
          </a:prstGeom>
          <a:solidFill>
            <a:srgbClr val="FFD100"/>
          </a:solidFill>
          <a:ln w="12700" cap="flat" cmpd="sng" algn="ctr">
            <a:solidFill>
              <a:srgbClr val="B10043"/>
            </a:solidFill>
            <a:prstDash val="solid"/>
            <a:round/>
            <a:headEnd type="none" w="sm" len="sm"/>
            <a:tailEnd type="none" w="sm" len="sm"/>
          </a:ln>
          <a:effectLst/>
        </p:spPr>
      </p:cxnSp>
      <p:sp>
        <p:nvSpPr>
          <p:cNvPr id="25" name="Rectangular Callout 17">
            <a:extLst>
              <a:ext uri="{FF2B5EF4-FFF2-40B4-BE49-F238E27FC236}">
                <a16:creationId xmlns:a16="http://schemas.microsoft.com/office/drawing/2014/main" id="{E4C3F28C-13A2-429F-8063-B57DDF69428B}"/>
              </a:ext>
            </a:extLst>
          </p:cNvPr>
          <p:cNvSpPr/>
          <p:nvPr/>
        </p:nvSpPr>
        <p:spPr bwMode="auto">
          <a:xfrm>
            <a:off x="6294785" y="1256670"/>
            <a:ext cx="1495484" cy="466725"/>
          </a:xfrm>
          <a:prstGeom prst="wedgeRectCallout">
            <a:avLst>
              <a:gd name="adj1" fmla="val -38942"/>
              <a:gd name="adj2" fmla="val 87931"/>
            </a:avLst>
          </a:prstGeom>
          <a:solidFill>
            <a:sysClr val="window" lastClr="FFFFFF"/>
          </a:solidFill>
          <a:ln w="12700" cap="flat" cmpd="sng" algn="ctr">
            <a:solidFill>
              <a:srgbClr val="B10043"/>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B10043"/>
                </a:solidFill>
                <a:effectLst/>
                <a:uLnTx/>
                <a:uFillTx/>
              </a:rPr>
              <a:t>BAD : The Heating System Kicks in too early</a:t>
            </a:r>
          </a:p>
        </p:txBody>
      </p:sp>
      <p:sp>
        <p:nvSpPr>
          <p:cNvPr id="26" name="Rectangular Callout 18">
            <a:extLst>
              <a:ext uri="{FF2B5EF4-FFF2-40B4-BE49-F238E27FC236}">
                <a16:creationId xmlns:a16="http://schemas.microsoft.com/office/drawing/2014/main" id="{7B45BE00-39D1-46FC-B803-2F96C8201288}"/>
              </a:ext>
            </a:extLst>
          </p:cNvPr>
          <p:cNvSpPr/>
          <p:nvPr/>
        </p:nvSpPr>
        <p:spPr bwMode="auto">
          <a:xfrm>
            <a:off x="4765330" y="2025974"/>
            <a:ext cx="990341" cy="559433"/>
          </a:xfrm>
          <a:prstGeom prst="wedgeRectCallout">
            <a:avLst>
              <a:gd name="adj1" fmla="val 23423"/>
              <a:gd name="adj2" fmla="val -80297"/>
            </a:avLst>
          </a:prstGeom>
          <a:solidFill>
            <a:sysClr val="window" lastClr="FFFFFF"/>
          </a:solidFill>
          <a:ln w="12700" cap="flat" cmpd="sng" algn="ctr">
            <a:solidFill>
              <a:srgbClr val="00B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9530"/>
                </a:solidFill>
                <a:effectLst/>
                <a:uLnTx/>
                <a:uFillTx/>
              </a:rPr>
              <a:t>GOOD : The Heating System Kicks in much later</a:t>
            </a:r>
          </a:p>
        </p:txBody>
      </p:sp>
    </p:spTree>
    <p:extLst>
      <p:ext uri="{BB962C8B-B14F-4D97-AF65-F5344CB8AC3E}">
        <p14:creationId xmlns:p14="http://schemas.microsoft.com/office/powerpoint/2010/main" val="2284801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4E2DF1-37C2-4C53-B79C-0B141AB9DF73}"/>
              </a:ext>
            </a:extLst>
          </p:cNvPr>
          <p:cNvSpPr>
            <a:spLocks noGrp="1"/>
          </p:cNvSpPr>
          <p:nvPr>
            <p:ph type="sldNum" sz="quarter" idx="4"/>
          </p:nvPr>
        </p:nvSpPr>
        <p:spPr/>
        <p:txBody>
          <a:bodyPr/>
          <a:lstStyle/>
          <a:p>
            <a:r>
              <a:rPr lang="en-US"/>
              <a:t>Page </a:t>
            </a:r>
            <a:fld id="{5A9C12DC-491F-9444-86A2-13AC5C62A2FC}" type="slidenum">
              <a:rPr lang="en-US" smtClean="0"/>
              <a:pPr/>
              <a:t>25</a:t>
            </a:fld>
            <a:endParaRPr lang="en-US"/>
          </a:p>
        </p:txBody>
      </p:sp>
      <p:sp>
        <p:nvSpPr>
          <p:cNvPr id="3" name="Footer Placeholder 2">
            <a:extLst>
              <a:ext uri="{FF2B5EF4-FFF2-40B4-BE49-F238E27FC236}">
                <a16:creationId xmlns:a16="http://schemas.microsoft.com/office/drawing/2014/main" id="{AB635D08-8D4D-4F07-BAB1-C6A5F505CC5D}"/>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C2D9F3C8-EC26-4831-9A9B-2F01F46B9D5B}"/>
              </a:ext>
            </a:extLst>
          </p:cNvPr>
          <p:cNvSpPr>
            <a:spLocks noGrp="1"/>
          </p:cNvSpPr>
          <p:nvPr>
            <p:ph sz="quarter" idx="31"/>
          </p:nvPr>
        </p:nvSpPr>
        <p:spPr>
          <a:xfrm>
            <a:off x="258055" y="1203325"/>
            <a:ext cx="3805945" cy="3176589"/>
          </a:xfrm>
        </p:spPr>
        <p:txBody>
          <a:bodyPr>
            <a:normAutofit/>
          </a:bodyPr>
          <a:lstStyle/>
          <a:p>
            <a:pPr lvl="1"/>
            <a:r>
              <a:rPr lang="en-US" sz="1600"/>
              <a:t>The break point represents how soon (cold) an HVAC unit will kick in</a:t>
            </a:r>
            <a:endParaRPr lang="en-US"/>
          </a:p>
          <a:p>
            <a:pPr lvl="1"/>
            <a:r>
              <a:rPr lang="en-US" sz="1600"/>
              <a:t>In the above case, it informs the user that as soon as the </a:t>
            </a:r>
            <a:r>
              <a:rPr lang="en-US" sz="1600" err="1"/>
              <a:t>avg</a:t>
            </a:r>
            <a:r>
              <a:rPr lang="en-US" sz="1600"/>
              <a:t> weekly temperature is below </a:t>
            </a:r>
            <a:r>
              <a:rPr lang="en-US" sz="1600">
                <a:solidFill>
                  <a:schemeClr val="accent5"/>
                </a:solidFill>
              </a:rPr>
              <a:t>12.6 °C</a:t>
            </a:r>
            <a:r>
              <a:rPr lang="en-US" sz="1600"/>
              <a:t>, the HVAC unit will start heating.</a:t>
            </a:r>
          </a:p>
          <a:p>
            <a:pPr lvl="1"/>
            <a:r>
              <a:rPr lang="en-US" sz="1600"/>
              <a:t>Obviously, being able to monitor that value trough time enable the user to see if it’s building is degrading or improving.</a:t>
            </a:r>
          </a:p>
          <a:p>
            <a:endParaRPr lang="en-US"/>
          </a:p>
        </p:txBody>
      </p:sp>
      <p:sp>
        <p:nvSpPr>
          <p:cNvPr id="5" name="Text Placeholder 4">
            <a:extLst>
              <a:ext uri="{FF2B5EF4-FFF2-40B4-BE49-F238E27FC236}">
                <a16:creationId xmlns:a16="http://schemas.microsoft.com/office/drawing/2014/main" id="{E45B8E1F-CBEB-4EA1-98D8-0004B5F38250}"/>
              </a:ext>
            </a:extLst>
          </p:cNvPr>
          <p:cNvSpPr>
            <a:spLocks noGrp="1"/>
          </p:cNvSpPr>
          <p:nvPr>
            <p:ph type="body" sz="quarter" idx="32"/>
          </p:nvPr>
        </p:nvSpPr>
        <p:spPr/>
        <p:txBody>
          <a:bodyPr/>
          <a:lstStyle/>
          <a:p>
            <a:r>
              <a:rPr lang="en-US"/>
              <a:t>How To Use the Report?</a:t>
            </a:r>
          </a:p>
        </p:txBody>
      </p:sp>
      <p:sp>
        <p:nvSpPr>
          <p:cNvPr id="6" name="Text Placeholder 5">
            <a:extLst>
              <a:ext uri="{FF2B5EF4-FFF2-40B4-BE49-F238E27FC236}">
                <a16:creationId xmlns:a16="http://schemas.microsoft.com/office/drawing/2014/main" id="{E9A9A892-6897-47DB-A617-00DF769AC9A7}"/>
              </a:ext>
            </a:extLst>
          </p:cNvPr>
          <p:cNvSpPr>
            <a:spLocks noGrp="1"/>
          </p:cNvSpPr>
          <p:nvPr>
            <p:ph type="body" sz="quarter" idx="33"/>
          </p:nvPr>
        </p:nvSpPr>
        <p:spPr/>
        <p:txBody>
          <a:bodyPr/>
          <a:lstStyle/>
          <a:p>
            <a:r>
              <a:rPr lang="en-US">
                <a:solidFill>
                  <a:schemeClr val="bg2"/>
                </a:solidFill>
              </a:rPr>
              <a:t>Case 3 – Work on Regression Break Point </a:t>
            </a:r>
          </a:p>
          <a:p>
            <a:endParaRPr lang="en-US"/>
          </a:p>
        </p:txBody>
      </p:sp>
      <p:pic>
        <p:nvPicPr>
          <p:cNvPr id="20" name="Picture 19">
            <a:extLst>
              <a:ext uri="{FF2B5EF4-FFF2-40B4-BE49-F238E27FC236}">
                <a16:creationId xmlns:a16="http://schemas.microsoft.com/office/drawing/2014/main" id="{362D7EA7-8F45-43D3-8D47-F9188D448C96}"/>
              </a:ext>
            </a:extLst>
          </p:cNvPr>
          <p:cNvPicPr>
            <a:picLocks noChangeAspect="1"/>
          </p:cNvPicPr>
          <p:nvPr/>
        </p:nvPicPr>
        <p:blipFill>
          <a:blip r:embed="rId2" cstate="print"/>
          <a:stretch>
            <a:fillRect/>
          </a:stretch>
        </p:blipFill>
        <p:spPr>
          <a:xfrm>
            <a:off x="4450529" y="814586"/>
            <a:ext cx="4299703" cy="2540955"/>
          </a:xfrm>
          <a:prstGeom prst="rect">
            <a:avLst/>
          </a:prstGeom>
          <a:ln>
            <a:solidFill>
              <a:srgbClr val="009530"/>
            </a:solidFill>
          </a:ln>
        </p:spPr>
      </p:pic>
      <p:pic>
        <p:nvPicPr>
          <p:cNvPr id="27" name="Picture 26">
            <a:extLst>
              <a:ext uri="{FF2B5EF4-FFF2-40B4-BE49-F238E27FC236}">
                <a16:creationId xmlns:a16="http://schemas.microsoft.com/office/drawing/2014/main" id="{24913731-2C90-4F33-B7BC-6DAF09CC5A1B}"/>
              </a:ext>
            </a:extLst>
          </p:cNvPr>
          <p:cNvPicPr>
            <a:picLocks noChangeAspect="1"/>
          </p:cNvPicPr>
          <p:nvPr/>
        </p:nvPicPr>
        <p:blipFill>
          <a:blip r:embed="rId3" cstate="print"/>
          <a:stretch>
            <a:fillRect/>
          </a:stretch>
        </p:blipFill>
        <p:spPr>
          <a:xfrm>
            <a:off x="4450529" y="3541576"/>
            <a:ext cx="4362167" cy="1179531"/>
          </a:xfrm>
          <a:prstGeom prst="rect">
            <a:avLst/>
          </a:prstGeom>
        </p:spPr>
      </p:pic>
      <p:sp>
        <p:nvSpPr>
          <p:cNvPr id="28" name="Rectangular Callout 14">
            <a:extLst>
              <a:ext uri="{FF2B5EF4-FFF2-40B4-BE49-F238E27FC236}">
                <a16:creationId xmlns:a16="http://schemas.microsoft.com/office/drawing/2014/main" id="{23D33B00-972C-416C-AFBF-82DE35D28EF8}"/>
              </a:ext>
            </a:extLst>
          </p:cNvPr>
          <p:cNvSpPr/>
          <p:nvPr/>
        </p:nvSpPr>
        <p:spPr bwMode="auto">
          <a:xfrm>
            <a:off x="6859466" y="1469660"/>
            <a:ext cx="1256004" cy="457203"/>
          </a:xfrm>
          <a:prstGeom prst="wedgeRectCallout">
            <a:avLst>
              <a:gd name="adj1" fmla="val -45174"/>
              <a:gd name="adj2" fmla="val 95154"/>
            </a:avLst>
          </a:prstGeom>
          <a:solidFill>
            <a:sysClr val="window" lastClr="FFFFFF"/>
          </a:solidFill>
          <a:ln w="12700" cap="flat" cmpd="sng" algn="ctr">
            <a:solidFill>
              <a:srgbClr val="B10043"/>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B10043"/>
                </a:solidFill>
                <a:effectLst/>
                <a:uLnTx/>
                <a:uFillTx/>
              </a:rPr>
              <a:t>BAD : The Heating System Kicks in too early</a:t>
            </a:r>
          </a:p>
        </p:txBody>
      </p:sp>
      <p:sp>
        <p:nvSpPr>
          <p:cNvPr id="29" name="Rectangular Callout 15">
            <a:extLst>
              <a:ext uri="{FF2B5EF4-FFF2-40B4-BE49-F238E27FC236}">
                <a16:creationId xmlns:a16="http://schemas.microsoft.com/office/drawing/2014/main" id="{A507EA76-FBE6-4902-A4CC-FF61D7DCE06E}"/>
              </a:ext>
            </a:extLst>
          </p:cNvPr>
          <p:cNvSpPr/>
          <p:nvPr/>
        </p:nvSpPr>
        <p:spPr bwMode="auto">
          <a:xfrm>
            <a:off x="5296802" y="2362789"/>
            <a:ext cx="1254043" cy="697495"/>
          </a:xfrm>
          <a:prstGeom prst="wedgeRectCallout">
            <a:avLst>
              <a:gd name="adj1" fmla="val 23391"/>
              <a:gd name="adj2" fmla="val -67297"/>
            </a:avLst>
          </a:prstGeom>
          <a:solidFill>
            <a:sysClr val="window" lastClr="FFFFFF"/>
          </a:solidFill>
          <a:ln w="12700" cap="flat" cmpd="sng" algn="ctr">
            <a:solidFill>
              <a:srgbClr val="00953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9530"/>
                </a:solidFill>
                <a:effectLst/>
                <a:uLnTx/>
                <a:uFillTx/>
              </a:rPr>
              <a:t>GOOD : The </a:t>
            </a:r>
            <a:r>
              <a:rPr kumimoji="0" lang="en-US" sz="800" b="0" i="0" u="none" strike="noStrike" kern="0" cap="none" spc="0" normalizeH="0" baseline="0" noProof="0" err="1">
                <a:ln>
                  <a:noFill/>
                </a:ln>
                <a:solidFill>
                  <a:srgbClr val="009530"/>
                </a:solidFill>
                <a:effectLst/>
                <a:uLnTx/>
                <a:uFillTx/>
              </a:rPr>
              <a:t>avg</a:t>
            </a:r>
            <a:r>
              <a:rPr kumimoji="0" lang="en-US" sz="800" b="0" i="0" u="none" strike="noStrike" kern="0" cap="none" spc="0" normalizeH="0" baseline="0" noProof="0">
                <a:ln>
                  <a:noFill/>
                </a:ln>
                <a:solidFill>
                  <a:srgbClr val="009530"/>
                </a:solidFill>
                <a:effectLst/>
                <a:uLnTx/>
                <a:uFillTx/>
              </a:rPr>
              <a:t> temperature has less influence over the Heating system</a:t>
            </a:r>
          </a:p>
        </p:txBody>
      </p:sp>
      <p:cxnSp>
        <p:nvCxnSpPr>
          <p:cNvPr id="30" name="Straight Connector 29">
            <a:extLst>
              <a:ext uri="{FF2B5EF4-FFF2-40B4-BE49-F238E27FC236}">
                <a16:creationId xmlns:a16="http://schemas.microsoft.com/office/drawing/2014/main" id="{08D14177-616A-49D9-A2F5-13BC436B0E28}"/>
              </a:ext>
            </a:extLst>
          </p:cNvPr>
          <p:cNvCxnSpPr/>
          <p:nvPr/>
        </p:nvCxnSpPr>
        <p:spPr bwMode="auto">
          <a:xfrm flipH="1" flipV="1">
            <a:off x="5734349" y="1651110"/>
            <a:ext cx="2382095" cy="1042988"/>
          </a:xfrm>
          <a:prstGeom prst="line">
            <a:avLst/>
          </a:prstGeom>
          <a:solidFill>
            <a:srgbClr val="FFD100"/>
          </a:solidFill>
          <a:ln w="12700" cap="flat" cmpd="sng" algn="ctr">
            <a:solidFill>
              <a:srgbClr val="B10043"/>
            </a:solidFill>
            <a:prstDash val="solid"/>
            <a:round/>
            <a:headEnd type="none" w="sm" len="sm"/>
            <a:tailEnd type="none" w="sm" len="sm"/>
          </a:ln>
          <a:effectLst/>
        </p:spPr>
      </p:cxnSp>
      <p:cxnSp>
        <p:nvCxnSpPr>
          <p:cNvPr id="31" name="Straight Connector 30">
            <a:extLst>
              <a:ext uri="{FF2B5EF4-FFF2-40B4-BE49-F238E27FC236}">
                <a16:creationId xmlns:a16="http://schemas.microsoft.com/office/drawing/2014/main" id="{5E7FDE74-BC3D-4F32-B4BD-0BFD9424BCA3}"/>
              </a:ext>
            </a:extLst>
          </p:cNvPr>
          <p:cNvCxnSpPr/>
          <p:nvPr/>
        </p:nvCxnSpPr>
        <p:spPr bwMode="auto">
          <a:xfrm flipH="1" flipV="1">
            <a:off x="5330010" y="1858280"/>
            <a:ext cx="1971884" cy="840579"/>
          </a:xfrm>
          <a:prstGeom prst="line">
            <a:avLst/>
          </a:prstGeom>
          <a:solidFill>
            <a:srgbClr val="FFD100"/>
          </a:solidFill>
          <a:ln w="12700" cap="flat" cmpd="sng" algn="ctr">
            <a:solidFill>
              <a:srgbClr val="009530"/>
            </a:solidFill>
            <a:prstDash val="solid"/>
            <a:round/>
            <a:headEnd type="none" w="sm" len="sm"/>
            <a:tailEnd type="none" w="sm" len="sm"/>
          </a:ln>
          <a:effectLst/>
        </p:spPr>
      </p:cxnSp>
      <p:sp>
        <p:nvSpPr>
          <p:cNvPr id="32" name="Oval 31">
            <a:extLst>
              <a:ext uri="{FF2B5EF4-FFF2-40B4-BE49-F238E27FC236}">
                <a16:creationId xmlns:a16="http://schemas.microsoft.com/office/drawing/2014/main" id="{05B9C637-BB86-4320-92F8-CF5DB9213F04}"/>
              </a:ext>
            </a:extLst>
          </p:cNvPr>
          <p:cNvSpPr/>
          <p:nvPr/>
        </p:nvSpPr>
        <p:spPr>
          <a:xfrm>
            <a:off x="5813790" y="4366061"/>
            <a:ext cx="502162" cy="355046"/>
          </a:xfrm>
          <a:prstGeom prst="ellipse">
            <a:avLst/>
          </a:prstGeom>
          <a:noFill/>
          <a:ln w="25400" cap="flat" cmpd="sng" algn="ctr">
            <a:solidFill>
              <a:srgbClr val="B1004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39340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DE5AF9-97CE-49AF-96E5-B6280BCEA5B7}"/>
              </a:ext>
            </a:extLst>
          </p:cNvPr>
          <p:cNvSpPr>
            <a:spLocks noGrp="1"/>
          </p:cNvSpPr>
          <p:nvPr>
            <p:ph type="sldNum" sz="quarter" idx="4"/>
          </p:nvPr>
        </p:nvSpPr>
        <p:spPr/>
        <p:txBody>
          <a:bodyPr/>
          <a:lstStyle/>
          <a:p>
            <a:r>
              <a:rPr lang="en-US"/>
              <a:t>Page </a:t>
            </a:r>
            <a:fld id="{5A9C12DC-491F-9444-86A2-13AC5C62A2FC}" type="slidenum">
              <a:rPr lang="en-US" smtClean="0"/>
              <a:pPr/>
              <a:t>26</a:t>
            </a:fld>
            <a:endParaRPr lang="en-US"/>
          </a:p>
        </p:txBody>
      </p:sp>
      <p:sp>
        <p:nvSpPr>
          <p:cNvPr id="3" name="Footer Placeholder 2">
            <a:extLst>
              <a:ext uri="{FF2B5EF4-FFF2-40B4-BE49-F238E27FC236}">
                <a16:creationId xmlns:a16="http://schemas.microsoft.com/office/drawing/2014/main" id="{033E0B14-B362-43AA-8909-155A1E37D392}"/>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8A50C19B-6C6E-4277-89F9-58A089DC48A9}"/>
              </a:ext>
            </a:extLst>
          </p:cNvPr>
          <p:cNvSpPr>
            <a:spLocks noGrp="1"/>
          </p:cNvSpPr>
          <p:nvPr>
            <p:ph sz="quarter" idx="31"/>
          </p:nvPr>
        </p:nvSpPr>
        <p:spPr>
          <a:xfrm>
            <a:off x="258055" y="1203325"/>
            <a:ext cx="4742432" cy="3176589"/>
          </a:xfrm>
        </p:spPr>
        <p:txBody>
          <a:bodyPr>
            <a:normAutofit fontScale="70000" lnSpcReduction="20000"/>
          </a:bodyPr>
          <a:lstStyle/>
          <a:p>
            <a:r>
              <a:rPr lang="en-US">
                <a:solidFill>
                  <a:schemeClr val="bg2"/>
                </a:solidFill>
              </a:rPr>
              <a:t>Features enable the user to</a:t>
            </a:r>
          </a:p>
          <a:p>
            <a:pPr marL="301624" indent="-285750">
              <a:buFont typeface="Arial" panose="020B0604020202020204" pitchFamily="34" charset="0"/>
              <a:buChar char="•"/>
            </a:pPr>
            <a:r>
              <a:rPr lang="en-US"/>
              <a:t>Scatter plot anything against anything</a:t>
            </a:r>
          </a:p>
          <a:p>
            <a:pPr marL="301624" indent="-285750">
              <a:buFont typeface="Arial" panose="020B0604020202020204" pitchFamily="34" charset="0"/>
              <a:buChar char="•"/>
            </a:pPr>
            <a:r>
              <a:rPr lang="en-US"/>
              <a:t>Aggregate the data per day or per week</a:t>
            </a:r>
          </a:p>
          <a:p>
            <a:pPr marL="301624" indent="-285750">
              <a:buFont typeface="Arial" panose="020B0604020202020204" pitchFamily="34" charset="0"/>
              <a:buChar char="•"/>
            </a:pPr>
            <a:r>
              <a:rPr lang="en-US"/>
              <a:t>X-Axis Aggregation methods : </a:t>
            </a:r>
            <a:r>
              <a:rPr lang="en-US" err="1"/>
              <a:t>Avg</a:t>
            </a:r>
            <a:r>
              <a:rPr lang="en-US"/>
              <a:t>, Sum, Delta, HDD, CDD</a:t>
            </a:r>
          </a:p>
          <a:p>
            <a:pPr marL="301624" indent="-285750">
              <a:buFont typeface="Arial" panose="020B0604020202020204" pitchFamily="34" charset="0"/>
              <a:buChar char="•"/>
            </a:pPr>
            <a:r>
              <a:rPr lang="en-US"/>
              <a:t>Y-Axis Aggregation methods : </a:t>
            </a:r>
            <a:r>
              <a:rPr lang="en-US" err="1"/>
              <a:t>Avg</a:t>
            </a:r>
            <a:r>
              <a:rPr lang="en-US"/>
              <a:t>, Sum, Delta</a:t>
            </a:r>
          </a:p>
          <a:p>
            <a:pPr marL="301624" indent="-285750">
              <a:buFont typeface="Arial" panose="020B0604020202020204" pitchFamily="34" charset="0"/>
              <a:buChar char="•"/>
            </a:pPr>
            <a:r>
              <a:rPr lang="en-US"/>
              <a:t>Calculate the correlation between the X and Y axis and express it as a single line or broken line formula</a:t>
            </a:r>
          </a:p>
          <a:p>
            <a:pPr marL="301624" indent="-285750">
              <a:buFont typeface="Arial" panose="020B0604020202020204" pitchFamily="34" charset="0"/>
              <a:buChar char="•"/>
            </a:pPr>
            <a:r>
              <a:rPr lang="en-US"/>
              <a:t>Draw the best fitting line(s) on top of the scatter plot</a:t>
            </a:r>
          </a:p>
          <a:p>
            <a:pPr marL="301624" indent="-285750">
              <a:buFont typeface="Arial" panose="020B0604020202020204" pitchFamily="34" charset="0"/>
              <a:buChar char="•"/>
            </a:pPr>
            <a:r>
              <a:rPr lang="en-US"/>
              <a:t>Ordered by X-Axis Driver</a:t>
            </a:r>
          </a:p>
          <a:p>
            <a:pPr marL="301624" indent="-285750">
              <a:buFont typeface="Arial" panose="020B0604020202020204" pitchFamily="34" charset="0"/>
              <a:buChar char="•"/>
            </a:pPr>
            <a:r>
              <a:rPr lang="en-US"/>
              <a:t>Ordered by Time</a:t>
            </a:r>
          </a:p>
          <a:p>
            <a:pPr marL="301624" indent="-285750">
              <a:buFont typeface="Arial" panose="020B0604020202020204" pitchFamily="34" charset="0"/>
              <a:buChar char="•"/>
            </a:pPr>
            <a:r>
              <a:rPr lang="en-US"/>
              <a:t>Add simple data quality checks to remove days or week with incomplete dataset</a:t>
            </a:r>
          </a:p>
          <a:p>
            <a:pPr marL="301624" indent="-285750">
              <a:buFont typeface="Arial" panose="020B0604020202020204" pitchFamily="34" charset="0"/>
              <a:buChar char="•"/>
            </a:pPr>
            <a:r>
              <a:rPr lang="en-US"/>
              <a:t>Report unexpected days or weeks ( too far away from expected value ) </a:t>
            </a:r>
          </a:p>
          <a:p>
            <a:endParaRPr lang="en-US"/>
          </a:p>
        </p:txBody>
      </p:sp>
      <p:sp>
        <p:nvSpPr>
          <p:cNvPr id="5" name="Text Placeholder 4">
            <a:extLst>
              <a:ext uri="{FF2B5EF4-FFF2-40B4-BE49-F238E27FC236}">
                <a16:creationId xmlns:a16="http://schemas.microsoft.com/office/drawing/2014/main" id="{7B7AD471-A761-4246-A1CD-277497E084DB}"/>
              </a:ext>
            </a:extLst>
          </p:cNvPr>
          <p:cNvSpPr>
            <a:spLocks noGrp="1"/>
          </p:cNvSpPr>
          <p:nvPr>
            <p:ph type="body" sz="quarter" idx="32"/>
          </p:nvPr>
        </p:nvSpPr>
        <p:spPr/>
        <p:txBody>
          <a:bodyPr/>
          <a:lstStyle/>
          <a:p>
            <a:r>
              <a:rPr lang="en-US"/>
              <a:t>Energy Regression Report Details</a:t>
            </a:r>
          </a:p>
        </p:txBody>
      </p:sp>
      <p:sp>
        <p:nvSpPr>
          <p:cNvPr id="6" name="Text Placeholder 5">
            <a:extLst>
              <a:ext uri="{FF2B5EF4-FFF2-40B4-BE49-F238E27FC236}">
                <a16:creationId xmlns:a16="http://schemas.microsoft.com/office/drawing/2014/main" id="{4D600E23-B397-482D-9045-C534CF5F2614}"/>
              </a:ext>
            </a:extLst>
          </p:cNvPr>
          <p:cNvSpPr>
            <a:spLocks noGrp="1"/>
          </p:cNvSpPr>
          <p:nvPr>
            <p:ph type="body" sz="quarter" idx="33"/>
          </p:nvPr>
        </p:nvSpPr>
        <p:spPr/>
        <p:txBody>
          <a:bodyPr/>
          <a:lstStyle/>
          <a:p>
            <a:endParaRPr lang="en-US"/>
          </a:p>
        </p:txBody>
      </p:sp>
    </p:spTree>
    <p:extLst>
      <p:ext uri="{BB962C8B-B14F-4D97-AF65-F5344CB8AC3E}">
        <p14:creationId xmlns:p14="http://schemas.microsoft.com/office/powerpoint/2010/main" val="4008461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59B820-6796-442B-8E5E-A24690AE3968}"/>
              </a:ext>
            </a:extLst>
          </p:cNvPr>
          <p:cNvSpPr>
            <a:spLocks noGrp="1"/>
          </p:cNvSpPr>
          <p:nvPr>
            <p:ph type="sldNum" sz="quarter" idx="4"/>
          </p:nvPr>
        </p:nvSpPr>
        <p:spPr/>
        <p:txBody>
          <a:bodyPr/>
          <a:lstStyle/>
          <a:p>
            <a:r>
              <a:rPr lang="en-US"/>
              <a:t>Page </a:t>
            </a:r>
            <a:fld id="{5A9C12DC-491F-9444-86A2-13AC5C62A2FC}" type="slidenum">
              <a:rPr lang="en-US" smtClean="0"/>
              <a:pPr/>
              <a:t>27</a:t>
            </a:fld>
            <a:endParaRPr lang="en-US"/>
          </a:p>
        </p:txBody>
      </p:sp>
      <p:sp>
        <p:nvSpPr>
          <p:cNvPr id="3" name="Footer Placeholder 2">
            <a:extLst>
              <a:ext uri="{FF2B5EF4-FFF2-40B4-BE49-F238E27FC236}">
                <a16:creationId xmlns:a16="http://schemas.microsoft.com/office/drawing/2014/main" id="{F5F7025A-5E9B-40D5-A74E-6D4579798C73}"/>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031FC2B3-304B-4A3F-8211-9A68EFB0D125}"/>
              </a:ext>
            </a:extLst>
          </p:cNvPr>
          <p:cNvSpPr>
            <a:spLocks noGrp="1"/>
          </p:cNvSpPr>
          <p:nvPr>
            <p:ph sz="quarter" idx="31"/>
          </p:nvPr>
        </p:nvSpPr>
        <p:spPr>
          <a:xfrm>
            <a:off x="258056" y="1203324"/>
            <a:ext cx="4838685" cy="3653831"/>
          </a:xfrm>
        </p:spPr>
        <p:txBody>
          <a:bodyPr>
            <a:normAutofit lnSpcReduction="10000"/>
          </a:bodyPr>
          <a:lstStyle/>
          <a:p>
            <a:r>
              <a:rPr lang="en-US">
                <a:solidFill>
                  <a:schemeClr val="bg2"/>
                </a:solidFill>
              </a:rPr>
              <a:t>Energy and power monitoring data is more valuable when “contextualized” with operational data. For example:</a:t>
            </a:r>
          </a:p>
          <a:p>
            <a:pPr marL="301624" indent="-285750">
              <a:buFont typeface="Arial" panose="020B0604020202020204" pitchFamily="34" charset="0"/>
              <a:buChar char="•"/>
            </a:pPr>
            <a:r>
              <a:rPr lang="en-US"/>
              <a:t>Energy per product is easy to understand for management because it ties back into the high-level cost per product that they track for profitability.</a:t>
            </a:r>
          </a:p>
          <a:p>
            <a:pPr marL="301624" indent="-285750">
              <a:buFont typeface="Arial" panose="020B0604020202020204" pitchFamily="34" charset="0"/>
              <a:buChar char="•"/>
            </a:pPr>
            <a:r>
              <a:rPr lang="en-US"/>
              <a:t>This </a:t>
            </a:r>
            <a:r>
              <a:rPr lang="en-US" err="1"/>
              <a:t>EnPI</a:t>
            </a:r>
            <a:r>
              <a:rPr lang="en-US"/>
              <a:t> helps establish energy improvement </a:t>
            </a:r>
            <a:r>
              <a:rPr lang="en-US" err="1"/>
              <a:t>CapEx</a:t>
            </a:r>
            <a:r>
              <a:rPr lang="en-US"/>
              <a:t>, as a dollar amount saved per product, which allows comparisons against other cost reduction measures.</a:t>
            </a:r>
          </a:p>
          <a:p>
            <a:pPr marL="301624" indent="-285750">
              <a:buFont typeface="Arial" panose="020B0604020202020204" pitchFamily="34" charset="0"/>
              <a:buChar char="•"/>
            </a:pPr>
            <a:r>
              <a:rPr lang="en-US" err="1"/>
              <a:t>EnPIs</a:t>
            </a:r>
            <a:r>
              <a:rPr lang="en-US"/>
              <a:t> allow comparison against the energy efficiency of other products within the same facility, against the energy performance of an existing facility and, even against the energy performance of a competitor’s facility or a competing production technology.</a:t>
            </a:r>
          </a:p>
          <a:p>
            <a:endParaRPr lang="en-US"/>
          </a:p>
        </p:txBody>
      </p:sp>
      <p:sp>
        <p:nvSpPr>
          <p:cNvPr id="5" name="Text Placeholder 4">
            <a:extLst>
              <a:ext uri="{FF2B5EF4-FFF2-40B4-BE49-F238E27FC236}">
                <a16:creationId xmlns:a16="http://schemas.microsoft.com/office/drawing/2014/main" id="{9441F108-EFB5-4BE9-8ACE-214C8A269A2D}"/>
              </a:ext>
            </a:extLst>
          </p:cNvPr>
          <p:cNvSpPr>
            <a:spLocks noGrp="1"/>
          </p:cNvSpPr>
          <p:nvPr>
            <p:ph type="body" sz="quarter" idx="32"/>
          </p:nvPr>
        </p:nvSpPr>
        <p:spPr/>
        <p:txBody>
          <a:bodyPr/>
          <a:lstStyle/>
          <a:p>
            <a:r>
              <a:rPr lang="en-US"/>
              <a:t>KPI Engine</a:t>
            </a:r>
          </a:p>
        </p:txBody>
      </p:sp>
      <p:sp>
        <p:nvSpPr>
          <p:cNvPr id="6" name="Text Placeholder 5">
            <a:extLst>
              <a:ext uri="{FF2B5EF4-FFF2-40B4-BE49-F238E27FC236}">
                <a16:creationId xmlns:a16="http://schemas.microsoft.com/office/drawing/2014/main" id="{1F046F07-C9BA-479C-BE3E-9329954722A9}"/>
              </a:ext>
            </a:extLst>
          </p:cNvPr>
          <p:cNvSpPr>
            <a:spLocks noGrp="1"/>
          </p:cNvSpPr>
          <p:nvPr>
            <p:ph type="body" sz="quarter" idx="33"/>
          </p:nvPr>
        </p:nvSpPr>
        <p:spPr/>
        <p:txBody>
          <a:bodyPr/>
          <a:lstStyle/>
          <a:p>
            <a:r>
              <a:rPr lang="en-US"/>
              <a:t>Create Energy Performance Indicators</a:t>
            </a:r>
          </a:p>
        </p:txBody>
      </p:sp>
      <p:pic>
        <p:nvPicPr>
          <p:cNvPr id="7" name="Picture 6">
            <a:extLst>
              <a:ext uri="{FF2B5EF4-FFF2-40B4-BE49-F238E27FC236}">
                <a16:creationId xmlns:a16="http://schemas.microsoft.com/office/drawing/2014/main" id="{EA2D28FC-DBF7-4184-9729-56C6E8B9CC41}"/>
              </a:ext>
            </a:extLst>
          </p:cNvPr>
          <p:cNvPicPr>
            <a:picLocks noChangeAspect="1"/>
          </p:cNvPicPr>
          <p:nvPr/>
        </p:nvPicPr>
        <p:blipFill>
          <a:blip r:embed="rId3"/>
          <a:stretch>
            <a:fillRect/>
          </a:stretch>
        </p:blipFill>
        <p:spPr>
          <a:xfrm>
            <a:off x="5214769" y="642215"/>
            <a:ext cx="3741906" cy="2116301"/>
          </a:xfrm>
          <a:prstGeom prst="rect">
            <a:avLst/>
          </a:prstGeom>
        </p:spPr>
      </p:pic>
      <p:pic>
        <p:nvPicPr>
          <p:cNvPr id="8" name="Picture 7">
            <a:extLst>
              <a:ext uri="{FF2B5EF4-FFF2-40B4-BE49-F238E27FC236}">
                <a16:creationId xmlns:a16="http://schemas.microsoft.com/office/drawing/2014/main" id="{75E379C7-1563-4772-B5EE-4C0E6755585D}"/>
              </a:ext>
            </a:extLst>
          </p:cNvPr>
          <p:cNvPicPr>
            <a:picLocks noChangeAspect="1"/>
          </p:cNvPicPr>
          <p:nvPr/>
        </p:nvPicPr>
        <p:blipFill>
          <a:blip r:embed="rId4"/>
          <a:stretch>
            <a:fillRect/>
          </a:stretch>
        </p:blipFill>
        <p:spPr>
          <a:xfrm>
            <a:off x="6509749" y="2602653"/>
            <a:ext cx="2524855" cy="23849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574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Page </a:t>
            </a:r>
            <a:fld id="{5A9C12DC-491F-9444-86A2-13AC5C62A2FC}" type="slidenum">
              <a:rPr lang="en-US" smtClean="0"/>
              <a:pPr/>
              <a:t>28</a:t>
            </a:fld>
            <a:endParaRPr lang="en-US"/>
          </a:p>
        </p:txBody>
      </p:sp>
      <p:sp>
        <p:nvSpPr>
          <p:cNvPr id="3" name="Footer Placeholder 2"/>
          <p:cNvSpPr>
            <a:spLocks noGrp="1"/>
          </p:cNvSpPr>
          <p:nvPr>
            <p:ph type="ftr" sz="quarter" idx="3"/>
          </p:nvPr>
        </p:nvSpPr>
        <p:spPr/>
        <p:txBody>
          <a:bodyPr/>
          <a:lstStyle/>
          <a:p>
            <a:r>
              <a:rPr lang="en-US"/>
              <a:t>Confidential Property of Schneider Electric |</a:t>
            </a:r>
          </a:p>
        </p:txBody>
      </p:sp>
      <p:sp>
        <p:nvSpPr>
          <p:cNvPr id="4" name="Content Placeholder 3"/>
          <p:cNvSpPr>
            <a:spLocks noGrp="1"/>
          </p:cNvSpPr>
          <p:nvPr>
            <p:ph sz="quarter" idx="31"/>
          </p:nvPr>
        </p:nvSpPr>
        <p:spPr>
          <a:xfrm>
            <a:off x="5711456" y="1603123"/>
            <a:ext cx="3530174" cy="1385266"/>
          </a:xfrm>
        </p:spPr>
        <p:txBody>
          <a:bodyPr>
            <a:normAutofit lnSpcReduction="10000"/>
          </a:bodyPr>
          <a:lstStyle/>
          <a:p>
            <a:r>
              <a:rPr lang="en-US"/>
              <a:t>KPI examples:</a:t>
            </a:r>
          </a:p>
          <a:p>
            <a:pPr marL="187324" indent="-171450">
              <a:buFont typeface="Arial" panose="020B0604020202020204" pitchFamily="34" charset="0"/>
              <a:buChar char="•"/>
            </a:pPr>
            <a:r>
              <a:rPr lang="en-US" sz="1100"/>
              <a:t>Production kWh / kg,  €/ kg, kWh/Ton, kWh/Unit </a:t>
            </a:r>
          </a:p>
          <a:p>
            <a:pPr marL="187324" indent="-171450">
              <a:buFont typeface="Arial" panose="020B0604020202020204" pitchFamily="34" charset="0"/>
              <a:buChar char="•"/>
            </a:pPr>
            <a:r>
              <a:rPr lang="en-US" sz="1100"/>
              <a:t>Carbon  footprint: kg of CO2 / Ton, kg of CO2 / m3  </a:t>
            </a:r>
          </a:p>
          <a:p>
            <a:pPr marL="187324" indent="-171450">
              <a:buFont typeface="Arial" panose="020B0604020202020204" pitchFamily="34" charset="0"/>
              <a:buChar char="•"/>
            </a:pPr>
            <a:r>
              <a:rPr lang="en-US" sz="1100"/>
              <a:t>Pumps  efficiency: kWh / m3  of water pumped</a:t>
            </a:r>
          </a:p>
          <a:p>
            <a:pPr marL="187324" indent="-171450">
              <a:buFont typeface="Arial" panose="020B0604020202020204" pitchFamily="34" charset="0"/>
              <a:buChar char="•"/>
            </a:pPr>
            <a:r>
              <a:rPr lang="en-US" sz="1100"/>
              <a:t>Blowers efficiency: kWh / kNm3  of air forced</a:t>
            </a:r>
          </a:p>
          <a:p>
            <a:pPr marL="15874" indent="0"/>
            <a:endParaRPr lang="en-US"/>
          </a:p>
        </p:txBody>
      </p:sp>
      <p:sp>
        <p:nvSpPr>
          <p:cNvPr id="5" name="Text Placeholder 4"/>
          <p:cNvSpPr>
            <a:spLocks noGrp="1"/>
          </p:cNvSpPr>
          <p:nvPr>
            <p:ph type="body" sz="quarter" idx="32"/>
          </p:nvPr>
        </p:nvSpPr>
        <p:spPr/>
        <p:txBody>
          <a:bodyPr/>
          <a:lstStyle/>
          <a:p>
            <a:r>
              <a:rPr lang="en-US"/>
              <a:t>KPI Engine (Cont.)</a:t>
            </a:r>
          </a:p>
        </p:txBody>
      </p:sp>
      <p:grpSp>
        <p:nvGrpSpPr>
          <p:cNvPr id="9" name="Group 8"/>
          <p:cNvGrpSpPr/>
          <p:nvPr/>
        </p:nvGrpSpPr>
        <p:grpSpPr>
          <a:xfrm>
            <a:off x="2761052" y="1864277"/>
            <a:ext cx="1604388" cy="1213739"/>
            <a:chOff x="3332476" y="1194213"/>
            <a:chExt cx="4477897" cy="3256652"/>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476" y="1194213"/>
              <a:ext cx="4477897" cy="325665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818" y="1673867"/>
              <a:ext cx="2593941" cy="1622225"/>
            </a:xfrm>
            <a:prstGeom prst="rect">
              <a:avLst/>
            </a:prstGeom>
          </p:spPr>
        </p:pic>
      </p:grpSp>
      <p:pic>
        <p:nvPicPr>
          <p:cNvPr id="3074" name="Picture 2" descr="Image result for wonderware"/>
          <p:cNvPicPr>
            <a:picLocks noChangeAspect="1" noChangeArrowheads="1"/>
          </p:cNvPicPr>
          <p:nvPr/>
        </p:nvPicPr>
        <p:blipFill rotWithShape="1">
          <a:blip r:embed="rId4">
            <a:extLst>
              <a:ext uri="{28A0092B-C50C-407E-A947-70E740481C1C}">
                <a14:useLocalDpi xmlns:a14="http://schemas.microsoft.com/office/drawing/2010/main" val="0"/>
              </a:ext>
            </a:extLst>
          </a:blip>
          <a:srcRect l="11722" t="19900" r="13473" b="19561"/>
          <a:stretch/>
        </p:blipFill>
        <p:spPr bwMode="auto">
          <a:xfrm>
            <a:off x="334713" y="1483648"/>
            <a:ext cx="1210034" cy="5519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EcoStruxure building ope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614" y="2105346"/>
            <a:ext cx="1260499" cy="103550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1641149" y="1864277"/>
            <a:ext cx="821435" cy="336445"/>
          </a:xfrm>
          <a:prstGeom prst="straightConnector1">
            <a:avLst/>
          </a:prstGeom>
          <a:ln w="12700" cap="rnd">
            <a:solidFill>
              <a:srgbClr val="4F515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553144" y="2571983"/>
            <a:ext cx="909440" cy="6876"/>
          </a:xfrm>
          <a:prstGeom prst="straightConnector1">
            <a:avLst/>
          </a:prstGeom>
          <a:ln w="12700" cap="rnd">
            <a:solidFill>
              <a:srgbClr val="4F5156"/>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Freeform 155"/>
          <p:cNvSpPr>
            <a:spLocks/>
          </p:cNvSpPr>
          <p:nvPr/>
        </p:nvSpPr>
        <p:spPr bwMode="auto">
          <a:xfrm>
            <a:off x="633479" y="3258977"/>
            <a:ext cx="438150" cy="463550"/>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cxnSp>
        <p:nvCxnSpPr>
          <p:cNvPr id="20" name="Straight Arrow Connector 19"/>
          <p:cNvCxnSpPr/>
          <p:nvPr/>
        </p:nvCxnSpPr>
        <p:spPr>
          <a:xfrm flipV="1">
            <a:off x="1301249" y="2958655"/>
            <a:ext cx="1061102" cy="466292"/>
          </a:xfrm>
          <a:prstGeom prst="straightConnector1">
            <a:avLst/>
          </a:prstGeom>
          <a:ln w="12700" cap="rnd">
            <a:solidFill>
              <a:srgbClr val="4F5156"/>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64499" y="3806987"/>
            <a:ext cx="745717" cy="276999"/>
          </a:xfrm>
          <a:prstGeom prst="rect">
            <a:avLst/>
          </a:prstGeom>
          <a:noFill/>
        </p:spPr>
        <p:txBody>
          <a:bodyPr wrap="none" rtlCol="0">
            <a:spAutoFit/>
          </a:bodyPr>
          <a:lstStyle/>
          <a:p>
            <a:r>
              <a:rPr lang="en-US" sz="1200">
                <a:solidFill>
                  <a:schemeClr val="accent1"/>
                </a:solidFill>
              </a:rPr>
              <a:t>3</a:t>
            </a:r>
            <a:r>
              <a:rPr lang="en-US" sz="1200" baseline="30000">
                <a:solidFill>
                  <a:schemeClr val="accent1"/>
                </a:solidFill>
              </a:rPr>
              <a:t>rd</a:t>
            </a:r>
            <a:r>
              <a:rPr lang="en-US" sz="1200">
                <a:solidFill>
                  <a:schemeClr val="accent1"/>
                </a:solidFill>
              </a:rPr>
              <a:t> party</a:t>
            </a:r>
            <a:endParaRPr lang="en-US">
              <a:solidFill>
                <a:schemeClr val="accent1"/>
              </a:solidFill>
            </a:endParaRPr>
          </a:p>
        </p:txBody>
      </p:sp>
      <p:sp>
        <p:nvSpPr>
          <p:cNvPr id="24" name="TextBox 23"/>
          <p:cNvSpPr txBox="1"/>
          <p:nvPr/>
        </p:nvSpPr>
        <p:spPr>
          <a:xfrm>
            <a:off x="331275" y="1103852"/>
            <a:ext cx="1319592" cy="307777"/>
          </a:xfrm>
          <a:prstGeom prst="rect">
            <a:avLst/>
          </a:prstGeom>
          <a:noFill/>
        </p:spPr>
        <p:txBody>
          <a:bodyPr wrap="none" rtlCol="0">
            <a:spAutoFit/>
          </a:bodyPr>
          <a:lstStyle/>
          <a:p>
            <a:r>
              <a:rPr lang="en-US" sz="1400" b="1">
                <a:solidFill>
                  <a:schemeClr val="accent1"/>
                </a:solidFill>
              </a:rPr>
              <a:t>Process Data</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950" y="3704157"/>
            <a:ext cx="486186" cy="506537"/>
          </a:xfrm>
          <a:prstGeom prst="rect">
            <a:avLst/>
          </a:prstGeom>
        </p:spPr>
      </p:pic>
      <p:pic>
        <p:nvPicPr>
          <p:cNvPr id="23" name="Picture 22"/>
          <p:cNvPicPr>
            <a:picLocks noChangeAspect="1"/>
          </p:cNvPicPr>
          <p:nvPr/>
        </p:nvPicPr>
        <p:blipFill>
          <a:blip r:embed="rId7"/>
          <a:stretch>
            <a:fillRect/>
          </a:stretch>
        </p:blipFill>
        <p:spPr>
          <a:xfrm>
            <a:off x="3840831" y="3694934"/>
            <a:ext cx="499488" cy="488006"/>
          </a:xfrm>
          <a:prstGeom prst="rect">
            <a:avLst/>
          </a:prstGeom>
        </p:spPr>
      </p:pic>
      <p:grpSp>
        <p:nvGrpSpPr>
          <p:cNvPr id="25" name="Groupe 26"/>
          <p:cNvGrpSpPr/>
          <p:nvPr/>
        </p:nvGrpSpPr>
        <p:grpSpPr>
          <a:xfrm>
            <a:off x="4490919" y="3694934"/>
            <a:ext cx="681036" cy="650106"/>
            <a:chOff x="2495368" y="1574029"/>
            <a:chExt cx="4098472" cy="3295151"/>
          </a:xfrm>
        </p:grpSpPr>
        <p:pic>
          <p:nvPicPr>
            <p:cNvPr id="26" name="Picture 2"/>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2495368" y="1574029"/>
              <a:ext cx="3234872" cy="3152491"/>
            </a:xfrm>
            <a:prstGeom prst="rect">
              <a:avLst/>
            </a:prstGeom>
            <a:noFill/>
            <a:ln w="9525">
              <a:noFill/>
              <a:miter lim="800000"/>
              <a:headEnd/>
              <a:tailEnd/>
            </a:ln>
          </p:spPr>
        </p:pic>
        <p:pic>
          <p:nvPicPr>
            <p:cNvPr id="27" name="Image 28" descr="Micrologic 03.png"/>
            <p:cNvPicPr>
              <a:picLocks noChangeAspect="1"/>
            </p:cNvPicPr>
            <p:nvPr/>
          </p:nvPicPr>
          <p:blipFill>
            <a:blip r:embed="rId9" cstate="screen"/>
            <a:srcRect/>
            <a:stretch>
              <a:fillRect/>
            </a:stretch>
          </p:blipFill>
          <p:spPr>
            <a:xfrm rot="16200000">
              <a:off x="4437938" y="3301726"/>
              <a:ext cx="2298700" cy="836208"/>
            </a:xfrm>
            <a:prstGeom prst="rect">
              <a:avLst/>
            </a:prstGeom>
            <a:ln>
              <a:noFill/>
            </a:ln>
            <a:effectLst>
              <a:outerShdw blurRad="190500" algn="tl" rotWithShape="0">
                <a:srgbClr val="000000">
                  <a:alpha val="70000"/>
                </a:srgbClr>
              </a:outerShdw>
            </a:effectLst>
          </p:spPr>
        </p:pic>
        <p:grpSp>
          <p:nvGrpSpPr>
            <p:cNvPr id="28" name="Groupe 9"/>
            <p:cNvGrpSpPr/>
            <p:nvPr/>
          </p:nvGrpSpPr>
          <p:grpSpPr>
            <a:xfrm>
              <a:off x="5797771" y="3231243"/>
              <a:ext cx="796069" cy="1499506"/>
              <a:chOff x="5929851" y="2395073"/>
              <a:chExt cx="1035016" cy="1949596"/>
            </a:xfrm>
          </p:grpSpPr>
          <p:pic>
            <p:nvPicPr>
              <p:cNvPr id="29" name="Picture 5" descr="http://imshopping.rediff.com/imgshop/800-1280/shopping/pixs/3836/s/samsunggalaxynote3-black_535ba023bf03c._used-samsung-galaxy-s5-black.jpg"/>
              <p:cNvPicPr>
                <a:picLocks noChangeAspect="1" noChangeArrowheads="1"/>
              </p:cNvPicPr>
              <p:nvPr/>
            </p:nvPicPr>
            <p:blipFill>
              <a:blip r:embed="rId10" cstate="screen">
                <a:clrChange>
                  <a:clrFrom>
                    <a:srgbClr val="FFFFFF"/>
                  </a:clrFrom>
                  <a:clrTo>
                    <a:srgbClr val="FFFFFF">
                      <a:alpha val="0"/>
                    </a:srgbClr>
                  </a:clrTo>
                </a:clrChange>
              </a:blip>
              <a:srcRect/>
              <a:stretch>
                <a:fillRect/>
              </a:stretch>
            </p:blipFill>
            <p:spPr bwMode="auto">
              <a:xfrm>
                <a:off x="5929851" y="2395073"/>
                <a:ext cx="1035016" cy="1949596"/>
              </a:xfrm>
              <a:prstGeom prst="rect">
                <a:avLst/>
              </a:prstGeom>
              <a:ln>
                <a:noFill/>
              </a:ln>
              <a:effectLst>
                <a:outerShdw blurRad="190500" algn="tl" rotWithShape="0">
                  <a:srgbClr val="000000">
                    <a:alpha val="70000"/>
                  </a:srgbClr>
                </a:outerShdw>
              </a:effectLst>
            </p:spPr>
          </p:pic>
          <p:pic>
            <p:nvPicPr>
              <p:cNvPr id="30" name="Picture 2" descr="C:\Dropbox\Nova\Gadget\Smartphone\0-Overview.png"/>
              <p:cNvPicPr>
                <a:picLocks noChangeAspect="1" noChangeArrowheads="1"/>
              </p:cNvPicPr>
              <p:nvPr/>
            </p:nvPicPr>
            <p:blipFill>
              <a:blip r:embed="rId11" cstate="screen"/>
              <a:srcRect/>
              <a:stretch>
                <a:fillRect/>
              </a:stretch>
            </p:blipFill>
            <p:spPr bwMode="auto">
              <a:xfrm>
                <a:off x="5981686" y="2576116"/>
                <a:ext cx="916954" cy="1618608"/>
              </a:xfrm>
              <a:prstGeom prst="rect">
                <a:avLst/>
              </a:prstGeom>
              <a:noFill/>
            </p:spPr>
          </p:pic>
        </p:grpSp>
      </p:grpSp>
      <p:pic>
        <p:nvPicPr>
          <p:cNvPr id="31" name="Picture 30"/>
          <p:cNvPicPr>
            <a:picLocks noChangeAspect="1"/>
          </p:cNvPicPr>
          <p:nvPr/>
        </p:nvPicPr>
        <p:blipFill rotWithShape="1">
          <a:blip r:embed="rId12">
            <a:extLst>
              <a:ext uri="{28A0092B-C50C-407E-A947-70E740481C1C}">
                <a14:useLocalDpi xmlns:a14="http://schemas.microsoft.com/office/drawing/2010/main" val="0"/>
              </a:ext>
            </a:extLst>
          </a:blip>
          <a:srcRect l="16997" t="6287" r="17023" b="6098"/>
          <a:stretch/>
        </p:blipFill>
        <p:spPr>
          <a:xfrm>
            <a:off x="2362351" y="3730423"/>
            <a:ext cx="582060" cy="500818"/>
          </a:xfrm>
          <a:prstGeom prst="rect">
            <a:avLst/>
          </a:prstGeom>
        </p:spPr>
      </p:pic>
      <p:sp>
        <p:nvSpPr>
          <p:cNvPr id="32" name="TextBox 31"/>
          <p:cNvSpPr txBox="1"/>
          <p:nvPr/>
        </p:nvSpPr>
        <p:spPr>
          <a:xfrm>
            <a:off x="2785254" y="4334527"/>
            <a:ext cx="1949316" cy="307777"/>
          </a:xfrm>
          <a:prstGeom prst="rect">
            <a:avLst/>
          </a:prstGeom>
          <a:noFill/>
        </p:spPr>
        <p:txBody>
          <a:bodyPr wrap="none" rtlCol="0">
            <a:spAutoFit/>
          </a:bodyPr>
          <a:lstStyle/>
          <a:p>
            <a:r>
              <a:rPr lang="en-US" sz="1400" b="1">
                <a:solidFill>
                  <a:schemeClr val="accent1"/>
                </a:solidFill>
              </a:rPr>
              <a:t>Energy/WAGES Data</a:t>
            </a:r>
          </a:p>
        </p:txBody>
      </p:sp>
      <p:pic>
        <p:nvPicPr>
          <p:cNvPr id="6" name="Picture 5"/>
          <p:cNvPicPr>
            <a:picLocks noChangeAspect="1"/>
          </p:cNvPicPr>
          <p:nvPr/>
        </p:nvPicPr>
        <p:blipFill>
          <a:blip r:embed="rId13"/>
          <a:stretch>
            <a:fillRect/>
          </a:stretch>
        </p:blipFill>
        <p:spPr>
          <a:xfrm>
            <a:off x="2910311" y="1985320"/>
            <a:ext cx="1304861" cy="736270"/>
          </a:xfrm>
          <a:prstGeom prst="rect">
            <a:avLst/>
          </a:prstGeom>
        </p:spPr>
      </p:pic>
      <p:cxnSp>
        <p:nvCxnSpPr>
          <p:cNvPr id="36" name="Straight Connector 35"/>
          <p:cNvCxnSpPr/>
          <p:nvPr/>
        </p:nvCxnSpPr>
        <p:spPr>
          <a:xfrm>
            <a:off x="2265829" y="3411058"/>
            <a:ext cx="2749309" cy="0"/>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622036" y="3417932"/>
            <a:ext cx="0" cy="240632"/>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341092" y="3411058"/>
            <a:ext cx="0" cy="240632"/>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090536" y="3436507"/>
            <a:ext cx="0" cy="240632"/>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746371" y="3411058"/>
            <a:ext cx="0" cy="240632"/>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612992" y="3143188"/>
            <a:ext cx="0" cy="240632"/>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04E6577C-BE70-4F5E-BD68-D0F59FB6BF9F}"/>
              </a:ext>
            </a:extLst>
          </p:cNvPr>
          <p:cNvGrpSpPr/>
          <p:nvPr/>
        </p:nvGrpSpPr>
        <p:grpSpPr>
          <a:xfrm>
            <a:off x="4373161" y="1876171"/>
            <a:ext cx="575666" cy="563546"/>
            <a:chOff x="2961272" y="2091677"/>
            <a:chExt cx="575666" cy="563546"/>
          </a:xfrm>
        </p:grpSpPr>
        <p:sp>
          <p:nvSpPr>
            <p:cNvPr id="37" name="Rectangle: Rounded Corners 36">
              <a:extLst>
                <a:ext uri="{FF2B5EF4-FFF2-40B4-BE49-F238E27FC236}">
                  <a16:creationId xmlns:a16="http://schemas.microsoft.com/office/drawing/2014/main" id="{5701AA70-CDA9-4792-B9B9-F208287269EE}"/>
                </a:ext>
              </a:extLst>
            </p:cNvPr>
            <p:cNvSpPr/>
            <p:nvPr/>
          </p:nvSpPr>
          <p:spPr>
            <a:xfrm>
              <a:off x="2961272" y="2091677"/>
              <a:ext cx="575666" cy="563546"/>
            </a:xfrm>
            <a:prstGeom prst="roundRect">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176">
              <a:extLst>
                <a:ext uri="{FF2B5EF4-FFF2-40B4-BE49-F238E27FC236}">
                  <a16:creationId xmlns:a16="http://schemas.microsoft.com/office/drawing/2014/main" id="{27CF4F40-CE4E-40F7-86DC-C8C8FEDBB587}"/>
                </a:ext>
              </a:extLst>
            </p:cNvPr>
            <p:cNvSpPr>
              <a:spLocks noChangeAspect="1"/>
            </p:cNvSpPr>
            <p:nvPr/>
          </p:nvSpPr>
          <p:spPr bwMode="auto">
            <a:xfrm>
              <a:off x="3069810" y="2196337"/>
              <a:ext cx="200943" cy="20578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algn="ctr"/>
              <a:endParaRPr lang="en-US"/>
            </a:p>
          </p:txBody>
        </p:sp>
        <p:sp>
          <p:nvSpPr>
            <p:cNvPr id="40" name="Freeform 176">
              <a:extLst>
                <a:ext uri="{FF2B5EF4-FFF2-40B4-BE49-F238E27FC236}">
                  <a16:creationId xmlns:a16="http://schemas.microsoft.com/office/drawing/2014/main" id="{D9333E3E-7250-4266-9F23-4454F30296C8}"/>
                </a:ext>
              </a:extLst>
            </p:cNvPr>
            <p:cNvSpPr>
              <a:spLocks noChangeAspect="1"/>
            </p:cNvSpPr>
            <p:nvPr/>
          </p:nvSpPr>
          <p:spPr bwMode="auto">
            <a:xfrm>
              <a:off x="3222210" y="2348737"/>
              <a:ext cx="200943" cy="20578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algn="ctr"/>
              <a:endParaRPr lang="en-US"/>
            </a:p>
          </p:txBody>
        </p:sp>
      </p:grpSp>
      <p:sp>
        <p:nvSpPr>
          <p:cNvPr id="41" name="TextBox 40">
            <a:extLst>
              <a:ext uri="{FF2B5EF4-FFF2-40B4-BE49-F238E27FC236}">
                <a16:creationId xmlns:a16="http://schemas.microsoft.com/office/drawing/2014/main" id="{C2C1A62D-6409-45D7-AA3E-36A037AB6AC6}"/>
              </a:ext>
            </a:extLst>
          </p:cNvPr>
          <p:cNvSpPr txBox="1"/>
          <p:nvPr/>
        </p:nvSpPr>
        <p:spPr>
          <a:xfrm>
            <a:off x="2716227" y="1603123"/>
            <a:ext cx="2086982" cy="276999"/>
          </a:xfrm>
          <a:prstGeom prst="rect">
            <a:avLst/>
          </a:prstGeom>
          <a:noFill/>
        </p:spPr>
        <p:txBody>
          <a:bodyPr wrap="none" rtlCol="0">
            <a:spAutoFit/>
          </a:bodyPr>
          <a:lstStyle/>
          <a:p>
            <a:r>
              <a:rPr lang="en-US" sz="1200">
                <a:solidFill>
                  <a:schemeClr val="accent1"/>
                </a:solidFill>
              </a:rPr>
              <a:t>Energy Analysis KPI Engine</a:t>
            </a:r>
          </a:p>
        </p:txBody>
      </p:sp>
      <p:sp>
        <p:nvSpPr>
          <p:cNvPr id="46" name="Arrow: Right 45">
            <a:extLst>
              <a:ext uri="{FF2B5EF4-FFF2-40B4-BE49-F238E27FC236}">
                <a16:creationId xmlns:a16="http://schemas.microsoft.com/office/drawing/2014/main" id="{5607396E-D40B-439E-A862-EBEED2BB32E1}"/>
              </a:ext>
            </a:extLst>
          </p:cNvPr>
          <p:cNvSpPr/>
          <p:nvPr/>
        </p:nvSpPr>
        <p:spPr>
          <a:xfrm>
            <a:off x="5114261" y="1864277"/>
            <a:ext cx="462621" cy="1274319"/>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613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Page </a:t>
            </a:r>
            <a:fld id="{5A9C12DC-491F-9444-86A2-13AC5C62A2FC}" type="slidenum">
              <a:rPr lang="en-US" smtClean="0"/>
              <a:pPr/>
              <a:t>29</a:t>
            </a:fld>
            <a:endParaRPr lang="en-US"/>
          </a:p>
        </p:txBody>
      </p:sp>
      <p:sp>
        <p:nvSpPr>
          <p:cNvPr id="3" name="Footer Placeholder 2"/>
          <p:cNvSpPr>
            <a:spLocks noGrp="1"/>
          </p:cNvSpPr>
          <p:nvPr>
            <p:ph type="ftr" sz="quarter" idx="3"/>
          </p:nvPr>
        </p:nvSpPr>
        <p:spPr/>
        <p:txBody>
          <a:bodyPr/>
          <a:lstStyle/>
          <a:p>
            <a:r>
              <a:rPr lang="en-US"/>
              <a:t>Confidential Property of Schneider Electric |</a:t>
            </a:r>
          </a:p>
        </p:txBody>
      </p:sp>
      <p:sp>
        <p:nvSpPr>
          <p:cNvPr id="4" name="Content Placeholder 3"/>
          <p:cNvSpPr>
            <a:spLocks noGrp="1"/>
          </p:cNvSpPr>
          <p:nvPr>
            <p:ph sz="quarter" idx="31"/>
          </p:nvPr>
        </p:nvSpPr>
        <p:spPr>
          <a:xfrm>
            <a:off x="258055" y="1203325"/>
            <a:ext cx="4286355" cy="3176589"/>
          </a:xfrm>
        </p:spPr>
        <p:txBody>
          <a:bodyPr>
            <a:normAutofit fontScale="77500" lnSpcReduction="20000"/>
          </a:bodyPr>
          <a:lstStyle/>
          <a:p>
            <a:r>
              <a:rPr lang="en-US"/>
              <a:t>Simple web based engine to create relevant business </a:t>
            </a:r>
            <a:r>
              <a:rPr lang="en-US" err="1"/>
              <a:t>EnPIs</a:t>
            </a:r>
            <a:r>
              <a:rPr lang="en-US"/>
              <a:t> or KPIs based on any logged or imported PME data.</a:t>
            </a:r>
          </a:p>
          <a:p>
            <a:pPr marL="301624" indent="-285750" fontAlgn="base">
              <a:buFont typeface="Arial" panose="020B0604020202020204" pitchFamily="34" charset="0"/>
              <a:buChar char="•"/>
            </a:pPr>
            <a:r>
              <a:rPr lang="en-US"/>
              <a:t>Combine multiple measurements from different sources to create business relevant KPI's</a:t>
            </a:r>
          </a:p>
          <a:p>
            <a:pPr marL="301624" indent="-285750" fontAlgn="base">
              <a:buFont typeface="Arial" panose="020B0604020202020204" pitchFamily="34" charset="0"/>
              <a:buChar char="•"/>
            </a:pPr>
            <a:r>
              <a:rPr lang="en-US"/>
              <a:t>Automatic Source/Measurement creation as required</a:t>
            </a:r>
          </a:p>
          <a:p>
            <a:pPr marL="301624" indent="-285750" fontAlgn="base">
              <a:buFont typeface="Arial" panose="020B0604020202020204" pitchFamily="34" charset="0"/>
              <a:buChar char="•"/>
            </a:pPr>
            <a:r>
              <a:rPr lang="en-US"/>
              <a:t>Preview and complete back fill support as far as logged data exists</a:t>
            </a:r>
          </a:p>
          <a:p>
            <a:pPr marL="301624" indent="-285750" fontAlgn="base">
              <a:buFont typeface="Arial" panose="020B0604020202020204" pitchFamily="34" charset="0"/>
              <a:buChar char="•"/>
            </a:pPr>
            <a:r>
              <a:rPr lang="en-US"/>
              <a:t>Steady State KPI calculation via normal report scheduling</a:t>
            </a:r>
          </a:p>
          <a:p>
            <a:pPr marL="301624" indent="-285750" fontAlgn="base">
              <a:buFont typeface="Arial" panose="020B0604020202020204" pitchFamily="34" charset="0"/>
              <a:buChar char="•"/>
            </a:pPr>
            <a:r>
              <a:rPr lang="en-US"/>
              <a:t>Support for Interval, Hourly, Daily, Weekly, Yearly KPI calculations</a:t>
            </a:r>
          </a:p>
          <a:p>
            <a:pPr marL="301624" indent="-285750" fontAlgn="base">
              <a:buFont typeface="Arial" panose="020B0604020202020204" pitchFamily="34" charset="0"/>
              <a:buChar char="•"/>
            </a:pPr>
            <a:r>
              <a:rPr lang="en-US"/>
              <a:t>Extensive expression support: primary, power, multiplicative &amp; additive operator support</a:t>
            </a:r>
          </a:p>
          <a:p>
            <a:pPr marL="490530" lvl="1" indent="-285750" fontAlgn="base"/>
            <a:r>
              <a:rPr lang="en-US"/>
              <a:t>(A+B)/C, A+B+C, C/(A+B), Pow(A+B+C+2), sqrt(A+B), </a:t>
            </a:r>
            <a:r>
              <a:rPr lang="en-US" err="1"/>
              <a:t>etc</a:t>
            </a:r>
            <a:endParaRPr lang="en-US"/>
          </a:p>
          <a:p>
            <a:endParaRPr lang="en-US"/>
          </a:p>
        </p:txBody>
      </p:sp>
      <p:sp>
        <p:nvSpPr>
          <p:cNvPr id="5" name="Text Placeholder 4"/>
          <p:cNvSpPr>
            <a:spLocks noGrp="1"/>
          </p:cNvSpPr>
          <p:nvPr>
            <p:ph type="body" sz="quarter" idx="32"/>
          </p:nvPr>
        </p:nvSpPr>
        <p:spPr/>
        <p:txBody>
          <a:bodyPr/>
          <a:lstStyle/>
          <a:p>
            <a:r>
              <a:rPr lang="en-US"/>
              <a:t>KPI Engine Report</a:t>
            </a:r>
          </a:p>
        </p:txBody>
      </p:sp>
      <p:sp>
        <p:nvSpPr>
          <p:cNvPr id="6" name="Text Placeholder 5"/>
          <p:cNvSpPr>
            <a:spLocks noGrp="1"/>
          </p:cNvSpPr>
          <p:nvPr>
            <p:ph type="body" sz="quarter" idx="33"/>
          </p:nvPr>
        </p:nvSpPr>
        <p:spPr/>
        <p:txBody>
          <a:bodyPr/>
          <a:lstStyle/>
          <a:p>
            <a:endParaRPr lang="en-US"/>
          </a:p>
        </p:txBody>
      </p:sp>
      <p:pic>
        <p:nvPicPr>
          <p:cNvPr id="7" name="Picture 6"/>
          <p:cNvPicPr>
            <a:picLocks noChangeAspect="1"/>
          </p:cNvPicPr>
          <p:nvPr/>
        </p:nvPicPr>
        <p:blipFill>
          <a:blip r:embed="rId2"/>
          <a:stretch>
            <a:fillRect/>
          </a:stretch>
        </p:blipFill>
        <p:spPr>
          <a:xfrm>
            <a:off x="4762046" y="1304656"/>
            <a:ext cx="4137479" cy="2635245"/>
          </a:xfrm>
          <a:prstGeom prst="rect">
            <a:avLst/>
          </a:prstGeom>
        </p:spPr>
      </p:pic>
    </p:spTree>
    <p:extLst>
      <p:ext uri="{BB962C8B-B14F-4D97-AF65-F5344CB8AC3E}">
        <p14:creationId xmlns:p14="http://schemas.microsoft.com/office/powerpoint/2010/main" val="402766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274"/>
          <p:cNvPicPr>
            <a:picLocks noChangeAspect="1"/>
          </p:cNvPicPr>
          <p:nvPr/>
        </p:nvPicPr>
        <p:blipFill rotWithShape="1">
          <a:blip r:embed="rId3" cstate="print">
            <a:extLst>
              <a:ext uri="{28A0092B-C50C-407E-A947-70E740481C1C}">
                <a14:useLocalDpi xmlns:a14="http://schemas.microsoft.com/office/drawing/2010/main"/>
              </a:ext>
            </a:extLst>
          </a:blip>
          <a:srcRect t="-17768" b="17768"/>
          <a:stretch/>
        </p:blipFill>
        <p:spPr>
          <a:xfrm>
            <a:off x="-1" y="0"/>
            <a:ext cx="9144001" cy="5143500"/>
          </a:xfrm>
          <a:prstGeom prst="rect">
            <a:avLst/>
          </a:prstGeom>
        </p:spPr>
      </p:pic>
      <p:sp>
        <p:nvSpPr>
          <p:cNvPr id="188" name="Rectangle 187"/>
          <p:cNvSpPr/>
          <p:nvPr/>
        </p:nvSpPr>
        <p:spPr>
          <a:xfrm>
            <a:off x="1" y="921202"/>
            <a:ext cx="9144000" cy="4222297"/>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p:cNvSpPr/>
          <p:nvPr/>
        </p:nvSpPr>
        <p:spPr>
          <a:xfrm>
            <a:off x="0" y="0"/>
            <a:ext cx="9144000"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bject 3"/>
          <p:cNvSpPr/>
          <p:nvPr/>
        </p:nvSpPr>
        <p:spPr>
          <a:xfrm flipH="1">
            <a:off x="2383" y="913897"/>
            <a:ext cx="9139238"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marL="0" marR="0" lvl="0" indent="0" algn="l" defTabSz="456258"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a:ln>
                <a:noFill/>
              </a:ln>
              <a:solidFill>
                <a:prstClr val="black"/>
              </a:solidFill>
              <a:effectLst/>
              <a:uLnTx/>
              <a:uFillTx/>
              <a:latin typeface="Arial Rounded MT Std" panose="020F0502020102020204" pitchFamily="34" charset="0"/>
              <a:ea typeface="+mn-ea"/>
              <a:cs typeface="+mn-cs"/>
            </a:endParaRPr>
          </a:p>
        </p:txBody>
      </p:sp>
      <p:sp>
        <p:nvSpPr>
          <p:cNvPr id="11" name="Text Placeholder 7"/>
          <p:cNvSpPr>
            <a:spLocks noGrp="1"/>
          </p:cNvSpPr>
          <p:nvPr>
            <p:ph type="body" sz="quarter" idx="32"/>
          </p:nvPr>
        </p:nvSpPr>
        <p:spPr>
          <a:xfrm>
            <a:off x="230539" y="293255"/>
            <a:ext cx="8468837" cy="369332"/>
          </a:xfrm>
        </p:spPr>
        <p:txBody>
          <a:bodyPr/>
          <a:lstStyle/>
          <a:p>
            <a:pPr>
              <a:lnSpc>
                <a:spcPts val="2738"/>
              </a:lnSpc>
              <a:tabLst>
                <a:tab pos="133347" algn="l"/>
              </a:tabLst>
            </a:pPr>
            <a:r>
              <a:rPr lang="en-US" altLang="zh-CN" sz="2200" b="1">
                <a:solidFill>
                  <a:schemeClr val="bg1"/>
                </a:solidFill>
              </a:rPr>
              <a:t>How </a:t>
            </a:r>
            <a:r>
              <a:rPr lang="pl-PL" altLang="zh-CN" sz="2200" b="1">
                <a:solidFill>
                  <a:schemeClr val="bg1"/>
                </a:solidFill>
              </a:rPr>
              <a:t>p</a:t>
            </a:r>
            <a:r>
              <a:rPr lang="en-US" altLang="zh-CN" sz="2200" b="1">
                <a:solidFill>
                  <a:schemeClr val="bg1"/>
                </a:solidFill>
              </a:rPr>
              <a:t>ower </a:t>
            </a:r>
            <a:r>
              <a:rPr lang="pl-PL" altLang="zh-CN" sz="2200" b="1">
                <a:solidFill>
                  <a:schemeClr val="bg1"/>
                </a:solidFill>
              </a:rPr>
              <a:t>d</a:t>
            </a:r>
            <a:r>
              <a:rPr lang="en-US" altLang="zh-CN" sz="2200" b="1">
                <a:solidFill>
                  <a:schemeClr val="bg1"/>
                </a:solidFill>
              </a:rPr>
              <a:t>istribution </a:t>
            </a:r>
            <a:r>
              <a:rPr lang="pl-PL" altLang="zh-CN" sz="2200" b="1">
                <a:solidFill>
                  <a:schemeClr val="bg1"/>
                </a:solidFill>
              </a:rPr>
              <a:t>h</a:t>
            </a:r>
            <a:r>
              <a:rPr lang="en-US" altLang="zh-CN" sz="2200" b="1">
                <a:solidFill>
                  <a:schemeClr val="bg1"/>
                </a:solidFill>
              </a:rPr>
              <a:t>as </a:t>
            </a:r>
            <a:r>
              <a:rPr lang="pl-PL" altLang="zh-CN" sz="2200" b="1">
                <a:solidFill>
                  <a:schemeClr val="bg1"/>
                </a:solidFill>
              </a:rPr>
              <a:t>c</a:t>
            </a:r>
            <a:r>
              <a:rPr lang="en-US" altLang="zh-CN" sz="2200" b="1">
                <a:solidFill>
                  <a:schemeClr val="bg1"/>
                </a:solidFill>
              </a:rPr>
              <a:t>hanged</a:t>
            </a:r>
          </a:p>
        </p:txBody>
      </p:sp>
      <p:grpSp>
        <p:nvGrpSpPr>
          <p:cNvPr id="484" name="Group 483"/>
          <p:cNvGrpSpPr/>
          <p:nvPr/>
        </p:nvGrpSpPr>
        <p:grpSpPr>
          <a:xfrm>
            <a:off x="430688" y="2285897"/>
            <a:ext cx="8248618" cy="2119199"/>
            <a:chOff x="430688" y="2285897"/>
            <a:chExt cx="8248618" cy="2119199"/>
          </a:xfrm>
        </p:grpSpPr>
        <p:sp>
          <p:nvSpPr>
            <p:cNvPr id="315" name="Rectangle 314"/>
            <p:cNvSpPr/>
            <p:nvPr/>
          </p:nvSpPr>
          <p:spPr>
            <a:xfrm>
              <a:off x="430688" y="2285897"/>
              <a:ext cx="8248618" cy="2119199"/>
            </a:xfrm>
            <a:prstGeom prst="rect">
              <a:avLst/>
            </a:prstGeom>
            <a:solidFill>
              <a:srgbClr val="000000">
                <a:alpha val="90000"/>
              </a:srgb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5" name="TextBox 304"/>
            <p:cNvSpPr txBox="1"/>
            <p:nvPr/>
          </p:nvSpPr>
          <p:spPr>
            <a:xfrm>
              <a:off x="522030" y="2347971"/>
              <a:ext cx="4770090" cy="215444"/>
            </a:xfrm>
            <a:prstGeom prst="rect">
              <a:avLst/>
            </a:prstGeom>
            <a:noFill/>
          </p:spPr>
          <p:txBody>
            <a:bodyPr wrap="square" lIns="0" tIns="0" rIns="0" bIns="0" rtlCol="0">
              <a:spAutoFit/>
            </a:bodyPr>
            <a:lstStyle/>
            <a:p>
              <a:pPr marL="0" marR="0" lvl="0" indent="0" algn="l" defTabSz="457108"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3DCD58"/>
                  </a:solidFill>
                  <a:effectLst/>
                  <a:uLnTx/>
                  <a:uFillTx/>
                  <a:latin typeface="Arial Rounded MT Pro" charset="0"/>
                  <a:ea typeface="+mn-ea"/>
                  <a:cs typeface="+mn-cs"/>
                </a:rPr>
                <a:t>New </a:t>
              </a:r>
              <a:r>
                <a:rPr kumimoji="0" lang="pl-PL" sz="1400" b="1" i="0" u="none" strike="noStrike" kern="1200" cap="none" spc="0" normalizeH="0" baseline="0" noProof="0">
                  <a:ln>
                    <a:noFill/>
                  </a:ln>
                  <a:solidFill>
                    <a:srgbClr val="3DCD58"/>
                  </a:solidFill>
                  <a:effectLst/>
                  <a:uLnTx/>
                  <a:uFillTx/>
                  <a:latin typeface="Arial"/>
                  <a:ea typeface="+mn-ea"/>
                  <a:cs typeface="+mn-cs"/>
                </a:rPr>
                <a:t>p</a:t>
              </a:r>
              <a:r>
                <a:rPr kumimoji="0" lang="en-CA" sz="1400" b="1" i="0" u="none" strike="noStrike" kern="1200" cap="none" spc="0" normalizeH="0" baseline="0" noProof="0" err="1">
                  <a:ln>
                    <a:noFill/>
                  </a:ln>
                  <a:solidFill>
                    <a:srgbClr val="3DCD58"/>
                  </a:solidFill>
                  <a:effectLst/>
                  <a:uLnTx/>
                  <a:uFillTx/>
                  <a:latin typeface="Arial Rounded MT Pro" charset="0"/>
                  <a:ea typeface="+mn-ea"/>
                  <a:cs typeface="+mn-cs"/>
                </a:rPr>
                <a:t>ower</a:t>
              </a:r>
              <a:r>
                <a:rPr kumimoji="0" lang="en-CA" sz="1400" b="1" i="0" u="none" strike="noStrike" kern="1200" cap="none" spc="0" normalizeH="0" baseline="0" noProof="0">
                  <a:ln>
                    <a:noFill/>
                  </a:ln>
                  <a:solidFill>
                    <a:srgbClr val="3DCD58"/>
                  </a:solidFill>
                  <a:effectLst/>
                  <a:uLnTx/>
                  <a:uFillTx/>
                  <a:latin typeface="Arial Rounded MT Pro" charset="0"/>
                  <a:ea typeface="+mn-ea"/>
                  <a:cs typeface="+mn-cs"/>
                </a:rPr>
                <a:t> </a:t>
              </a:r>
              <a:r>
                <a:rPr kumimoji="0" lang="pl-PL" sz="1400" b="1" i="0" u="none" strike="noStrike" kern="1200" cap="none" spc="0" normalizeH="0" baseline="0" noProof="0">
                  <a:ln>
                    <a:noFill/>
                  </a:ln>
                  <a:solidFill>
                    <a:srgbClr val="3DCD58"/>
                  </a:solidFill>
                  <a:effectLst/>
                  <a:uLnTx/>
                  <a:uFillTx/>
                  <a:latin typeface="Arial"/>
                  <a:ea typeface="+mn-ea"/>
                  <a:cs typeface="+mn-cs"/>
                </a:rPr>
                <a:t>d</a:t>
              </a:r>
              <a:r>
                <a:rPr kumimoji="0" lang="en-CA" sz="1400" b="1" i="0" u="none" strike="noStrike" kern="1200" cap="none" spc="0" normalizeH="0" baseline="0" noProof="0" err="1">
                  <a:ln>
                    <a:noFill/>
                  </a:ln>
                  <a:solidFill>
                    <a:srgbClr val="3DCD58"/>
                  </a:solidFill>
                  <a:effectLst/>
                  <a:uLnTx/>
                  <a:uFillTx/>
                  <a:latin typeface="Arial Rounded MT Pro" charset="0"/>
                  <a:ea typeface="+mn-ea"/>
                  <a:cs typeface="+mn-cs"/>
                </a:rPr>
                <a:t>istribution</a:t>
              </a:r>
              <a:r>
                <a:rPr kumimoji="0" lang="en-CA" sz="1400" b="1" i="0" u="none" strike="noStrike" kern="1200" cap="none" spc="0" normalizeH="0" baseline="0" noProof="0">
                  <a:ln>
                    <a:noFill/>
                  </a:ln>
                  <a:solidFill>
                    <a:srgbClr val="3DCD58"/>
                  </a:solidFill>
                  <a:effectLst/>
                  <a:uLnTx/>
                  <a:uFillTx/>
                  <a:latin typeface="Arial Rounded MT Pro" charset="0"/>
                  <a:ea typeface="+mn-ea"/>
                  <a:cs typeface="+mn-cs"/>
                </a:rPr>
                <a:t> </a:t>
              </a:r>
              <a:r>
                <a:rPr kumimoji="0" lang="pl-PL" sz="1400" b="1" i="0" u="none" strike="noStrike" kern="1200" cap="none" spc="0" normalizeH="0" baseline="0" noProof="0">
                  <a:ln>
                    <a:noFill/>
                  </a:ln>
                  <a:solidFill>
                    <a:srgbClr val="3DCD58"/>
                  </a:solidFill>
                  <a:effectLst/>
                  <a:uLnTx/>
                  <a:uFillTx/>
                  <a:latin typeface="Arial"/>
                  <a:ea typeface="+mn-ea"/>
                  <a:cs typeface="+mn-cs"/>
                </a:rPr>
                <a:t>m</a:t>
              </a:r>
              <a:r>
                <a:rPr kumimoji="0" lang="en-CA" sz="1400" b="1" i="0" u="none" strike="noStrike" kern="1200" cap="none" spc="0" normalizeH="0" baseline="0" noProof="0" err="1">
                  <a:ln>
                    <a:noFill/>
                  </a:ln>
                  <a:solidFill>
                    <a:srgbClr val="3DCD58"/>
                  </a:solidFill>
                  <a:effectLst/>
                  <a:uLnTx/>
                  <a:uFillTx/>
                  <a:latin typeface="Arial Rounded MT Pro" charset="0"/>
                  <a:ea typeface="+mn-ea"/>
                  <a:cs typeface="+mn-cs"/>
                </a:rPr>
                <a:t>odel</a:t>
              </a:r>
              <a:endParaRPr kumimoji="0" lang="en-CA" sz="1400" b="1" i="0" u="none" strike="noStrike" kern="1200" cap="none" spc="0" normalizeH="0" baseline="0" noProof="0">
                <a:ln>
                  <a:noFill/>
                </a:ln>
                <a:solidFill>
                  <a:srgbClr val="3DCD58"/>
                </a:solidFill>
                <a:effectLst/>
                <a:uLnTx/>
                <a:uFillTx/>
                <a:latin typeface="Arial Rounded MT Pro" charset="0"/>
                <a:ea typeface="+mn-ea"/>
                <a:cs typeface="+mn-cs"/>
              </a:endParaRPr>
            </a:p>
          </p:txBody>
        </p:sp>
      </p:grpSp>
      <p:grpSp>
        <p:nvGrpSpPr>
          <p:cNvPr id="483" name="Group 482"/>
          <p:cNvGrpSpPr/>
          <p:nvPr/>
        </p:nvGrpSpPr>
        <p:grpSpPr>
          <a:xfrm>
            <a:off x="756750" y="2440876"/>
            <a:ext cx="7659412" cy="1824067"/>
            <a:chOff x="756750" y="2440876"/>
            <a:chExt cx="7659412" cy="1824067"/>
          </a:xfrm>
        </p:grpSpPr>
        <p:sp>
          <p:nvSpPr>
            <p:cNvPr id="241" name="TextBox 240"/>
            <p:cNvSpPr txBox="1"/>
            <p:nvPr/>
          </p:nvSpPr>
          <p:spPr>
            <a:xfrm>
              <a:off x="5831665" y="2453776"/>
              <a:ext cx="662332" cy="307777"/>
            </a:xfrm>
            <a:prstGeom prst="rect">
              <a:avLst/>
            </a:prstGeom>
            <a:noFill/>
          </p:spPr>
          <p:txBody>
            <a:bodyPr wrap="square" lIns="0" tIns="0" rIns="0" bIns="0" rtlCol="0">
              <a:spAutoFit/>
            </a:bodyPr>
            <a:lstStyle/>
            <a:p>
              <a:pPr marL="0" marR="0" lvl="0" indent="0" algn="ctr" defTabSz="457108"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rPr>
                <a:t>Demand </a:t>
              </a:r>
              <a:r>
                <a:rPr kumimoji="0" lang="pl-PL"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rPr>
                <a:t>r</a:t>
              </a:r>
              <a:r>
                <a:rPr kumimoji="0" lang="en-CA" sz="1000" b="0" i="0" u="none" strike="noStrike" kern="1200" cap="none" spc="0" normalizeH="0" baseline="0" noProof="0" err="1">
                  <a:ln>
                    <a:noFill/>
                  </a:ln>
                  <a:solidFill>
                    <a:srgbClr val="3DCD58"/>
                  </a:solidFill>
                  <a:effectLst/>
                  <a:uLnTx/>
                  <a:uFillTx/>
                  <a:latin typeface="Arial Rounded MT Pro" charset="0"/>
                  <a:ea typeface="Arial Rounded MT Pro" charset="0"/>
                  <a:cs typeface="Arial Rounded MT Pro" charset="0"/>
                </a:rPr>
                <a:t>esponse</a:t>
              </a:r>
              <a:endParaRPr kumimoji="0" lang="en-US"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endParaRPr>
            </a:p>
          </p:txBody>
        </p:sp>
        <p:sp>
          <p:nvSpPr>
            <p:cNvPr id="242" name="TextBox 241"/>
            <p:cNvSpPr txBox="1"/>
            <p:nvPr/>
          </p:nvSpPr>
          <p:spPr>
            <a:xfrm>
              <a:off x="7749161" y="3603617"/>
              <a:ext cx="667001" cy="307777"/>
            </a:xfrm>
            <a:prstGeom prst="rect">
              <a:avLst/>
            </a:prstGeom>
            <a:noFill/>
          </p:spPr>
          <p:txBody>
            <a:bodyPr wrap="square" lIns="0" tIns="0" rIns="0" bIns="0" rtlCol="0">
              <a:spAutoFit/>
            </a:bodyPr>
            <a:lstStyle/>
            <a:p>
              <a:pPr marL="0" marR="0" lvl="0" indent="0" algn="ctr" defTabSz="457108"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rPr>
                <a:t>Energy </a:t>
              </a:r>
              <a:r>
                <a:rPr kumimoji="0" lang="pl-PL"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rPr>
                <a:t>e</a:t>
              </a:r>
              <a:r>
                <a:rPr kumimoji="0" lang="en-CA" sz="1000" b="0" i="0" u="none" strike="noStrike" kern="1200" cap="none" spc="0" normalizeH="0" baseline="0" noProof="0" err="1">
                  <a:ln>
                    <a:noFill/>
                  </a:ln>
                  <a:solidFill>
                    <a:srgbClr val="3DCD58"/>
                  </a:solidFill>
                  <a:effectLst/>
                  <a:uLnTx/>
                  <a:uFillTx/>
                  <a:latin typeface="Arial Rounded MT Pro" charset="0"/>
                  <a:ea typeface="Arial Rounded MT Pro" charset="0"/>
                  <a:cs typeface="Arial Rounded MT Pro" charset="0"/>
                </a:rPr>
                <a:t>fficiency</a:t>
              </a:r>
              <a:endParaRPr kumimoji="0" lang="en-US"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endParaRPr>
            </a:p>
          </p:txBody>
        </p:sp>
        <p:grpSp>
          <p:nvGrpSpPr>
            <p:cNvPr id="322" name="Group 321"/>
            <p:cNvGrpSpPr/>
            <p:nvPr/>
          </p:nvGrpSpPr>
          <p:grpSpPr>
            <a:xfrm>
              <a:off x="756750" y="2766703"/>
              <a:ext cx="652311" cy="588648"/>
              <a:chOff x="756750" y="3297329"/>
              <a:chExt cx="652311" cy="588648"/>
            </a:xfrm>
          </p:grpSpPr>
          <p:sp>
            <p:nvSpPr>
              <p:cNvPr id="301" name="TextBox 300"/>
              <p:cNvSpPr txBox="1"/>
              <p:nvPr/>
            </p:nvSpPr>
            <p:spPr>
              <a:xfrm>
                <a:off x="756750" y="3732089"/>
                <a:ext cx="652311" cy="153888"/>
              </a:xfrm>
              <a:prstGeom prst="rect">
                <a:avLst/>
              </a:prstGeom>
              <a:noFill/>
            </p:spPr>
            <p:txBody>
              <a:bodyPr wrap="square" lIns="0" tIns="0" rIns="0" bIns="0" rtlCol="0">
                <a:spAutoFit/>
              </a:bodyPr>
              <a:lstStyle/>
              <a:p>
                <a:pPr marL="0" marR="0" lvl="0" indent="0" algn="ctr" defTabSz="457108"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rPr>
                  <a:t>Generation</a:t>
                </a:r>
                <a:endParaRPr kumimoji="0" lang="en-US"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endParaRPr>
              </a:p>
            </p:txBody>
          </p:sp>
          <p:sp>
            <p:nvSpPr>
              <p:cNvPr id="307" name="Freeform 191"/>
              <p:cNvSpPr>
                <a:spLocks/>
              </p:cNvSpPr>
              <p:nvPr/>
            </p:nvSpPr>
            <p:spPr bwMode="auto">
              <a:xfrm>
                <a:off x="950034" y="3297329"/>
                <a:ext cx="265745" cy="319795"/>
              </a:xfrm>
              <a:custGeom>
                <a:avLst/>
                <a:gdLst/>
                <a:ahLst/>
                <a:cxnLst>
                  <a:cxn ang="0">
                    <a:pos x="148" y="457"/>
                  </a:cxn>
                  <a:cxn ang="0">
                    <a:pos x="0" y="272"/>
                  </a:cxn>
                  <a:cxn ang="0">
                    <a:pos x="41" y="169"/>
                  </a:cxn>
                  <a:cxn ang="0">
                    <a:pos x="75" y="252"/>
                  </a:cxn>
                  <a:cxn ang="0">
                    <a:pos x="99" y="253"/>
                  </a:cxn>
                  <a:cxn ang="0">
                    <a:pos x="108" y="61"/>
                  </a:cxn>
                  <a:cxn ang="0">
                    <a:pos x="249" y="9"/>
                  </a:cxn>
                  <a:cxn ang="0">
                    <a:pos x="211" y="121"/>
                  </a:cxn>
                  <a:cxn ang="0">
                    <a:pos x="270" y="218"/>
                  </a:cxn>
                  <a:cxn ang="0">
                    <a:pos x="281" y="228"/>
                  </a:cxn>
                  <a:cxn ang="0">
                    <a:pos x="302" y="99"/>
                  </a:cxn>
                  <a:cxn ang="0">
                    <a:pos x="349" y="80"/>
                  </a:cxn>
                  <a:cxn ang="0">
                    <a:pos x="362" y="185"/>
                  </a:cxn>
                  <a:cxn ang="0">
                    <a:pos x="380" y="272"/>
                  </a:cxn>
                  <a:cxn ang="0">
                    <a:pos x="247" y="453"/>
                  </a:cxn>
                  <a:cxn ang="0">
                    <a:pos x="233" y="432"/>
                  </a:cxn>
                  <a:cxn ang="0">
                    <a:pos x="238" y="370"/>
                  </a:cxn>
                  <a:cxn ang="0">
                    <a:pos x="195" y="275"/>
                  </a:cxn>
                  <a:cxn ang="0">
                    <a:pos x="135" y="344"/>
                  </a:cxn>
                  <a:cxn ang="0">
                    <a:pos x="199" y="397"/>
                  </a:cxn>
                  <a:cxn ang="0">
                    <a:pos x="196" y="423"/>
                  </a:cxn>
                  <a:cxn ang="0">
                    <a:pos x="109" y="338"/>
                  </a:cxn>
                  <a:cxn ang="0">
                    <a:pos x="178" y="245"/>
                  </a:cxn>
                  <a:cxn ang="0">
                    <a:pos x="201" y="237"/>
                  </a:cxn>
                  <a:cxn ang="0">
                    <a:pos x="241" y="344"/>
                  </a:cxn>
                  <a:cxn ang="0">
                    <a:pos x="269" y="321"/>
                  </a:cxn>
                  <a:cxn ang="0">
                    <a:pos x="278" y="409"/>
                  </a:cxn>
                  <a:cxn ang="0">
                    <a:pos x="347" y="226"/>
                  </a:cxn>
                  <a:cxn ang="0">
                    <a:pos x="337" y="193"/>
                  </a:cxn>
                  <a:cxn ang="0">
                    <a:pos x="313" y="173"/>
                  </a:cxn>
                  <a:cxn ang="0">
                    <a:pos x="267" y="255"/>
                  </a:cxn>
                  <a:cxn ang="0">
                    <a:pos x="213" y="165"/>
                  </a:cxn>
                  <a:cxn ang="0">
                    <a:pos x="183" y="74"/>
                  </a:cxn>
                  <a:cxn ang="0">
                    <a:pos x="130" y="76"/>
                  </a:cxn>
                  <a:cxn ang="0">
                    <a:pos x="121" y="268"/>
                  </a:cxn>
                  <a:cxn ang="0">
                    <a:pos x="58" y="272"/>
                  </a:cxn>
                  <a:cxn ang="0">
                    <a:pos x="26" y="272"/>
                  </a:cxn>
                  <a:cxn ang="0">
                    <a:pos x="164" y="447"/>
                  </a:cxn>
                </a:cxnLst>
                <a:rect l="0" t="0" r="r" b="b"/>
                <a:pathLst>
                  <a:path w="380" h="458">
                    <a:moveTo>
                      <a:pt x="151" y="458"/>
                    </a:moveTo>
                    <a:cubicBezTo>
                      <a:pt x="150" y="458"/>
                      <a:pt x="149" y="457"/>
                      <a:pt x="148" y="457"/>
                    </a:cubicBezTo>
                    <a:cubicBezTo>
                      <a:pt x="107" y="448"/>
                      <a:pt x="69" y="424"/>
                      <a:pt x="42" y="391"/>
                    </a:cubicBezTo>
                    <a:cubicBezTo>
                      <a:pt x="15" y="358"/>
                      <a:pt x="0" y="315"/>
                      <a:pt x="0" y="272"/>
                    </a:cubicBezTo>
                    <a:cubicBezTo>
                      <a:pt x="0" y="238"/>
                      <a:pt x="9" y="204"/>
                      <a:pt x="26" y="175"/>
                    </a:cubicBezTo>
                    <a:cubicBezTo>
                      <a:pt x="29" y="170"/>
                      <a:pt x="35" y="168"/>
                      <a:pt x="41" y="169"/>
                    </a:cubicBezTo>
                    <a:cubicBezTo>
                      <a:pt x="46" y="170"/>
                      <a:pt x="50" y="175"/>
                      <a:pt x="51" y="181"/>
                    </a:cubicBezTo>
                    <a:cubicBezTo>
                      <a:pt x="53" y="214"/>
                      <a:pt x="62" y="240"/>
                      <a:pt x="75" y="252"/>
                    </a:cubicBezTo>
                    <a:cubicBezTo>
                      <a:pt x="80" y="256"/>
                      <a:pt x="85" y="258"/>
                      <a:pt x="91" y="258"/>
                    </a:cubicBezTo>
                    <a:cubicBezTo>
                      <a:pt x="93" y="258"/>
                      <a:pt x="96" y="257"/>
                      <a:pt x="99" y="253"/>
                    </a:cubicBezTo>
                    <a:cubicBezTo>
                      <a:pt x="101" y="249"/>
                      <a:pt x="109" y="232"/>
                      <a:pt x="96" y="191"/>
                    </a:cubicBezTo>
                    <a:cubicBezTo>
                      <a:pt x="75" y="129"/>
                      <a:pt x="85" y="95"/>
                      <a:pt x="108" y="61"/>
                    </a:cubicBezTo>
                    <a:cubicBezTo>
                      <a:pt x="126" y="36"/>
                      <a:pt x="168" y="6"/>
                      <a:pt x="235" y="0"/>
                    </a:cubicBezTo>
                    <a:cubicBezTo>
                      <a:pt x="241" y="0"/>
                      <a:pt x="247" y="3"/>
                      <a:pt x="249" y="9"/>
                    </a:cubicBezTo>
                    <a:cubicBezTo>
                      <a:pt x="251" y="14"/>
                      <a:pt x="250" y="20"/>
                      <a:pt x="245" y="24"/>
                    </a:cubicBezTo>
                    <a:cubicBezTo>
                      <a:pt x="201" y="61"/>
                      <a:pt x="204" y="103"/>
                      <a:pt x="211" y="121"/>
                    </a:cubicBezTo>
                    <a:cubicBezTo>
                      <a:pt x="216" y="131"/>
                      <a:pt x="223" y="138"/>
                      <a:pt x="231" y="145"/>
                    </a:cubicBezTo>
                    <a:cubicBezTo>
                      <a:pt x="246" y="159"/>
                      <a:pt x="263" y="175"/>
                      <a:pt x="270" y="218"/>
                    </a:cubicBezTo>
                    <a:cubicBezTo>
                      <a:pt x="271" y="225"/>
                      <a:pt x="274" y="229"/>
                      <a:pt x="276" y="230"/>
                    </a:cubicBezTo>
                    <a:cubicBezTo>
                      <a:pt x="278" y="230"/>
                      <a:pt x="280" y="229"/>
                      <a:pt x="281" y="228"/>
                    </a:cubicBezTo>
                    <a:cubicBezTo>
                      <a:pt x="288" y="223"/>
                      <a:pt x="293" y="206"/>
                      <a:pt x="287" y="179"/>
                    </a:cubicBezTo>
                    <a:cubicBezTo>
                      <a:pt x="281" y="150"/>
                      <a:pt x="286" y="121"/>
                      <a:pt x="302" y="99"/>
                    </a:cubicBezTo>
                    <a:cubicBezTo>
                      <a:pt x="311" y="85"/>
                      <a:pt x="324" y="77"/>
                      <a:pt x="336" y="75"/>
                    </a:cubicBezTo>
                    <a:cubicBezTo>
                      <a:pt x="341" y="74"/>
                      <a:pt x="346" y="76"/>
                      <a:pt x="349" y="80"/>
                    </a:cubicBezTo>
                    <a:cubicBezTo>
                      <a:pt x="351" y="83"/>
                      <a:pt x="352" y="88"/>
                      <a:pt x="351" y="93"/>
                    </a:cubicBezTo>
                    <a:cubicBezTo>
                      <a:pt x="341" y="120"/>
                      <a:pt x="352" y="153"/>
                      <a:pt x="362" y="185"/>
                    </a:cubicBezTo>
                    <a:cubicBezTo>
                      <a:pt x="366" y="196"/>
                      <a:pt x="370" y="207"/>
                      <a:pt x="373" y="219"/>
                    </a:cubicBezTo>
                    <a:cubicBezTo>
                      <a:pt x="378" y="236"/>
                      <a:pt x="380" y="254"/>
                      <a:pt x="380" y="272"/>
                    </a:cubicBezTo>
                    <a:cubicBezTo>
                      <a:pt x="380" y="313"/>
                      <a:pt x="367" y="352"/>
                      <a:pt x="343" y="385"/>
                    </a:cubicBezTo>
                    <a:cubicBezTo>
                      <a:pt x="319" y="418"/>
                      <a:pt x="286" y="441"/>
                      <a:pt x="247" y="453"/>
                    </a:cubicBezTo>
                    <a:cubicBezTo>
                      <a:pt x="242" y="455"/>
                      <a:pt x="235" y="453"/>
                      <a:pt x="232" y="448"/>
                    </a:cubicBezTo>
                    <a:cubicBezTo>
                      <a:pt x="229" y="443"/>
                      <a:pt x="229" y="436"/>
                      <a:pt x="233" y="432"/>
                    </a:cubicBezTo>
                    <a:cubicBezTo>
                      <a:pt x="255" y="407"/>
                      <a:pt x="261" y="383"/>
                      <a:pt x="261" y="366"/>
                    </a:cubicBezTo>
                    <a:cubicBezTo>
                      <a:pt x="254" y="370"/>
                      <a:pt x="245" y="371"/>
                      <a:pt x="238" y="370"/>
                    </a:cubicBezTo>
                    <a:cubicBezTo>
                      <a:pt x="220" y="368"/>
                      <a:pt x="203" y="354"/>
                      <a:pt x="204" y="327"/>
                    </a:cubicBezTo>
                    <a:cubicBezTo>
                      <a:pt x="205" y="304"/>
                      <a:pt x="202" y="288"/>
                      <a:pt x="195" y="275"/>
                    </a:cubicBezTo>
                    <a:cubicBezTo>
                      <a:pt x="188" y="287"/>
                      <a:pt x="177" y="295"/>
                      <a:pt x="167" y="303"/>
                    </a:cubicBezTo>
                    <a:cubicBezTo>
                      <a:pt x="153" y="315"/>
                      <a:pt x="140" y="326"/>
                      <a:pt x="135" y="344"/>
                    </a:cubicBezTo>
                    <a:cubicBezTo>
                      <a:pt x="132" y="355"/>
                      <a:pt x="133" y="364"/>
                      <a:pt x="138" y="371"/>
                    </a:cubicBezTo>
                    <a:cubicBezTo>
                      <a:pt x="147" y="384"/>
                      <a:pt x="168" y="393"/>
                      <a:pt x="199" y="397"/>
                    </a:cubicBezTo>
                    <a:cubicBezTo>
                      <a:pt x="207" y="398"/>
                      <a:pt x="212" y="404"/>
                      <a:pt x="211" y="412"/>
                    </a:cubicBezTo>
                    <a:cubicBezTo>
                      <a:pt x="210" y="419"/>
                      <a:pt x="203" y="424"/>
                      <a:pt x="196" y="423"/>
                    </a:cubicBezTo>
                    <a:cubicBezTo>
                      <a:pt x="156" y="418"/>
                      <a:pt x="129" y="406"/>
                      <a:pt x="116" y="386"/>
                    </a:cubicBezTo>
                    <a:cubicBezTo>
                      <a:pt x="107" y="373"/>
                      <a:pt x="105" y="356"/>
                      <a:pt x="109" y="338"/>
                    </a:cubicBezTo>
                    <a:cubicBezTo>
                      <a:pt x="116" y="311"/>
                      <a:pt x="134" y="296"/>
                      <a:pt x="150" y="283"/>
                    </a:cubicBezTo>
                    <a:cubicBezTo>
                      <a:pt x="167" y="269"/>
                      <a:pt x="177" y="260"/>
                      <a:pt x="178" y="245"/>
                    </a:cubicBezTo>
                    <a:cubicBezTo>
                      <a:pt x="178" y="239"/>
                      <a:pt x="182" y="234"/>
                      <a:pt x="187" y="233"/>
                    </a:cubicBezTo>
                    <a:cubicBezTo>
                      <a:pt x="192" y="231"/>
                      <a:pt x="198" y="233"/>
                      <a:pt x="201" y="237"/>
                    </a:cubicBezTo>
                    <a:cubicBezTo>
                      <a:pt x="220" y="260"/>
                      <a:pt x="232" y="283"/>
                      <a:pt x="231" y="327"/>
                    </a:cubicBezTo>
                    <a:cubicBezTo>
                      <a:pt x="230" y="337"/>
                      <a:pt x="234" y="343"/>
                      <a:pt x="241" y="344"/>
                    </a:cubicBezTo>
                    <a:cubicBezTo>
                      <a:pt x="246" y="345"/>
                      <a:pt x="255" y="342"/>
                      <a:pt x="257" y="331"/>
                    </a:cubicBezTo>
                    <a:cubicBezTo>
                      <a:pt x="258" y="325"/>
                      <a:pt x="263" y="321"/>
                      <a:pt x="269" y="321"/>
                    </a:cubicBezTo>
                    <a:cubicBezTo>
                      <a:pt x="275" y="320"/>
                      <a:pt x="281" y="324"/>
                      <a:pt x="283" y="329"/>
                    </a:cubicBezTo>
                    <a:cubicBezTo>
                      <a:pt x="290" y="349"/>
                      <a:pt x="291" y="379"/>
                      <a:pt x="278" y="409"/>
                    </a:cubicBezTo>
                    <a:cubicBezTo>
                      <a:pt x="325" y="380"/>
                      <a:pt x="354" y="329"/>
                      <a:pt x="354" y="272"/>
                    </a:cubicBezTo>
                    <a:cubicBezTo>
                      <a:pt x="354" y="256"/>
                      <a:pt x="351" y="241"/>
                      <a:pt x="347" y="226"/>
                    </a:cubicBezTo>
                    <a:cubicBezTo>
                      <a:pt x="347" y="226"/>
                      <a:pt x="347" y="226"/>
                      <a:pt x="347" y="225"/>
                    </a:cubicBezTo>
                    <a:cubicBezTo>
                      <a:pt x="344" y="215"/>
                      <a:pt x="341" y="205"/>
                      <a:pt x="337" y="193"/>
                    </a:cubicBezTo>
                    <a:cubicBezTo>
                      <a:pt x="329" y="170"/>
                      <a:pt x="321" y="145"/>
                      <a:pt x="320" y="120"/>
                    </a:cubicBezTo>
                    <a:cubicBezTo>
                      <a:pt x="315" y="130"/>
                      <a:pt x="308" y="148"/>
                      <a:pt x="313" y="173"/>
                    </a:cubicBezTo>
                    <a:cubicBezTo>
                      <a:pt x="320" y="207"/>
                      <a:pt x="315" y="234"/>
                      <a:pt x="299" y="248"/>
                    </a:cubicBezTo>
                    <a:cubicBezTo>
                      <a:pt x="290" y="256"/>
                      <a:pt x="278" y="259"/>
                      <a:pt x="267" y="255"/>
                    </a:cubicBezTo>
                    <a:cubicBezTo>
                      <a:pt x="254" y="250"/>
                      <a:pt x="246" y="238"/>
                      <a:pt x="243" y="222"/>
                    </a:cubicBezTo>
                    <a:cubicBezTo>
                      <a:pt x="238" y="188"/>
                      <a:pt x="226" y="178"/>
                      <a:pt x="213" y="165"/>
                    </a:cubicBezTo>
                    <a:cubicBezTo>
                      <a:pt x="204" y="157"/>
                      <a:pt x="194" y="147"/>
                      <a:pt x="187" y="132"/>
                    </a:cubicBezTo>
                    <a:cubicBezTo>
                      <a:pt x="180" y="115"/>
                      <a:pt x="178" y="95"/>
                      <a:pt x="183" y="74"/>
                    </a:cubicBezTo>
                    <a:cubicBezTo>
                      <a:pt x="186" y="60"/>
                      <a:pt x="192" y="46"/>
                      <a:pt x="200" y="33"/>
                    </a:cubicBezTo>
                    <a:cubicBezTo>
                      <a:pt x="164" y="43"/>
                      <a:pt x="140" y="61"/>
                      <a:pt x="130" y="76"/>
                    </a:cubicBezTo>
                    <a:cubicBezTo>
                      <a:pt x="114" y="100"/>
                      <a:pt x="102" y="125"/>
                      <a:pt x="121" y="182"/>
                    </a:cubicBezTo>
                    <a:cubicBezTo>
                      <a:pt x="133" y="219"/>
                      <a:pt x="133" y="249"/>
                      <a:pt x="121" y="268"/>
                    </a:cubicBezTo>
                    <a:cubicBezTo>
                      <a:pt x="114" y="278"/>
                      <a:pt x="104" y="284"/>
                      <a:pt x="93" y="284"/>
                    </a:cubicBezTo>
                    <a:cubicBezTo>
                      <a:pt x="80" y="285"/>
                      <a:pt x="68" y="281"/>
                      <a:pt x="58" y="272"/>
                    </a:cubicBezTo>
                    <a:cubicBezTo>
                      <a:pt x="47" y="262"/>
                      <a:pt x="38" y="247"/>
                      <a:pt x="32" y="229"/>
                    </a:cubicBezTo>
                    <a:cubicBezTo>
                      <a:pt x="28" y="243"/>
                      <a:pt x="26" y="257"/>
                      <a:pt x="26" y="272"/>
                    </a:cubicBezTo>
                    <a:cubicBezTo>
                      <a:pt x="26" y="347"/>
                      <a:pt x="80" y="415"/>
                      <a:pt x="154" y="431"/>
                    </a:cubicBezTo>
                    <a:cubicBezTo>
                      <a:pt x="161" y="433"/>
                      <a:pt x="166" y="440"/>
                      <a:pt x="164" y="447"/>
                    </a:cubicBezTo>
                    <a:cubicBezTo>
                      <a:pt x="163" y="453"/>
                      <a:pt x="157" y="458"/>
                      <a:pt x="151" y="458"/>
                    </a:cubicBezTo>
                    <a:close/>
                  </a:path>
                </a:pathLst>
              </a:custGeom>
              <a:solidFill>
                <a:schemeClr val="bg2"/>
              </a:solidFill>
              <a:ln w="9525">
                <a:noFill/>
                <a:round/>
                <a:headEnd/>
                <a:tailEnd/>
              </a:ln>
            </p:spPr>
            <p:txBody>
              <a:bodyPr vert="horz" wrap="square" lIns="68553" tIns="34277" rIns="68553" bIns="34277"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grpSp>
          <p:nvGrpSpPr>
            <p:cNvPr id="323" name="Group 322"/>
            <p:cNvGrpSpPr/>
            <p:nvPr/>
          </p:nvGrpSpPr>
          <p:grpSpPr>
            <a:xfrm>
              <a:off x="2071273" y="2760413"/>
              <a:ext cx="841196" cy="594938"/>
              <a:chOff x="2071273" y="3291039"/>
              <a:chExt cx="841196" cy="594938"/>
            </a:xfrm>
          </p:grpSpPr>
          <p:sp>
            <p:nvSpPr>
              <p:cNvPr id="302" name="TextBox 301"/>
              <p:cNvSpPr txBox="1"/>
              <p:nvPr/>
            </p:nvSpPr>
            <p:spPr>
              <a:xfrm>
                <a:off x="2071273" y="3732089"/>
                <a:ext cx="841196" cy="153888"/>
              </a:xfrm>
              <a:prstGeom prst="rect">
                <a:avLst/>
              </a:prstGeom>
              <a:noFill/>
            </p:spPr>
            <p:txBody>
              <a:bodyPr wrap="square" lIns="0" tIns="0" rIns="0" bIns="0" rtlCol="0">
                <a:spAutoFit/>
              </a:bodyPr>
              <a:lstStyle/>
              <a:p>
                <a:pPr marL="0" marR="0" lvl="0" indent="0" algn="ctr" defTabSz="457108"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rPr>
                  <a:t>Transmission</a:t>
                </a:r>
                <a:endParaRPr kumimoji="0" lang="en-US"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endParaRPr>
              </a:p>
            </p:txBody>
          </p:sp>
          <p:sp>
            <p:nvSpPr>
              <p:cNvPr id="308" name="Freeform 48"/>
              <p:cNvSpPr>
                <a:spLocks noChangeAspect="1"/>
              </p:cNvSpPr>
              <p:nvPr/>
            </p:nvSpPr>
            <p:spPr bwMode="auto">
              <a:xfrm>
                <a:off x="2417656" y="3291039"/>
                <a:ext cx="207777" cy="294894"/>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chemeClr val="bg2"/>
              </a:solidFill>
              <a:ln w="9525">
                <a:noFill/>
                <a:round/>
                <a:headEnd/>
                <a:tailEnd/>
              </a:ln>
            </p:spPr>
            <p:txBody>
              <a:bodyPr vert="horz" wrap="square" lIns="68553" tIns="34277" rIns="68553" bIns="34277" numCol="1" anchor="t" anchorCtr="0" compatLnSpc="1">
                <a:prstTxWarp prst="textNoShape">
                  <a:avLst/>
                </a:prstTxWarp>
              </a:bodyPr>
              <a:lstStyle/>
              <a:p>
                <a:pPr marL="0" marR="0" lvl="0" indent="0" algn="ctr"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DCD58"/>
                  </a:solidFill>
                  <a:effectLst/>
                  <a:uLnTx/>
                  <a:uFillTx/>
                  <a:latin typeface="Arial Rounded MT Std"/>
                  <a:ea typeface="+mn-ea"/>
                  <a:cs typeface="+mn-cs"/>
                </a:endParaRPr>
              </a:p>
            </p:txBody>
          </p:sp>
        </p:grpSp>
        <p:sp>
          <p:nvSpPr>
            <p:cNvPr id="303" name="TextBox 302"/>
            <p:cNvSpPr txBox="1"/>
            <p:nvPr/>
          </p:nvSpPr>
          <p:spPr>
            <a:xfrm>
              <a:off x="3550457" y="3201463"/>
              <a:ext cx="777827" cy="153888"/>
            </a:xfrm>
            <a:prstGeom prst="rect">
              <a:avLst/>
            </a:prstGeom>
            <a:noFill/>
          </p:spPr>
          <p:txBody>
            <a:bodyPr wrap="square" lIns="0" tIns="0" rIns="0" bIns="0" rtlCol="0">
              <a:spAutoFit/>
            </a:bodyPr>
            <a:lstStyle/>
            <a:p>
              <a:pPr marL="0" marR="0" lvl="0" indent="0" algn="ctr" defTabSz="457108"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rPr>
                <a:t>Smart Grid</a:t>
              </a:r>
              <a:endParaRPr kumimoji="0" lang="en-US"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endParaRPr>
            </a:p>
          </p:txBody>
        </p:sp>
        <p:grpSp>
          <p:nvGrpSpPr>
            <p:cNvPr id="309" name="Group 308"/>
            <p:cNvGrpSpPr/>
            <p:nvPr/>
          </p:nvGrpSpPr>
          <p:grpSpPr>
            <a:xfrm>
              <a:off x="3542616" y="2721085"/>
              <a:ext cx="405722" cy="417798"/>
              <a:chOff x="3999845" y="1757833"/>
              <a:chExt cx="405722" cy="417798"/>
            </a:xfrm>
          </p:grpSpPr>
          <p:sp>
            <p:nvSpPr>
              <p:cNvPr id="310" name="Freeform 48"/>
              <p:cNvSpPr>
                <a:spLocks noChangeAspect="1"/>
              </p:cNvSpPr>
              <p:nvPr/>
            </p:nvSpPr>
            <p:spPr bwMode="auto">
              <a:xfrm>
                <a:off x="4197790" y="1880737"/>
                <a:ext cx="207777" cy="294894"/>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chemeClr val="bg2"/>
              </a:solidFill>
              <a:ln w="9525">
                <a:noFill/>
                <a:round/>
                <a:headEnd/>
                <a:tailEnd/>
              </a:ln>
            </p:spPr>
            <p:txBody>
              <a:bodyPr vert="horz" wrap="square" lIns="68553" tIns="34277" rIns="68553" bIns="34277" numCol="1" anchor="t" anchorCtr="0" compatLnSpc="1">
                <a:prstTxWarp prst="textNoShape">
                  <a:avLst/>
                </a:prstTxWarp>
              </a:bodyPr>
              <a:lstStyle/>
              <a:p>
                <a:pPr marL="0" marR="0" lvl="0" indent="0" algn="ctr"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311" name="Freeform 48"/>
              <p:cNvSpPr>
                <a:spLocks noChangeAspect="1"/>
              </p:cNvSpPr>
              <p:nvPr/>
            </p:nvSpPr>
            <p:spPr bwMode="auto">
              <a:xfrm>
                <a:off x="3999845" y="1757833"/>
                <a:ext cx="207777" cy="294894"/>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chemeClr val="bg2"/>
              </a:solidFill>
              <a:ln w="9525">
                <a:noFill/>
                <a:round/>
                <a:headEnd/>
                <a:tailEnd/>
              </a:ln>
            </p:spPr>
            <p:txBody>
              <a:bodyPr vert="horz" wrap="square" lIns="68553" tIns="34277" rIns="68553" bIns="34277" numCol="1" anchor="t" anchorCtr="0" compatLnSpc="1">
                <a:prstTxWarp prst="textNoShape">
                  <a:avLst/>
                </a:prstTxWarp>
              </a:bodyPr>
              <a:lstStyle/>
              <a:p>
                <a:pPr marL="0" marR="0" lvl="0" indent="0" algn="ctr"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sp>
          <p:nvSpPr>
            <p:cNvPr id="313" name="Freeform 155"/>
            <p:cNvSpPr>
              <a:spLocks/>
            </p:cNvSpPr>
            <p:nvPr/>
          </p:nvSpPr>
          <p:spPr bwMode="auto">
            <a:xfrm>
              <a:off x="4053421" y="2747831"/>
              <a:ext cx="300702" cy="318052"/>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19050" cap="rnd" cmpd="sng">
              <a:solidFill>
                <a:srgbClr val="3DCD58"/>
              </a:solidFill>
              <a:prstDash val="solid"/>
              <a:round/>
              <a:headEnd/>
              <a:tailEnd/>
            </a:ln>
          </p:spPr>
          <p:txBody>
            <a:bodyPr vert="horz" wrap="square" lIns="68553" tIns="34277" rIns="68553" bIns="34277"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nvGrpSpPr>
            <p:cNvPr id="336" name="Group 319"/>
            <p:cNvGrpSpPr>
              <a:grpSpLocks noChangeAspect="1"/>
            </p:cNvGrpSpPr>
            <p:nvPr/>
          </p:nvGrpSpPr>
          <p:grpSpPr bwMode="auto">
            <a:xfrm>
              <a:off x="3541301" y="3745442"/>
              <a:ext cx="136655" cy="259415"/>
              <a:chOff x="2579" y="548"/>
              <a:chExt cx="168" cy="319"/>
            </a:xfrm>
            <a:noFill/>
          </p:grpSpPr>
          <p:sp>
            <p:nvSpPr>
              <p:cNvPr id="337" name="Freeform 320"/>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noFill/>
              <a:ln w="19050" cap="rnd" cmpd="sng">
                <a:solidFill>
                  <a:srgbClr val="3DCD5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338" name="Freeform 321"/>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19050" cap="rnd" cmpd="sng">
                <a:solidFill>
                  <a:srgbClr val="3DCD5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sp>
          <p:nvSpPr>
            <p:cNvPr id="342" name="Freeform 140"/>
            <p:cNvSpPr>
              <a:spLocks noChangeAspect="1"/>
            </p:cNvSpPr>
            <p:nvPr/>
          </p:nvSpPr>
          <p:spPr bwMode="auto">
            <a:xfrm>
              <a:off x="3838143" y="3713665"/>
              <a:ext cx="294972" cy="294894"/>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chemeClr val="bg2"/>
            </a:solidFill>
            <a:ln w="9525">
              <a:noFill/>
              <a:round/>
              <a:headEnd/>
              <a:tailEnd/>
            </a:ln>
          </p:spPr>
          <p:txBody>
            <a:bodyPr vert="horz" wrap="square" lIns="68553" tIns="34277" rIns="68553" bIns="34277" numCol="1" anchor="t" anchorCtr="0" compatLnSpc="1">
              <a:prstTxWarp prst="textNoShape">
                <a:avLst/>
              </a:prstTxWarp>
            </a:bodyPr>
            <a:lstStyle/>
            <a:p>
              <a:pPr marL="0" marR="0" lvl="0" indent="0" algn="ctr"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343" name="Freeform 373"/>
            <p:cNvSpPr>
              <a:spLocks/>
            </p:cNvSpPr>
            <p:nvPr/>
          </p:nvSpPr>
          <p:spPr bwMode="auto">
            <a:xfrm>
              <a:off x="4234644" y="3722122"/>
              <a:ext cx="230314" cy="322748"/>
            </a:xfrm>
            <a:custGeom>
              <a:avLst/>
              <a:gdLst/>
              <a:ahLst/>
              <a:cxnLst>
                <a:cxn ang="0">
                  <a:pos x="162" y="17"/>
                </a:cxn>
                <a:cxn ang="0">
                  <a:pos x="162" y="19"/>
                </a:cxn>
                <a:cxn ang="0">
                  <a:pos x="150" y="136"/>
                </a:cxn>
                <a:cxn ang="0">
                  <a:pos x="47" y="205"/>
                </a:cxn>
                <a:cxn ang="0">
                  <a:pos x="45" y="207"/>
                </a:cxn>
                <a:cxn ang="0">
                  <a:pos x="38" y="223"/>
                </a:cxn>
                <a:cxn ang="0">
                  <a:pos x="41" y="234"/>
                </a:cxn>
                <a:cxn ang="0">
                  <a:pos x="67" y="244"/>
                </a:cxn>
                <a:cxn ang="0">
                  <a:pos x="68" y="243"/>
                </a:cxn>
                <a:cxn ang="0">
                  <a:pos x="152" y="210"/>
                </a:cxn>
                <a:cxn ang="0">
                  <a:pos x="142" y="391"/>
                </a:cxn>
                <a:cxn ang="0">
                  <a:pos x="142" y="392"/>
                </a:cxn>
                <a:cxn ang="0">
                  <a:pos x="155" y="405"/>
                </a:cxn>
                <a:cxn ang="0">
                  <a:pos x="169" y="393"/>
                </a:cxn>
                <a:cxn ang="0">
                  <a:pos x="179" y="190"/>
                </a:cxn>
                <a:cxn ang="0">
                  <a:pos x="174" y="179"/>
                </a:cxn>
                <a:cxn ang="0">
                  <a:pos x="161" y="177"/>
                </a:cxn>
                <a:cxn ang="0">
                  <a:pos x="99" y="202"/>
                </a:cxn>
                <a:cxn ang="0">
                  <a:pos x="170" y="154"/>
                </a:cxn>
                <a:cxn ang="0">
                  <a:pos x="176" y="145"/>
                </a:cxn>
                <a:cxn ang="0">
                  <a:pos x="183" y="68"/>
                </a:cxn>
                <a:cxn ang="0">
                  <a:pos x="191" y="144"/>
                </a:cxn>
                <a:cxn ang="0">
                  <a:pos x="197" y="154"/>
                </a:cxn>
                <a:cxn ang="0">
                  <a:pos x="268" y="203"/>
                </a:cxn>
                <a:cxn ang="0">
                  <a:pos x="207" y="178"/>
                </a:cxn>
                <a:cxn ang="0">
                  <a:pos x="194" y="179"/>
                </a:cxn>
                <a:cxn ang="0">
                  <a:pos x="189" y="190"/>
                </a:cxn>
                <a:cxn ang="0">
                  <a:pos x="189" y="191"/>
                </a:cxn>
                <a:cxn ang="0">
                  <a:pos x="204" y="418"/>
                </a:cxn>
                <a:cxn ang="0">
                  <a:pos x="42" y="418"/>
                </a:cxn>
                <a:cxn ang="0">
                  <a:pos x="36" y="420"/>
                </a:cxn>
                <a:cxn ang="0">
                  <a:pos x="7" y="434"/>
                </a:cxn>
                <a:cxn ang="0">
                  <a:pos x="0" y="446"/>
                </a:cxn>
                <a:cxn ang="0">
                  <a:pos x="1" y="451"/>
                </a:cxn>
                <a:cxn ang="0">
                  <a:pos x="19" y="457"/>
                </a:cxn>
                <a:cxn ang="0">
                  <a:pos x="45" y="445"/>
                </a:cxn>
                <a:cxn ang="0">
                  <a:pos x="219" y="445"/>
                </a:cxn>
                <a:cxn ang="0">
                  <a:pos x="228" y="440"/>
                </a:cxn>
                <a:cxn ang="0">
                  <a:pos x="232" y="431"/>
                </a:cxn>
                <a:cxn ang="0">
                  <a:pos x="232" y="430"/>
                </a:cxn>
                <a:cxn ang="0">
                  <a:pos x="217" y="211"/>
                </a:cxn>
                <a:cxn ang="0">
                  <a:pos x="299" y="245"/>
                </a:cxn>
                <a:cxn ang="0">
                  <a:pos x="300" y="245"/>
                </a:cxn>
                <a:cxn ang="0">
                  <a:pos x="326" y="235"/>
                </a:cxn>
                <a:cxn ang="0">
                  <a:pos x="329" y="224"/>
                </a:cxn>
                <a:cxn ang="0">
                  <a:pos x="322" y="208"/>
                </a:cxn>
                <a:cxn ang="0">
                  <a:pos x="320" y="207"/>
                </a:cxn>
                <a:cxn ang="0">
                  <a:pos x="217" y="135"/>
                </a:cxn>
                <a:cxn ang="0">
                  <a:pos x="205" y="19"/>
                </a:cxn>
                <a:cxn ang="0">
                  <a:pos x="205" y="17"/>
                </a:cxn>
                <a:cxn ang="0">
                  <a:pos x="183" y="0"/>
                </a:cxn>
                <a:cxn ang="0">
                  <a:pos x="162" y="17"/>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chemeClr val="bg2"/>
            </a:solidFill>
            <a:ln w="9525">
              <a:noFill/>
              <a:round/>
              <a:headEnd/>
              <a:tailEnd/>
            </a:ln>
          </p:spPr>
          <p:txBody>
            <a:bodyPr vert="horz" wrap="square" lIns="68553" tIns="34277" rIns="68553" bIns="34277"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nvGrpSpPr>
            <p:cNvPr id="390" name="Group 389"/>
            <p:cNvGrpSpPr/>
            <p:nvPr/>
          </p:nvGrpSpPr>
          <p:grpSpPr>
            <a:xfrm>
              <a:off x="6556438" y="2440876"/>
              <a:ext cx="1298379" cy="1638310"/>
              <a:chOff x="9531096" y="2941080"/>
              <a:chExt cx="1298379" cy="1638310"/>
            </a:xfrm>
          </p:grpSpPr>
          <p:sp>
            <p:nvSpPr>
              <p:cNvPr id="391" name="Oval 390"/>
              <p:cNvSpPr/>
              <p:nvPr/>
            </p:nvSpPr>
            <p:spPr>
              <a:xfrm>
                <a:off x="9573572" y="3082996"/>
                <a:ext cx="1170172" cy="1170172"/>
              </a:xfrm>
              <a:prstGeom prst="ellipse">
                <a:avLst/>
              </a:prstGeom>
              <a:solidFill>
                <a:srgbClr val="000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2" name="Oval 391"/>
              <p:cNvSpPr/>
              <p:nvPr/>
            </p:nvSpPr>
            <p:spPr>
              <a:xfrm>
                <a:off x="9953612" y="3448634"/>
                <a:ext cx="425503" cy="425503"/>
              </a:xfrm>
              <a:prstGeom prst="ellipse">
                <a:avLst/>
              </a:prstGeom>
              <a:solidFill>
                <a:schemeClr val="bg1">
                  <a:alpha val="20000"/>
                </a:schemeClr>
              </a:solidFill>
              <a:ln w="28575">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93" name="Group 319"/>
              <p:cNvGrpSpPr>
                <a:grpSpLocks noChangeAspect="1"/>
              </p:cNvGrpSpPr>
              <p:nvPr/>
            </p:nvGrpSpPr>
            <p:grpSpPr bwMode="auto">
              <a:xfrm>
                <a:off x="9997259" y="3955768"/>
                <a:ext cx="108097" cy="205203"/>
                <a:chOff x="2579" y="548"/>
                <a:chExt cx="168" cy="319"/>
              </a:xfrm>
              <a:noFill/>
            </p:grpSpPr>
            <p:sp>
              <p:nvSpPr>
                <p:cNvPr id="421" name="Freeform 320"/>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12700" cap="rnd" cmpd="sng">
                  <a:solidFill>
                    <a:srgbClr val="3DCD5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422" name="Freeform 321"/>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12700" cap="rnd" cmpd="sng">
                  <a:solidFill>
                    <a:srgbClr val="3DCD5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sp>
            <p:nvSpPr>
              <p:cNvPr id="394" name="Freeform 140"/>
              <p:cNvSpPr>
                <a:spLocks noChangeAspect="1"/>
              </p:cNvSpPr>
              <p:nvPr/>
            </p:nvSpPr>
            <p:spPr bwMode="auto">
              <a:xfrm>
                <a:off x="10157995" y="3955768"/>
                <a:ext cx="185054" cy="185005"/>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chemeClr val="bg2"/>
              </a:solidFill>
              <a:ln w="9525">
                <a:noFill/>
                <a:round/>
                <a:headEnd/>
                <a:tailEnd/>
              </a:ln>
            </p:spPr>
            <p:txBody>
              <a:bodyPr vert="horz" wrap="square" lIns="68553" tIns="34277" rIns="68553" bIns="34277" numCol="1" anchor="t" anchorCtr="0" compatLnSpc="1">
                <a:prstTxWarp prst="textNoShape">
                  <a:avLst/>
                </a:prstTxWarp>
              </a:bodyPr>
              <a:lstStyle/>
              <a:p>
                <a:pPr marL="0" marR="0" lvl="0" indent="0" algn="ctr"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395" name="Freeform 394"/>
              <p:cNvSpPr>
                <a:spLocks/>
              </p:cNvSpPr>
              <p:nvPr/>
            </p:nvSpPr>
            <p:spPr bwMode="auto">
              <a:xfrm>
                <a:off x="10033897" y="3556814"/>
                <a:ext cx="282448" cy="183388"/>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chemeClr val="bg1"/>
              </a:solidFill>
              <a:ln w="9525">
                <a:noFill/>
                <a:round/>
                <a:headEnd/>
                <a:tailEnd/>
              </a:ln>
            </p:spPr>
            <p:txBody>
              <a:bodyPr vert="horz" wrap="square" lIns="68553" tIns="34277" rIns="68553" bIns="34277"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9530"/>
                  </a:solidFill>
                  <a:effectLst/>
                  <a:uLnTx/>
                  <a:uFillTx/>
                  <a:latin typeface="Arial Rounded MT Std"/>
                  <a:ea typeface="+mn-ea"/>
                  <a:cs typeface="+mn-cs"/>
                </a:endParaRPr>
              </a:p>
            </p:txBody>
          </p:sp>
          <p:sp>
            <p:nvSpPr>
              <p:cNvPr id="396" name="Freeform 224"/>
              <p:cNvSpPr>
                <a:spLocks noChangeAspect="1"/>
              </p:cNvSpPr>
              <p:nvPr/>
            </p:nvSpPr>
            <p:spPr bwMode="auto">
              <a:xfrm>
                <a:off x="9657356" y="3622840"/>
                <a:ext cx="225165" cy="148212"/>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chemeClr val="bg2"/>
              </a:solidFill>
              <a:ln w="9525">
                <a:noFill/>
                <a:round/>
                <a:headEnd/>
                <a:tailEnd/>
              </a:ln>
            </p:spPr>
            <p:txBody>
              <a:bodyPr vert="horz" wrap="square" lIns="68553" tIns="34277" rIns="68553" bIns="34277" numCol="1" anchor="t" anchorCtr="0" compatLnSpc="1">
                <a:prstTxWarp prst="textNoShape">
                  <a:avLst/>
                </a:prstTxWarp>
              </a:bodyPr>
              <a:lstStyle/>
              <a:p>
                <a:pPr marL="0" marR="0" lvl="0" indent="0" algn="ctr"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nvGrpSpPr>
              <p:cNvPr id="397" name="Group 54"/>
              <p:cNvGrpSpPr/>
              <p:nvPr/>
            </p:nvGrpSpPr>
            <p:grpSpPr>
              <a:xfrm>
                <a:off x="10478152" y="3594745"/>
                <a:ext cx="190948" cy="190249"/>
                <a:chOff x="5486401" y="5233988"/>
                <a:chExt cx="466725" cy="465138"/>
              </a:xfrm>
              <a:noFill/>
            </p:grpSpPr>
            <p:sp>
              <p:nvSpPr>
                <p:cNvPr id="416" name="Line 401"/>
                <p:cNvSpPr>
                  <a:spLocks noChangeShapeType="1"/>
                </p:cNvSpPr>
                <p:nvPr/>
              </p:nvSpPr>
              <p:spPr bwMode="auto">
                <a:xfrm flipV="1">
                  <a:off x="5943601" y="5319713"/>
                  <a:ext cx="4763" cy="63500"/>
                </a:xfrm>
                <a:prstGeom prst="line">
                  <a:avLst/>
                </a:prstGeom>
                <a:grpFill/>
                <a:ln w="12700" cap="rnd" cmpd="sng">
                  <a:solidFill>
                    <a:srgbClr val="3DCD5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417" name="Line 402"/>
                <p:cNvSpPr>
                  <a:spLocks noChangeShapeType="1"/>
                </p:cNvSpPr>
                <p:nvPr/>
              </p:nvSpPr>
              <p:spPr bwMode="auto">
                <a:xfrm flipH="1" flipV="1">
                  <a:off x="5884863" y="5362576"/>
                  <a:ext cx="58738" cy="20638"/>
                </a:xfrm>
                <a:prstGeom prst="line">
                  <a:avLst/>
                </a:prstGeom>
                <a:grpFill/>
                <a:ln w="12700" cap="rnd" cmpd="sng">
                  <a:solidFill>
                    <a:srgbClr val="3DCD5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418" name="Freeform 403"/>
                <p:cNvSpPr>
                  <a:spLocks/>
                </p:cNvSpPr>
                <p:nvPr/>
              </p:nvSpPr>
              <p:spPr bwMode="auto">
                <a:xfrm>
                  <a:off x="5486401" y="5233988"/>
                  <a:ext cx="466725" cy="465138"/>
                </a:xfrm>
                <a:custGeom>
                  <a:avLst/>
                  <a:gdLst/>
                  <a:ahLst/>
                  <a:cxnLst>
                    <a:cxn ang="0">
                      <a:pos x="20" y="297"/>
                    </a:cxn>
                    <a:cxn ang="0">
                      <a:pos x="207" y="414"/>
                    </a:cxn>
                    <a:cxn ang="0">
                      <a:pos x="414" y="208"/>
                    </a:cxn>
                    <a:cxn ang="0">
                      <a:pos x="332" y="208"/>
                    </a:cxn>
                    <a:cxn ang="0">
                      <a:pos x="274" y="304"/>
                    </a:cxn>
                    <a:cxn ang="0">
                      <a:pos x="209" y="208"/>
                    </a:cxn>
                    <a:cxn ang="0">
                      <a:pos x="144" y="96"/>
                    </a:cxn>
                    <a:cxn ang="0">
                      <a:pos x="82" y="208"/>
                    </a:cxn>
                    <a:cxn ang="0">
                      <a:pos x="0" y="208"/>
                    </a:cxn>
                    <a:cxn ang="0">
                      <a:pos x="0" y="207"/>
                    </a:cxn>
                    <a:cxn ang="0">
                      <a:pos x="207" y="0"/>
                    </a:cxn>
                    <a:cxn ang="0">
                      <a:pos x="393" y="117"/>
                    </a:cxn>
                  </a:cxnLst>
                  <a:rect l="0" t="0" r="r" b="b"/>
                  <a:pathLst>
                    <a:path w="414" h="414">
                      <a:moveTo>
                        <a:pt x="20" y="297"/>
                      </a:moveTo>
                      <a:cubicBezTo>
                        <a:pt x="54" y="366"/>
                        <a:pt x="125" y="414"/>
                        <a:pt x="207" y="414"/>
                      </a:cubicBezTo>
                      <a:cubicBezTo>
                        <a:pt x="321" y="414"/>
                        <a:pt x="414" y="322"/>
                        <a:pt x="414" y="208"/>
                      </a:cubicBezTo>
                      <a:cubicBezTo>
                        <a:pt x="332" y="208"/>
                        <a:pt x="332" y="208"/>
                        <a:pt x="332" y="208"/>
                      </a:cubicBezTo>
                      <a:cubicBezTo>
                        <a:pt x="332" y="208"/>
                        <a:pt x="314" y="304"/>
                        <a:pt x="274" y="304"/>
                      </a:cubicBezTo>
                      <a:cubicBezTo>
                        <a:pt x="234" y="304"/>
                        <a:pt x="218" y="242"/>
                        <a:pt x="209" y="208"/>
                      </a:cubicBezTo>
                      <a:cubicBezTo>
                        <a:pt x="199" y="173"/>
                        <a:pt x="185" y="96"/>
                        <a:pt x="144" y="96"/>
                      </a:cubicBezTo>
                      <a:cubicBezTo>
                        <a:pt x="104" y="97"/>
                        <a:pt x="82" y="208"/>
                        <a:pt x="82" y="208"/>
                      </a:cubicBezTo>
                      <a:cubicBezTo>
                        <a:pt x="0" y="208"/>
                        <a:pt x="0" y="208"/>
                        <a:pt x="0" y="208"/>
                      </a:cubicBezTo>
                      <a:cubicBezTo>
                        <a:pt x="0" y="207"/>
                        <a:pt x="0" y="207"/>
                        <a:pt x="0" y="207"/>
                      </a:cubicBezTo>
                      <a:cubicBezTo>
                        <a:pt x="0" y="93"/>
                        <a:pt x="93" y="0"/>
                        <a:pt x="207" y="0"/>
                      </a:cubicBezTo>
                      <a:cubicBezTo>
                        <a:pt x="289" y="0"/>
                        <a:pt x="360" y="48"/>
                        <a:pt x="393" y="117"/>
                      </a:cubicBezTo>
                    </a:path>
                  </a:pathLst>
                </a:custGeom>
                <a:grpFill/>
                <a:ln w="12700" cap="rnd" cmpd="sng">
                  <a:solidFill>
                    <a:srgbClr val="3DCD5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419" name="Line 404"/>
                <p:cNvSpPr>
                  <a:spLocks noChangeShapeType="1"/>
                </p:cNvSpPr>
                <p:nvPr/>
              </p:nvSpPr>
              <p:spPr bwMode="auto">
                <a:xfrm flipH="1">
                  <a:off x="5492751" y="5551488"/>
                  <a:ext cx="7938" cy="63500"/>
                </a:xfrm>
                <a:prstGeom prst="line">
                  <a:avLst/>
                </a:prstGeom>
                <a:grpFill/>
                <a:ln w="12700" cap="rnd" cmpd="sng">
                  <a:solidFill>
                    <a:srgbClr val="3DCD5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420" name="Line 405"/>
                <p:cNvSpPr>
                  <a:spLocks noChangeShapeType="1"/>
                </p:cNvSpPr>
                <p:nvPr/>
              </p:nvSpPr>
              <p:spPr bwMode="auto">
                <a:xfrm>
                  <a:off x="5500688" y="5551488"/>
                  <a:ext cx="57150" cy="25400"/>
                </a:xfrm>
                <a:prstGeom prst="line">
                  <a:avLst/>
                </a:prstGeom>
                <a:grpFill/>
                <a:ln w="12700" cap="rnd" cmpd="sng">
                  <a:solidFill>
                    <a:srgbClr val="3DCD5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grpSp>
            <p:nvGrpSpPr>
              <p:cNvPr id="398" name="Group 413"/>
              <p:cNvGrpSpPr>
                <a:grpSpLocks noChangeAspect="1"/>
              </p:cNvGrpSpPr>
              <p:nvPr/>
            </p:nvGrpSpPr>
            <p:grpSpPr bwMode="auto">
              <a:xfrm>
                <a:off x="9765898" y="3297587"/>
                <a:ext cx="246351" cy="162482"/>
                <a:chOff x="4193" y="3192"/>
                <a:chExt cx="288" cy="190"/>
              </a:xfrm>
              <a:noFill/>
            </p:grpSpPr>
            <p:sp>
              <p:nvSpPr>
                <p:cNvPr id="412" name="Freeform 414"/>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12700" cap="rnd" cmpd="sng">
                  <a:solidFill>
                    <a:srgbClr val="3DCD5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413" name="Line 415"/>
                <p:cNvSpPr>
                  <a:spLocks noChangeShapeType="1"/>
                </p:cNvSpPr>
                <p:nvPr/>
              </p:nvSpPr>
              <p:spPr bwMode="auto">
                <a:xfrm flipH="1" flipV="1">
                  <a:off x="4232" y="3235"/>
                  <a:ext cx="20" cy="19"/>
                </a:xfrm>
                <a:prstGeom prst="line">
                  <a:avLst/>
                </a:prstGeom>
                <a:grpFill/>
                <a:ln w="12700"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414" name="Line 416"/>
                <p:cNvSpPr>
                  <a:spLocks noChangeShapeType="1"/>
                </p:cNvSpPr>
                <p:nvPr/>
              </p:nvSpPr>
              <p:spPr bwMode="auto">
                <a:xfrm flipV="1">
                  <a:off x="4335" y="3192"/>
                  <a:ext cx="1" cy="28"/>
                </a:xfrm>
                <a:prstGeom prst="line">
                  <a:avLst/>
                </a:prstGeom>
                <a:grpFill/>
                <a:ln w="12700"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415" name="Line 417"/>
                <p:cNvSpPr>
                  <a:spLocks noChangeShapeType="1"/>
                </p:cNvSpPr>
                <p:nvPr/>
              </p:nvSpPr>
              <p:spPr bwMode="auto">
                <a:xfrm flipV="1">
                  <a:off x="4424" y="3235"/>
                  <a:ext cx="17" cy="21"/>
                </a:xfrm>
                <a:prstGeom prst="line">
                  <a:avLst/>
                </a:prstGeom>
                <a:grpFill/>
                <a:ln w="12700"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sp>
            <p:nvSpPr>
              <p:cNvPr id="399" name="Freeform 176"/>
              <p:cNvSpPr>
                <a:spLocks noChangeAspect="1"/>
              </p:cNvSpPr>
              <p:nvPr/>
            </p:nvSpPr>
            <p:spPr bwMode="auto">
              <a:xfrm>
                <a:off x="10327340" y="3256778"/>
                <a:ext cx="206152" cy="21106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chemeClr val="bg2"/>
              </a:solidFill>
              <a:ln w="9525">
                <a:noFill/>
                <a:round/>
                <a:headEnd/>
                <a:tailEnd/>
              </a:ln>
            </p:spPr>
            <p:txBody>
              <a:bodyPr vert="horz" wrap="square" lIns="68553" tIns="34277" rIns="68553" bIns="34277" numCol="1" anchor="t" anchorCtr="0" compatLnSpc="1">
                <a:prstTxWarp prst="textNoShape">
                  <a:avLst/>
                </a:prstTxWarp>
              </a:bodyPr>
              <a:lstStyle/>
              <a:p>
                <a:pPr marL="0" marR="0" lvl="0" indent="0" algn="ctr"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cxnSp>
            <p:nvCxnSpPr>
              <p:cNvPr id="400" name="Straight Connector 399"/>
              <p:cNvCxnSpPr/>
              <p:nvPr/>
            </p:nvCxnSpPr>
            <p:spPr>
              <a:xfrm flipV="1">
                <a:off x="10162679" y="3098857"/>
                <a:ext cx="0" cy="345400"/>
              </a:xfrm>
              <a:prstGeom prst="line">
                <a:avLst/>
              </a:prstGeom>
              <a:ln w="28575" cap="rnd">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p:nvCxnSpPr>
            <p:spPr>
              <a:xfrm flipV="1">
                <a:off x="9779952" y="3837693"/>
                <a:ext cx="244236" cy="244235"/>
              </a:xfrm>
              <a:prstGeom prst="line">
                <a:avLst/>
              </a:prstGeom>
              <a:ln w="28575" cap="rnd">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flipH="1" flipV="1">
                <a:off x="10304246" y="3845188"/>
                <a:ext cx="244236" cy="244235"/>
              </a:xfrm>
              <a:prstGeom prst="line">
                <a:avLst/>
              </a:prstGeom>
              <a:ln w="28575" cap="rnd">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403" name="Group 402"/>
              <p:cNvGrpSpPr/>
              <p:nvPr/>
            </p:nvGrpSpPr>
            <p:grpSpPr>
              <a:xfrm flipH="1">
                <a:off x="9537567" y="2941080"/>
                <a:ext cx="1183853" cy="322532"/>
                <a:chOff x="6565544" y="2360177"/>
                <a:chExt cx="961473" cy="255030"/>
              </a:xfrm>
            </p:grpSpPr>
            <p:sp>
              <p:nvSpPr>
                <p:cNvPr id="410" name="bk object 23"/>
                <p:cNvSpPr/>
                <p:nvPr/>
              </p:nvSpPr>
              <p:spPr>
                <a:xfrm>
                  <a:off x="6602748" y="2360177"/>
                  <a:ext cx="924269" cy="255030"/>
                </a:xfrm>
                <a:custGeom>
                  <a:avLst/>
                  <a:gdLst/>
                  <a:ahLst/>
                  <a:cxnLst/>
                  <a:rect l="l" t="t" r="r" b="b"/>
                  <a:pathLst>
                    <a:path w="685800" h="189229">
                      <a:moveTo>
                        <a:pt x="685279" y="189039"/>
                      </a:moveTo>
                      <a:lnTo>
                        <a:pt x="655161" y="152302"/>
                      </a:lnTo>
                      <a:lnTo>
                        <a:pt x="621504" y="118841"/>
                      </a:lnTo>
                      <a:lnTo>
                        <a:pt x="584588" y="88938"/>
                      </a:lnTo>
                      <a:lnTo>
                        <a:pt x="544697" y="62875"/>
                      </a:lnTo>
                      <a:lnTo>
                        <a:pt x="502112" y="40933"/>
                      </a:lnTo>
                      <a:lnTo>
                        <a:pt x="457115" y="23392"/>
                      </a:lnTo>
                      <a:lnTo>
                        <a:pt x="409989" y="10536"/>
                      </a:lnTo>
                      <a:lnTo>
                        <a:pt x="361015" y="2645"/>
                      </a:lnTo>
                      <a:lnTo>
                        <a:pt x="310476" y="0"/>
                      </a:lnTo>
                      <a:lnTo>
                        <a:pt x="259987" y="2786"/>
                      </a:lnTo>
                      <a:lnTo>
                        <a:pt x="211075" y="10806"/>
                      </a:lnTo>
                      <a:lnTo>
                        <a:pt x="164021" y="23777"/>
                      </a:lnTo>
                      <a:lnTo>
                        <a:pt x="119106" y="41419"/>
                      </a:lnTo>
                      <a:lnTo>
                        <a:pt x="76611" y="63451"/>
                      </a:lnTo>
                      <a:lnTo>
                        <a:pt x="36815" y="89591"/>
                      </a:lnTo>
                      <a:lnTo>
                        <a:pt x="0" y="119557"/>
                      </a:lnTo>
                    </a:path>
                  </a:pathLst>
                </a:custGeom>
                <a:ln w="50800">
                  <a:solidFill>
                    <a:schemeClr val="accent2">
                      <a:lumMod val="60000"/>
                      <a:lumOff val="40000"/>
                    </a:schemeClr>
                  </a:solidFill>
                </a:ln>
              </p:spPr>
              <p:txBody>
                <a:bodyPr wrap="square" lIns="0" tIns="0" rIns="0" bIns="0" rtlCol="0"/>
                <a:lstStyle/>
                <a:p>
                  <a:pPr marL="0" marR="0" lvl="0" indent="0" algn="l" defTabSz="45710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1" name="bk object 24"/>
                <p:cNvSpPr/>
                <p:nvPr/>
              </p:nvSpPr>
              <p:spPr>
                <a:xfrm>
                  <a:off x="6565544" y="2430930"/>
                  <a:ext cx="141574" cy="147690"/>
                </a:xfrm>
                <a:custGeom>
                  <a:avLst/>
                  <a:gdLst/>
                  <a:ahLst/>
                  <a:cxnLst/>
                  <a:rect l="l" t="t" r="r" b="b"/>
                  <a:pathLst>
                    <a:path w="191135" h="199389">
                      <a:moveTo>
                        <a:pt x="36614" y="0"/>
                      </a:moveTo>
                      <a:lnTo>
                        <a:pt x="0" y="199288"/>
                      </a:lnTo>
                      <a:lnTo>
                        <a:pt x="190893" y="131381"/>
                      </a:lnTo>
                      <a:lnTo>
                        <a:pt x="36614" y="0"/>
                      </a:lnTo>
                      <a:close/>
                    </a:path>
                  </a:pathLst>
                </a:custGeom>
                <a:solidFill>
                  <a:schemeClr val="accent2">
                    <a:lumMod val="60000"/>
                    <a:lumOff val="40000"/>
                  </a:schemeClr>
                </a:solidFill>
                <a:ln>
                  <a:solidFill>
                    <a:schemeClr val="accent2">
                      <a:lumMod val="60000"/>
                      <a:lumOff val="40000"/>
                    </a:schemeClr>
                  </a:solidFill>
                </a:ln>
              </p:spPr>
              <p:txBody>
                <a:bodyPr wrap="square" lIns="0" tIns="0" rIns="0" bIns="0" rtlCol="0"/>
                <a:lstStyle/>
                <a:p>
                  <a:pPr marL="0" marR="0" lvl="0" indent="0" algn="l" defTabSz="45710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04" name="Group 403"/>
              <p:cNvGrpSpPr/>
              <p:nvPr/>
            </p:nvGrpSpPr>
            <p:grpSpPr>
              <a:xfrm rot="14239352" flipH="1">
                <a:off x="9100435" y="3826198"/>
                <a:ext cx="1183853" cy="322532"/>
                <a:chOff x="6565544" y="2354251"/>
                <a:chExt cx="961473" cy="255030"/>
              </a:xfrm>
            </p:grpSpPr>
            <p:sp>
              <p:nvSpPr>
                <p:cNvPr id="408" name="bk object 23"/>
                <p:cNvSpPr/>
                <p:nvPr/>
              </p:nvSpPr>
              <p:spPr>
                <a:xfrm>
                  <a:off x="6602748" y="2354251"/>
                  <a:ext cx="924269" cy="255030"/>
                </a:xfrm>
                <a:custGeom>
                  <a:avLst/>
                  <a:gdLst/>
                  <a:ahLst/>
                  <a:cxnLst/>
                  <a:rect l="l" t="t" r="r" b="b"/>
                  <a:pathLst>
                    <a:path w="685800" h="189229">
                      <a:moveTo>
                        <a:pt x="685279" y="189039"/>
                      </a:moveTo>
                      <a:lnTo>
                        <a:pt x="655161" y="152302"/>
                      </a:lnTo>
                      <a:lnTo>
                        <a:pt x="621504" y="118841"/>
                      </a:lnTo>
                      <a:lnTo>
                        <a:pt x="584588" y="88938"/>
                      </a:lnTo>
                      <a:lnTo>
                        <a:pt x="544697" y="62875"/>
                      </a:lnTo>
                      <a:lnTo>
                        <a:pt x="502112" y="40933"/>
                      </a:lnTo>
                      <a:lnTo>
                        <a:pt x="457115" y="23392"/>
                      </a:lnTo>
                      <a:lnTo>
                        <a:pt x="409989" y="10536"/>
                      </a:lnTo>
                      <a:lnTo>
                        <a:pt x="361015" y="2645"/>
                      </a:lnTo>
                      <a:lnTo>
                        <a:pt x="310476" y="0"/>
                      </a:lnTo>
                      <a:lnTo>
                        <a:pt x="259987" y="2786"/>
                      </a:lnTo>
                      <a:lnTo>
                        <a:pt x="211075" y="10806"/>
                      </a:lnTo>
                      <a:lnTo>
                        <a:pt x="164021" y="23777"/>
                      </a:lnTo>
                      <a:lnTo>
                        <a:pt x="119106" y="41419"/>
                      </a:lnTo>
                      <a:lnTo>
                        <a:pt x="76611" y="63451"/>
                      </a:lnTo>
                      <a:lnTo>
                        <a:pt x="36815" y="89591"/>
                      </a:lnTo>
                      <a:lnTo>
                        <a:pt x="0" y="119557"/>
                      </a:lnTo>
                    </a:path>
                  </a:pathLst>
                </a:custGeom>
                <a:ln w="50800">
                  <a:solidFill>
                    <a:schemeClr val="accent1">
                      <a:lumMod val="40000"/>
                      <a:lumOff val="60000"/>
                    </a:schemeClr>
                  </a:solidFill>
                </a:ln>
              </p:spPr>
              <p:txBody>
                <a:bodyPr wrap="square" lIns="0" tIns="0" rIns="0" bIns="0" rtlCol="0"/>
                <a:lstStyle/>
                <a:p>
                  <a:pPr marL="0" marR="0" lvl="0" indent="0" algn="l" defTabSz="45710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9" name="bk object 24"/>
                <p:cNvSpPr/>
                <p:nvPr/>
              </p:nvSpPr>
              <p:spPr>
                <a:xfrm>
                  <a:off x="6565544" y="2425003"/>
                  <a:ext cx="141574" cy="147690"/>
                </a:xfrm>
                <a:custGeom>
                  <a:avLst/>
                  <a:gdLst/>
                  <a:ahLst/>
                  <a:cxnLst/>
                  <a:rect l="l" t="t" r="r" b="b"/>
                  <a:pathLst>
                    <a:path w="191135" h="199389">
                      <a:moveTo>
                        <a:pt x="36614" y="0"/>
                      </a:moveTo>
                      <a:lnTo>
                        <a:pt x="0" y="199288"/>
                      </a:lnTo>
                      <a:lnTo>
                        <a:pt x="190893" y="131381"/>
                      </a:lnTo>
                      <a:lnTo>
                        <a:pt x="36614" y="0"/>
                      </a:lnTo>
                      <a:close/>
                    </a:path>
                  </a:pathLst>
                </a:custGeom>
                <a:solidFill>
                  <a:schemeClr val="accent2">
                    <a:lumMod val="60000"/>
                    <a:lumOff val="40000"/>
                  </a:schemeClr>
                </a:solidFill>
                <a:ln>
                  <a:solidFill>
                    <a:schemeClr val="accent2">
                      <a:lumMod val="60000"/>
                      <a:lumOff val="40000"/>
                    </a:schemeClr>
                  </a:solidFill>
                </a:ln>
              </p:spPr>
              <p:txBody>
                <a:bodyPr wrap="square" lIns="0" tIns="0" rIns="0" bIns="0" rtlCol="0"/>
                <a:lstStyle/>
                <a:p>
                  <a:pPr marL="0" marR="0" lvl="0" indent="0" algn="l" defTabSz="45710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05" name="Group 404"/>
              <p:cNvGrpSpPr/>
              <p:nvPr/>
            </p:nvGrpSpPr>
            <p:grpSpPr>
              <a:xfrm rot="7129815" flipH="1">
                <a:off x="10076282" y="3769944"/>
                <a:ext cx="1183853" cy="322532"/>
                <a:chOff x="6565544" y="2354251"/>
                <a:chExt cx="961473" cy="255030"/>
              </a:xfrm>
            </p:grpSpPr>
            <p:sp>
              <p:nvSpPr>
                <p:cNvPr id="406" name="bk object 23"/>
                <p:cNvSpPr/>
                <p:nvPr/>
              </p:nvSpPr>
              <p:spPr>
                <a:xfrm>
                  <a:off x="6602748" y="2354251"/>
                  <a:ext cx="924269" cy="255030"/>
                </a:xfrm>
                <a:custGeom>
                  <a:avLst/>
                  <a:gdLst/>
                  <a:ahLst/>
                  <a:cxnLst/>
                  <a:rect l="l" t="t" r="r" b="b"/>
                  <a:pathLst>
                    <a:path w="685800" h="189229">
                      <a:moveTo>
                        <a:pt x="685279" y="189039"/>
                      </a:moveTo>
                      <a:lnTo>
                        <a:pt x="655161" y="152302"/>
                      </a:lnTo>
                      <a:lnTo>
                        <a:pt x="621504" y="118841"/>
                      </a:lnTo>
                      <a:lnTo>
                        <a:pt x="584588" y="88938"/>
                      </a:lnTo>
                      <a:lnTo>
                        <a:pt x="544697" y="62875"/>
                      </a:lnTo>
                      <a:lnTo>
                        <a:pt x="502112" y="40933"/>
                      </a:lnTo>
                      <a:lnTo>
                        <a:pt x="457115" y="23392"/>
                      </a:lnTo>
                      <a:lnTo>
                        <a:pt x="409989" y="10536"/>
                      </a:lnTo>
                      <a:lnTo>
                        <a:pt x="361015" y="2645"/>
                      </a:lnTo>
                      <a:lnTo>
                        <a:pt x="310476" y="0"/>
                      </a:lnTo>
                      <a:lnTo>
                        <a:pt x="259987" y="2786"/>
                      </a:lnTo>
                      <a:lnTo>
                        <a:pt x="211075" y="10806"/>
                      </a:lnTo>
                      <a:lnTo>
                        <a:pt x="164021" y="23777"/>
                      </a:lnTo>
                      <a:lnTo>
                        <a:pt x="119106" y="41419"/>
                      </a:lnTo>
                      <a:lnTo>
                        <a:pt x="76611" y="63451"/>
                      </a:lnTo>
                      <a:lnTo>
                        <a:pt x="36815" y="89591"/>
                      </a:lnTo>
                      <a:lnTo>
                        <a:pt x="0" y="119557"/>
                      </a:lnTo>
                    </a:path>
                  </a:pathLst>
                </a:custGeom>
                <a:ln w="50800">
                  <a:solidFill>
                    <a:schemeClr val="accent1">
                      <a:lumMod val="40000"/>
                      <a:lumOff val="60000"/>
                    </a:schemeClr>
                  </a:solidFill>
                </a:ln>
              </p:spPr>
              <p:txBody>
                <a:bodyPr wrap="square" lIns="0" tIns="0" rIns="0" bIns="0" rtlCol="0"/>
                <a:lstStyle/>
                <a:p>
                  <a:pPr marL="0" marR="0" lvl="0" indent="0" algn="l" defTabSz="45710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7" name="bk object 24"/>
                <p:cNvSpPr/>
                <p:nvPr/>
              </p:nvSpPr>
              <p:spPr>
                <a:xfrm>
                  <a:off x="6565544" y="2425003"/>
                  <a:ext cx="141574" cy="147690"/>
                </a:xfrm>
                <a:custGeom>
                  <a:avLst/>
                  <a:gdLst/>
                  <a:ahLst/>
                  <a:cxnLst/>
                  <a:rect l="l" t="t" r="r" b="b"/>
                  <a:pathLst>
                    <a:path w="191135" h="199389">
                      <a:moveTo>
                        <a:pt x="36614" y="0"/>
                      </a:moveTo>
                      <a:lnTo>
                        <a:pt x="0" y="199288"/>
                      </a:lnTo>
                      <a:lnTo>
                        <a:pt x="190893" y="131381"/>
                      </a:lnTo>
                      <a:lnTo>
                        <a:pt x="36614" y="0"/>
                      </a:lnTo>
                      <a:close/>
                    </a:path>
                  </a:pathLst>
                </a:custGeom>
                <a:solidFill>
                  <a:schemeClr val="accent2">
                    <a:lumMod val="60000"/>
                    <a:lumOff val="40000"/>
                  </a:schemeClr>
                </a:solidFill>
                <a:ln>
                  <a:solidFill>
                    <a:schemeClr val="accent2">
                      <a:lumMod val="60000"/>
                      <a:lumOff val="40000"/>
                    </a:schemeClr>
                  </a:solidFill>
                </a:ln>
              </p:spPr>
              <p:txBody>
                <a:bodyPr wrap="square" lIns="0" tIns="0" rIns="0" bIns="0" rtlCol="0"/>
                <a:lstStyle/>
                <a:p>
                  <a:pPr marL="0" marR="0" lvl="0" indent="0" algn="l" defTabSz="45710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423" name="Straight Arrow Connector 422"/>
            <p:cNvCxnSpPr/>
            <p:nvPr/>
          </p:nvCxnSpPr>
          <p:spPr>
            <a:xfrm flipH="1">
              <a:off x="3868123" y="3402298"/>
              <a:ext cx="0" cy="232593"/>
            </a:xfrm>
            <a:prstGeom prst="straightConnector1">
              <a:avLst/>
            </a:prstGeom>
            <a:ln w="38100" cap="flat">
              <a:solidFill>
                <a:srgbClr val="FFFFFF">
                  <a:alpha val="60000"/>
                </a:srgb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26" name="TextBox 425"/>
            <p:cNvSpPr txBox="1"/>
            <p:nvPr/>
          </p:nvSpPr>
          <p:spPr>
            <a:xfrm>
              <a:off x="3213636" y="4111055"/>
              <a:ext cx="1451469" cy="153888"/>
            </a:xfrm>
            <a:prstGeom prst="rect">
              <a:avLst/>
            </a:prstGeom>
            <a:noFill/>
          </p:spPr>
          <p:txBody>
            <a:bodyPr wrap="square" lIns="0" tIns="0" rIns="0" bIns="0" rtlCol="0">
              <a:spAutoFit/>
            </a:bodyPr>
            <a:lstStyle/>
            <a:p>
              <a:pPr marL="0" marR="0" lvl="0" indent="0" algn="ctr" defTabSz="457108"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rPr>
                <a:t>Distributed </a:t>
              </a:r>
              <a:r>
                <a:rPr kumimoji="0" lang="pl-PL"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rPr>
                <a:t>g</a:t>
              </a:r>
              <a:r>
                <a:rPr kumimoji="0" lang="en-CA" sz="1000" b="0" i="0" u="none" strike="noStrike" kern="1200" cap="none" spc="0" normalizeH="0" baseline="0" noProof="0" err="1">
                  <a:ln>
                    <a:noFill/>
                  </a:ln>
                  <a:solidFill>
                    <a:srgbClr val="3DCD58"/>
                  </a:solidFill>
                  <a:effectLst/>
                  <a:uLnTx/>
                  <a:uFillTx/>
                  <a:latin typeface="Arial Rounded MT Pro" charset="0"/>
                  <a:ea typeface="Arial Rounded MT Pro" charset="0"/>
                  <a:cs typeface="Arial Rounded MT Pro" charset="0"/>
                </a:rPr>
                <a:t>eneration</a:t>
              </a:r>
              <a:endParaRPr kumimoji="0" lang="en-US" sz="1000" b="0" i="0" u="none" strike="noStrike" kern="1200" cap="none" spc="0" normalizeH="0" baseline="0" noProof="0">
                <a:ln>
                  <a:noFill/>
                </a:ln>
                <a:solidFill>
                  <a:srgbClr val="3DCD58"/>
                </a:solidFill>
                <a:effectLst/>
                <a:uLnTx/>
                <a:uFillTx/>
                <a:latin typeface="Arial Rounded MT Pro" charset="0"/>
                <a:ea typeface="Arial Rounded MT Pro" charset="0"/>
                <a:cs typeface="Arial Rounded MT Pro" charset="0"/>
              </a:endParaRPr>
            </a:p>
          </p:txBody>
        </p:sp>
        <p:cxnSp>
          <p:nvCxnSpPr>
            <p:cNvPr id="427" name="Straight Arrow Connector 426"/>
            <p:cNvCxnSpPr/>
            <p:nvPr/>
          </p:nvCxnSpPr>
          <p:spPr>
            <a:xfrm flipV="1">
              <a:off x="3994305" y="3402298"/>
              <a:ext cx="0" cy="232593"/>
            </a:xfrm>
            <a:prstGeom prst="straightConnector1">
              <a:avLst/>
            </a:prstGeom>
            <a:ln w="38100" cap="flat">
              <a:solidFill>
                <a:srgbClr val="FFFFFF">
                  <a:alpha val="60000"/>
                </a:srgb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435" name="Group 434"/>
            <p:cNvGrpSpPr/>
            <p:nvPr/>
          </p:nvGrpSpPr>
          <p:grpSpPr>
            <a:xfrm>
              <a:off x="2717836" y="2874533"/>
              <a:ext cx="716939" cy="141446"/>
              <a:chOff x="3036173" y="2943704"/>
              <a:chExt cx="232593" cy="126182"/>
            </a:xfrm>
          </p:grpSpPr>
          <p:cxnSp>
            <p:nvCxnSpPr>
              <p:cNvPr id="428" name="Straight Arrow Connector 427"/>
              <p:cNvCxnSpPr/>
              <p:nvPr/>
            </p:nvCxnSpPr>
            <p:spPr>
              <a:xfrm rot="5400000">
                <a:off x="3152470" y="2827407"/>
                <a:ext cx="0" cy="232593"/>
              </a:xfrm>
              <a:prstGeom prst="straightConnector1">
                <a:avLst/>
              </a:prstGeom>
              <a:ln w="38100" cap="flat">
                <a:solidFill>
                  <a:srgbClr val="FFFFFF">
                    <a:alpha val="60000"/>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9" name="Straight Arrow Connector 428"/>
              <p:cNvCxnSpPr/>
              <p:nvPr/>
            </p:nvCxnSpPr>
            <p:spPr>
              <a:xfrm rot="5400000" flipH="1" flipV="1">
                <a:off x="3152470" y="2953589"/>
                <a:ext cx="0" cy="232593"/>
              </a:xfrm>
              <a:prstGeom prst="straightConnector1">
                <a:avLst/>
              </a:prstGeom>
              <a:ln w="38100" cap="flat">
                <a:solidFill>
                  <a:srgbClr val="FFFFFF">
                    <a:alpha val="60000"/>
                  </a:srgbClr>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31" name="Group 430"/>
            <p:cNvGrpSpPr/>
            <p:nvPr/>
          </p:nvGrpSpPr>
          <p:grpSpPr>
            <a:xfrm rot="5400000">
              <a:off x="5306095" y="2100068"/>
              <a:ext cx="180771" cy="1729707"/>
              <a:chOff x="3089379" y="2890498"/>
              <a:chExt cx="126182" cy="232593"/>
            </a:xfrm>
          </p:grpSpPr>
          <p:cxnSp>
            <p:nvCxnSpPr>
              <p:cNvPr id="432" name="Straight Arrow Connector 431"/>
              <p:cNvCxnSpPr/>
              <p:nvPr/>
            </p:nvCxnSpPr>
            <p:spPr>
              <a:xfrm>
                <a:off x="3089379" y="2890498"/>
                <a:ext cx="0" cy="232593"/>
              </a:xfrm>
              <a:prstGeom prst="straightConnector1">
                <a:avLst/>
              </a:prstGeom>
              <a:ln w="38100" cap="flat">
                <a:solidFill>
                  <a:srgbClr val="FFFFFF">
                    <a:alpha val="60000"/>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3" name="Straight Arrow Connector 432"/>
              <p:cNvCxnSpPr/>
              <p:nvPr/>
            </p:nvCxnSpPr>
            <p:spPr>
              <a:xfrm flipH="1" flipV="1">
                <a:off x="3215561" y="2890498"/>
                <a:ext cx="0" cy="232593"/>
              </a:xfrm>
              <a:prstGeom prst="straightConnector1">
                <a:avLst/>
              </a:prstGeom>
              <a:ln w="38100" cap="flat">
                <a:solidFill>
                  <a:srgbClr val="FFFFFF">
                    <a:alpha val="60000"/>
                  </a:srgbClr>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434" name="Straight Arrow Connector 433"/>
            <p:cNvCxnSpPr/>
            <p:nvPr/>
          </p:nvCxnSpPr>
          <p:spPr>
            <a:xfrm flipV="1">
              <a:off x="1326630" y="2940510"/>
              <a:ext cx="1027273" cy="7920"/>
            </a:xfrm>
            <a:prstGeom prst="straightConnector1">
              <a:avLst/>
            </a:prstGeom>
            <a:ln w="38100" cap="flat">
              <a:solidFill>
                <a:srgbClr val="FFFFFF">
                  <a:alpha val="60000"/>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4" name="Straight Arrow Connector 443"/>
            <p:cNvCxnSpPr/>
            <p:nvPr/>
          </p:nvCxnSpPr>
          <p:spPr>
            <a:xfrm flipH="1">
              <a:off x="4611921" y="3425139"/>
              <a:ext cx="1711871" cy="526402"/>
            </a:xfrm>
            <a:prstGeom prst="straightConnector1">
              <a:avLst/>
            </a:prstGeom>
            <a:ln w="38100" cap="flat">
              <a:solidFill>
                <a:srgbClr val="FFFFFF">
                  <a:alpha val="60000"/>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8" name="Straight Arrow Connector 447"/>
            <p:cNvCxnSpPr/>
            <p:nvPr/>
          </p:nvCxnSpPr>
          <p:spPr>
            <a:xfrm flipV="1">
              <a:off x="4683553" y="3548066"/>
              <a:ext cx="1712824" cy="538077"/>
            </a:xfrm>
            <a:prstGeom prst="straightConnector1">
              <a:avLst/>
            </a:prstGeom>
            <a:ln w="38100" cap="flat">
              <a:solidFill>
                <a:srgbClr val="FFFFFF">
                  <a:alpha val="60000"/>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4" name="Straight Arrow Connector 453"/>
            <p:cNvCxnSpPr/>
            <p:nvPr/>
          </p:nvCxnSpPr>
          <p:spPr>
            <a:xfrm flipH="1" flipV="1">
              <a:off x="2336026" y="3436276"/>
              <a:ext cx="889087" cy="658417"/>
            </a:xfrm>
            <a:prstGeom prst="straightConnector1">
              <a:avLst/>
            </a:prstGeom>
            <a:ln w="38100" cap="flat">
              <a:solidFill>
                <a:srgbClr val="FFFFFF">
                  <a:alpha val="60000"/>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6" name="Straight Arrow Connector 455"/>
            <p:cNvCxnSpPr/>
            <p:nvPr/>
          </p:nvCxnSpPr>
          <p:spPr>
            <a:xfrm>
              <a:off x="2546588" y="3398692"/>
              <a:ext cx="766046" cy="572210"/>
            </a:xfrm>
            <a:prstGeom prst="straightConnector1">
              <a:avLst/>
            </a:prstGeom>
            <a:ln w="38100" cap="flat">
              <a:solidFill>
                <a:srgbClr val="FFFFFF">
                  <a:alpha val="60000"/>
                </a:srgbClr>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81" name="Group 480"/>
          <p:cNvGrpSpPr/>
          <p:nvPr/>
        </p:nvGrpSpPr>
        <p:grpSpPr>
          <a:xfrm>
            <a:off x="430688" y="1155894"/>
            <a:ext cx="6252010" cy="1064807"/>
            <a:chOff x="430688" y="1155894"/>
            <a:chExt cx="6252010" cy="1064807"/>
          </a:xfrm>
        </p:grpSpPr>
        <p:sp>
          <p:nvSpPr>
            <p:cNvPr id="294" name="Rectangle 293"/>
            <p:cNvSpPr/>
            <p:nvPr/>
          </p:nvSpPr>
          <p:spPr>
            <a:xfrm>
              <a:off x="430688" y="1155894"/>
              <a:ext cx="6252010" cy="1064807"/>
            </a:xfrm>
            <a:prstGeom prst="rect">
              <a:avLst/>
            </a:prstGeom>
            <a:solidFill>
              <a:srgbClr val="000000">
                <a:alpha val="90000"/>
              </a:srgb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3" name="TextBox 212"/>
            <p:cNvSpPr txBox="1"/>
            <p:nvPr/>
          </p:nvSpPr>
          <p:spPr>
            <a:xfrm>
              <a:off x="522030" y="1196039"/>
              <a:ext cx="4770090" cy="215444"/>
            </a:xfrm>
            <a:prstGeom prst="rect">
              <a:avLst/>
            </a:prstGeom>
            <a:noFill/>
            <a:ln w="3175">
              <a:noFill/>
            </a:ln>
          </p:spPr>
          <p:txBody>
            <a:bodyPr wrap="square" lIns="0" tIns="0" rIns="0" bIns="0" rtlCol="0">
              <a:spAutoFit/>
            </a:bodyPr>
            <a:lstStyle/>
            <a:p>
              <a:pPr marL="0" marR="0" lvl="0" indent="0" algn="l" defTabSz="457108"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prstClr val="white"/>
                  </a:solidFill>
                  <a:effectLst/>
                  <a:uLnTx/>
                  <a:uFillTx/>
                  <a:latin typeface="Arial"/>
                  <a:ea typeface="Arial Rounded MT Pro" charset="0"/>
                  <a:cs typeface="Arial Rounded MT Pro" charset="0"/>
                </a:rPr>
                <a:t>Traditional </a:t>
              </a:r>
              <a:r>
                <a:rPr kumimoji="0" lang="pl-PL" sz="1400" b="0" i="0" u="none" strike="noStrike" kern="1200" cap="none" spc="0" normalizeH="0" baseline="0" noProof="0">
                  <a:ln>
                    <a:noFill/>
                  </a:ln>
                  <a:solidFill>
                    <a:prstClr val="white"/>
                  </a:solidFill>
                  <a:effectLst/>
                  <a:uLnTx/>
                  <a:uFillTx/>
                  <a:latin typeface="Arial"/>
                  <a:ea typeface="Arial Rounded MT Pro" charset="0"/>
                  <a:cs typeface="Arial Rounded MT Pro" charset="0"/>
                </a:rPr>
                <a:t>p</a:t>
              </a:r>
              <a:r>
                <a:rPr kumimoji="0" lang="en-CA" sz="1400" b="0" i="0" u="none" strike="noStrike" kern="1200" cap="none" spc="0" normalizeH="0" baseline="0" noProof="0" err="1">
                  <a:ln>
                    <a:noFill/>
                  </a:ln>
                  <a:solidFill>
                    <a:prstClr val="white"/>
                  </a:solidFill>
                  <a:effectLst/>
                  <a:uLnTx/>
                  <a:uFillTx/>
                  <a:latin typeface="Arial"/>
                  <a:ea typeface="Arial Rounded MT Pro" charset="0"/>
                  <a:cs typeface="Arial Rounded MT Pro" charset="0"/>
                </a:rPr>
                <a:t>ower</a:t>
              </a:r>
              <a:r>
                <a:rPr kumimoji="0" lang="en-CA" sz="1400" b="0" i="0" u="none" strike="noStrike" kern="1200" cap="none" spc="0" normalizeH="0" baseline="0" noProof="0">
                  <a:ln>
                    <a:noFill/>
                  </a:ln>
                  <a:solidFill>
                    <a:prstClr val="white"/>
                  </a:solidFill>
                  <a:effectLst/>
                  <a:uLnTx/>
                  <a:uFillTx/>
                  <a:latin typeface="Arial"/>
                  <a:ea typeface="Arial Rounded MT Pro" charset="0"/>
                  <a:cs typeface="Arial Rounded MT Pro" charset="0"/>
                </a:rPr>
                <a:t> </a:t>
              </a:r>
              <a:r>
                <a:rPr kumimoji="0" lang="pl-PL" sz="1400" b="0" i="0" u="none" strike="noStrike" kern="1200" cap="none" spc="0" normalizeH="0" baseline="0" noProof="0">
                  <a:ln>
                    <a:noFill/>
                  </a:ln>
                  <a:solidFill>
                    <a:prstClr val="white"/>
                  </a:solidFill>
                  <a:effectLst/>
                  <a:uLnTx/>
                  <a:uFillTx/>
                  <a:latin typeface="Arial"/>
                  <a:ea typeface="Arial Rounded MT Pro" charset="0"/>
                  <a:cs typeface="Arial Rounded MT Pro" charset="0"/>
                </a:rPr>
                <a:t>d</a:t>
              </a:r>
              <a:r>
                <a:rPr kumimoji="0" lang="en-CA" sz="1400" b="0" i="0" u="none" strike="noStrike" kern="1200" cap="none" spc="0" normalizeH="0" baseline="0" noProof="0" err="1">
                  <a:ln>
                    <a:noFill/>
                  </a:ln>
                  <a:solidFill>
                    <a:prstClr val="white"/>
                  </a:solidFill>
                  <a:effectLst/>
                  <a:uLnTx/>
                  <a:uFillTx/>
                  <a:latin typeface="Arial"/>
                  <a:ea typeface="Arial Rounded MT Pro" charset="0"/>
                  <a:cs typeface="Arial Rounded MT Pro" charset="0"/>
                </a:rPr>
                <a:t>istribution</a:t>
              </a:r>
              <a:r>
                <a:rPr kumimoji="0" lang="en-CA" sz="1400" b="0" i="0" u="none" strike="noStrike" kern="1200" cap="none" spc="0" normalizeH="0" baseline="0" noProof="0">
                  <a:ln>
                    <a:noFill/>
                  </a:ln>
                  <a:solidFill>
                    <a:prstClr val="white"/>
                  </a:solidFill>
                  <a:effectLst/>
                  <a:uLnTx/>
                  <a:uFillTx/>
                  <a:latin typeface="Arial"/>
                  <a:ea typeface="Arial Rounded MT Pro" charset="0"/>
                  <a:cs typeface="Arial Rounded MT Pro" charset="0"/>
                </a:rPr>
                <a:t> </a:t>
              </a:r>
              <a:r>
                <a:rPr kumimoji="0" lang="pl-PL" sz="1400" b="0" i="0" u="none" strike="noStrike" kern="1200" cap="none" spc="0" normalizeH="0" baseline="0" noProof="0">
                  <a:ln>
                    <a:noFill/>
                  </a:ln>
                  <a:solidFill>
                    <a:prstClr val="white"/>
                  </a:solidFill>
                  <a:effectLst/>
                  <a:uLnTx/>
                  <a:uFillTx/>
                  <a:latin typeface="Arial"/>
                  <a:ea typeface="Arial Rounded MT Pro" charset="0"/>
                  <a:cs typeface="Arial Rounded MT Pro" charset="0"/>
                </a:rPr>
                <a:t>m</a:t>
              </a:r>
              <a:r>
                <a:rPr kumimoji="0" lang="en-CA" sz="1400" b="0" i="0" u="none" strike="noStrike" kern="1200" cap="none" spc="0" normalizeH="0" baseline="0" noProof="0" err="1">
                  <a:ln>
                    <a:noFill/>
                  </a:ln>
                  <a:solidFill>
                    <a:prstClr val="white"/>
                  </a:solidFill>
                  <a:effectLst/>
                  <a:uLnTx/>
                  <a:uFillTx/>
                  <a:latin typeface="Arial"/>
                  <a:ea typeface="Arial Rounded MT Pro" charset="0"/>
                  <a:cs typeface="Arial Rounded MT Pro" charset="0"/>
                </a:rPr>
                <a:t>odel</a:t>
              </a:r>
              <a:endParaRPr kumimoji="0" lang="en-CA" sz="1400" b="0" i="0" u="none" strike="noStrike" kern="1200" cap="none" spc="0" normalizeH="0" baseline="0" noProof="0">
                <a:ln>
                  <a:noFill/>
                </a:ln>
                <a:solidFill>
                  <a:prstClr val="white"/>
                </a:solidFill>
                <a:effectLst/>
                <a:uLnTx/>
                <a:uFillTx/>
                <a:latin typeface="Arial"/>
                <a:ea typeface="Arial Rounded MT Pro" charset="0"/>
                <a:cs typeface="Arial Rounded MT Pro" charset="0"/>
              </a:endParaRPr>
            </a:p>
          </p:txBody>
        </p:sp>
      </p:grpSp>
      <p:grpSp>
        <p:nvGrpSpPr>
          <p:cNvPr id="482" name="Group 481"/>
          <p:cNvGrpSpPr/>
          <p:nvPr/>
        </p:nvGrpSpPr>
        <p:grpSpPr>
          <a:xfrm>
            <a:off x="756750" y="1484561"/>
            <a:ext cx="5738398" cy="634266"/>
            <a:chOff x="756750" y="1484561"/>
            <a:chExt cx="5738398" cy="634266"/>
          </a:xfrm>
        </p:grpSpPr>
        <p:grpSp>
          <p:nvGrpSpPr>
            <p:cNvPr id="321" name="Group 320"/>
            <p:cNvGrpSpPr/>
            <p:nvPr/>
          </p:nvGrpSpPr>
          <p:grpSpPr>
            <a:xfrm>
              <a:off x="756750" y="1530179"/>
              <a:ext cx="652311" cy="588648"/>
              <a:chOff x="756750" y="1695686"/>
              <a:chExt cx="652311" cy="588648"/>
            </a:xfrm>
          </p:grpSpPr>
          <p:sp>
            <p:nvSpPr>
              <p:cNvPr id="210" name="TextBox 209"/>
              <p:cNvSpPr txBox="1"/>
              <p:nvPr/>
            </p:nvSpPr>
            <p:spPr>
              <a:xfrm>
                <a:off x="756750" y="2130446"/>
                <a:ext cx="652311" cy="153888"/>
              </a:xfrm>
              <a:prstGeom prst="rect">
                <a:avLst/>
              </a:prstGeom>
              <a:noFill/>
              <a:ln w="3175">
                <a:noFill/>
              </a:ln>
            </p:spPr>
            <p:txBody>
              <a:bodyPr wrap="square" lIns="0" tIns="0" rIns="0" bIns="0" rtlCol="0">
                <a:spAutoFit/>
              </a:bodyPr>
              <a:lstStyle/>
              <a:p>
                <a:pPr marL="0" marR="0" lvl="0" indent="0" algn="ctr" defTabSz="457108"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white"/>
                    </a:solidFill>
                    <a:effectLst/>
                    <a:uLnTx/>
                    <a:uFillTx/>
                    <a:latin typeface="Arial Rounded MT Pro" charset="0"/>
                    <a:ea typeface="Arial Rounded MT Pro" charset="0"/>
                    <a:cs typeface="Arial Rounded MT Pro" charset="0"/>
                  </a:rPr>
                  <a:t>Generation</a:t>
                </a:r>
                <a:endParaRPr kumimoji="0" lang="en-US" sz="1000" b="0" i="0" u="none" strike="noStrike" kern="1200" cap="none" spc="0" normalizeH="0" baseline="0" noProof="0">
                  <a:ln>
                    <a:noFill/>
                  </a:ln>
                  <a:solidFill>
                    <a:prstClr val="white"/>
                  </a:solidFill>
                  <a:effectLst/>
                  <a:uLnTx/>
                  <a:uFillTx/>
                  <a:latin typeface="Arial Rounded MT Pro" charset="0"/>
                  <a:ea typeface="Arial Rounded MT Pro" charset="0"/>
                  <a:cs typeface="Arial Rounded MT Pro" charset="0"/>
                </a:endParaRPr>
              </a:p>
            </p:txBody>
          </p:sp>
          <p:sp>
            <p:nvSpPr>
              <p:cNvPr id="285" name="Freeform 191"/>
              <p:cNvSpPr>
                <a:spLocks/>
              </p:cNvSpPr>
              <p:nvPr/>
            </p:nvSpPr>
            <p:spPr bwMode="auto">
              <a:xfrm>
                <a:off x="950034" y="1695686"/>
                <a:ext cx="265745" cy="319795"/>
              </a:xfrm>
              <a:custGeom>
                <a:avLst/>
                <a:gdLst/>
                <a:ahLst/>
                <a:cxnLst>
                  <a:cxn ang="0">
                    <a:pos x="148" y="457"/>
                  </a:cxn>
                  <a:cxn ang="0">
                    <a:pos x="0" y="272"/>
                  </a:cxn>
                  <a:cxn ang="0">
                    <a:pos x="41" y="169"/>
                  </a:cxn>
                  <a:cxn ang="0">
                    <a:pos x="75" y="252"/>
                  </a:cxn>
                  <a:cxn ang="0">
                    <a:pos x="99" y="253"/>
                  </a:cxn>
                  <a:cxn ang="0">
                    <a:pos x="108" y="61"/>
                  </a:cxn>
                  <a:cxn ang="0">
                    <a:pos x="249" y="9"/>
                  </a:cxn>
                  <a:cxn ang="0">
                    <a:pos x="211" y="121"/>
                  </a:cxn>
                  <a:cxn ang="0">
                    <a:pos x="270" y="218"/>
                  </a:cxn>
                  <a:cxn ang="0">
                    <a:pos x="281" y="228"/>
                  </a:cxn>
                  <a:cxn ang="0">
                    <a:pos x="302" y="99"/>
                  </a:cxn>
                  <a:cxn ang="0">
                    <a:pos x="349" y="80"/>
                  </a:cxn>
                  <a:cxn ang="0">
                    <a:pos x="362" y="185"/>
                  </a:cxn>
                  <a:cxn ang="0">
                    <a:pos x="380" y="272"/>
                  </a:cxn>
                  <a:cxn ang="0">
                    <a:pos x="247" y="453"/>
                  </a:cxn>
                  <a:cxn ang="0">
                    <a:pos x="233" y="432"/>
                  </a:cxn>
                  <a:cxn ang="0">
                    <a:pos x="238" y="370"/>
                  </a:cxn>
                  <a:cxn ang="0">
                    <a:pos x="195" y="275"/>
                  </a:cxn>
                  <a:cxn ang="0">
                    <a:pos x="135" y="344"/>
                  </a:cxn>
                  <a:cxn ang="0">
                    <a:pos x="199" y="397"/>
                  </a:cxn>
                  <a:cxn ang="0">
                    <a:pos x="196" y="423"/>
                  </a:cxn>
                  <a:cxn ang="0">
                    <a:pos x="109" y="338"/>
                  </a:cxn>
                  <a:cxn ang="0">
                    <a:pos x="178" y="245"/>
                  </a:cxn>
                  <a:cxn ang="0">
                    <a:pos x="201" y="237"/>
                  </a:cxn>
                  <a:cxn ang="0">
                    <a:pos x="241" y="344"/>
                  </a:cxn>
                  <a:cxn ang="0">
                    <a:pos x="269" y="321"/>
                  </a:cxn>
                  <a:cxn ang="0">
                    <a:pos x="278" y="409"/>
                  </a:cxn>
                  <a:cxn ang="0">
                    <a:pos x="347" y="226"/>
                  </a:cxn>
                  <a:cxn ang="0">
                    <a:pos x="337" y="193"/>
                  </a:cxn>
                  <a:cxn ang="0">
                    <a:pos x="313" y="173"/>
                  </a:cxn>
                  <a:cxn ang="0">
                    <a:pos x="267" y="255"/>
                  </a:cxn>
                  <a:cxn ang="0">
                    <a:pos x="213" y="165"/>
                  </a:cxn>
                  <a:cxn ang="0">
                    <a:pos x="183" y="74"/>
                  </a:cxn>
                  <a:cxn ang="0">
                    <a:pos x="130" y="76"/>
                  </a:cxn>
                  <a:cxn ang="0">
                    <a:pos x="121" y="268"/>
                  </a:cxn>
                  <a:cxn ang="0">
                    <a:pos x="58" y="272"/>
                  </a:cxn>
                  <a:cxn ang="0">
                    <a:pos x="26" y="272"/>
                  </a:cxn>
                  <a:cxn ang="0">
                    <a:pos x="164" y="447"/>
                  </a:cxn>
                </a:cxnLst>
                <a:rect l="0" t="0" r="r" b="b"/>
                <a:pathLst>
                  <a:path w="380" h="458">
                    <a:moveTo>
                      <a:pt x="151" y="458"/>
                    </a:moveTo>
                    <a:cubicBezTo>
                      <a:pt x="150" y="458"/>
                      <a:pt x="149" y="457"/>
                      <a:pt x="148" y="457"/>
                    </a:cubicBezTo>
                    <a:cubicBezTo>
                      <a:pt x="107" y="448"/>
                      <a:pt x="69" y="424"/>
                      <a:pt x="42" y="391"/>
                    </a:cubicBezTo>
                    <a:cubicBezTo>
                      <a:pt x="15" y="358"/>
                      <a:pt x="0" y="315"/>
                      <a:pt x="0" y="272"/>
                    </a:cubicBezTo>
                    <a:cubicBezTo>
                      <a:pt x="0" y="238"/>
                      <a:pt x="9" y="204"/>
                      <a:pt x="26" y="175"/>
                    </a:cubicBezTo>
                    <a:cubicBezTo>
                      <a:pt x="29" y="170"/>
                      <a:pt x="35" y="168"/>
                      <a:pt x="41" y="169"/>
                    </a:cubicBezTo>
                    <a:cubicBezTo>
                      <a:pt x="46" y="170"/>
                      <a:pt x="50" y="175"/>
                      <a:pt x="51" y="181"/>
                    </a:cubicBezTo>
                    <a:cubicBezTo>
                      <a:pt x="53" y="214"/>
                      <a:pt x="62" y="240"/>
                      <a:pt x="75" y="252"/>
                    </a:cubicBezTo>
                    <a:cubicBezTo>
                      <a:pt x="80" y="256"/>
                      <a:pt x="85" y="258"/>
                      <a:pt x="91" y="258"/>
                    </a:cubicBezTo>
                    <a:cubicBezTo>
                      <a:pt x="93" y="258"/>
                      <a:pt x="96" y="257"/>
                      <a:pt x="99" y="253"/>
                    </a:cubicBezTo>
                    <a:cubicBezTo>
                      <a:pt x="101" y="249"/>
                      <a:pt x="109" y="232"/>
                      <a:pt x="96" y="191"/>
                    </a:cubicBezTo>
                    <a:cubicBezTo>
                      <a:pt x="75" y="129"/>
                      <a:pt x="85" y="95"/>
                      <a:pt x="108" y="61"/>
                    </a:cubicBezTo>
                    <a:cubicBezTo>
                      <a:pt x="126" y="36"/>
                      <a:pt x="168" y="6"/>
                      <a:pt x="235" y="0"/>
                    </a:cubicBezTo>
                    <a:cubicBezTo>
                      <a:pt x="241" y="0"/>
                      <a:pt x="247" y="3"/>
                      <a:pt x="249" y="9"/>
                    </a:cubicBezTo>
                    <a:cubicBezTo>
                      <a:pt x="251" y="14"/>
                      <a:pt x="250" y="20"/>
                      <a:pt x="245" y="24"/>
                    </a:cubicBezTo>
                    <a:cubicBezTo>
                      <a:pt x="201" y="61"/>
                      <a:pt x="204" y="103"/>
                      <a:pt x="211" y="121"/>
                    </a:cubicBezTo>
                    <a:cubicBezTo>
                      <a:pt x="216" y="131"/>
                      <a:pt x="223" y="138"/>
                      <a:pt x="231" y="145"/>
                    </a:cubicBezTo>
                    <a:cubicBezTo>
                      <a:pt x="246" y="159"/>
                      <a:pt x="263" y="175"/>
                      <a:pt x="270" y="218"/>
                    </a:cubicBezTo>
                    <a:cubicBezTo>
                      <a:pt x="271" y="225"/>
                      <a:pt x="274" y="229"/>
                      <a:pt x="276" y="230"/>
                    </a:cubicBezTo>
                    <a:cubicBezTo>
                      <a:pt x="278" y="230"/>
                      <a:pt x="280" y="229"/>
                      <a:pt x="281" y="228"/>
                    </a:cubicBezTo>
                    <a:cubicBezTo>
                      <a:pt x="288" y="223"/>
                      <a:pt x="293" y="206"/>
                      <a:pt x="287" y="179"/>
                    </a:cubicBezTo>
                    <a:cubicBezTo>
                      <a:pt x="281" y="150"/>
                      <a:pt x="286" y="121"/>
                      <a:pt x="302" y="99"/>
                    </a:cubicBezTo>
                    <a:cubicBezTo>
                      <a:pt x="311" y="85"/>
                      <a:pt x="324" y="77"/>
                      <a:pt x="336" y="75"/>
                    </a:cubicBezTo>
                    <a:cubicBezTo>
                      <a:pt x="341" y="74"/>
                      <a:pt x="346" y="76"/>
                      <a:pt x="349" y="80"/>
                    </a:cubicBezTo>
                    <a:cubicBezTo>
                      <a:pt x="351" y="83"/>
                      <a:pt x="352" y="88"/>
                      <a:pt x="351" y="93"/>
                    </a:cubicBezTo>
                    <a:cubicBezTo>
                      <a:pt x="341" y="120"/>
                      <a:pt x="352" y="153"/>
                      <a:pt x="362" y="185"/>
                    </a:cubicBezTo>
                    <a:cubicBezTo>
                      <a:pt x="366" y="196"/>
                      <a:pt x="370" y="207"/>
                      <a:pt x="373" y="219"/>
                    </a:cubicBezTo>
                    <a:cubicBezTo>
                      <a:pt x="378" y="236"/>
                      <a:pt x="380" y="254"/>
                      <a:pt x="380" y="272"/>
                    </a:cubicBezTo>
                    <a:cubicBezTo>
                      <a:pt x="380" y="313"/>
                      <a:pt x="367" y="352"/>
                      <a:pt x="343" y="385"/>
                    </a:cubicBezTo>
                    <a:cubicBezTo>
                      <a:pt x="319" y="418"/>
                      <a:pt x="286" y="441"/>
                      <a:pt x="247" y="453"/>
                    </a:cubicBezTo>
                    <a:cubicBezTo>
                      <a:pt x="242" y="455"/>
                      <a:pt x="235" y="453"/>
                      <a:pt x="232" y="448"/>
                    </a:cubicBezTo>
                    <a:cubicBezTo>
                      <a:pt x="229" y="443"/>
                      <a:pt x="229" y="436"/>
                      <a:pt x="233" y="432"/>
                    </a:cubicBezTo>
                    <a:cubicBezTo>
                      <a:pt x="255" y="407"/>
                      <a:pt x="261" y="383"/>
                      <a:pt x="261" y="366"/>
                    </a:cubicBezTo>
                    <a:cubicBezTo>
                      <a:pt x="254" y="370"/>
                      <a:pt x="245" y="371"/>
                      <a:pt x="238" y="370"/>
                    </a:cubicBezTo>
                    <a:cubicBezTo>
                      <a:pt x="220" y="368"/>
                      <a:pt x="203" y="354"/>
                      <a:pt x="204" y="327"/>
                    </a:cubicBezTo>
                    <a:cubicBezTo>
                      <a:pt x="205" y="304"/>
                      <a:pt x="202" y="288"/>
                      <a:pt x="195" y="275"/>
                    </a:cubicBezTo>
                    <a:cubicBezTo>
                      <a:pt x="188" y="287"/>
                      <a:pt x="177" y="295"/>
                      <a:pt x="167" y="303"/>
                    </a:cubicBezTo>
                    <a:cubicBezTo>
                      <a:pt x="153" y="315"/>
                      <a:pt x="140" y="326"/>
                      <a:pt x="135" y="344"/>
                    </a:cubicBezTo>
                    <a:cubicBezTo>
                      <a:pt x="132" y="355"/>
                      <a:pt x="133" y="364"/>
                      <a:pt x="138" y="371"/>
                    </a:cubicBezTo>
                    <a:cubicBezTo>
                      <a:pt x="147" y="384"/>
                      <a:pt x="168" y="393"/>
                      <a:pt x="199" y="397"/>
                    </a:cubicBezTo>
                    <a:cubicBezTo>
                      <a:pt x="207" y="398"/>
                      <a:pt x="212" y="404"/>
                      <a:pt x="211" y="412"/>
                    </a:cubicBezTo>
                    <a:cubicBezTo>
                      <a:pt x="210" y="419"/>
                      <a:pt x="203" y="424"/>
                      <a:pt x="196" y="423"/>
                    </a:cubicBezTo>
                    <a:cubicBezTo>
                      <a:pt x="156" y="418"/>
                      <a:pt x="129" y="406"/>
                      <a:pt x="116" y="386"/>
                    </a:cubicBezTo>
                    <a:cubicBezTo>
                      <a:pt x="107" y="373"/>
                      <a:pt x="105" y="356"/>
                      <a:pt x="109" y="338"/>
                    </a:cubicBezTo>
                    <a:cubicBezTo>
                      <a:pt x="116" y="311"/>
                      <a:pt x="134" y="296"/>
                      <a:pt x="150" y="283"/>
                    </a:cubicBezTo>
                    <a:cubicBezTo>
                      <a:pt x="167" y="269"/>
                      <a:pt x="177" y="260"/>
                      <a:pt x="178" y="245"/>
                    </a:cubicBezTo>
                    <a:cubicBezTo>
                      <a:pt x="178" y="239"/>
                      <a:pt x="182" y="234"/>
                      <a:pt x="187" y="233"/>
                    </a:cubicBezTo>
                    <a:cubicBezTo>
                      <a:pt x="192" y="231"/>
                      <a:pt x="198" y="233"/>
                      <a:pt x="201" y="237"/>
                    </a:cubicBezTo>
                    <a:cubicBezTo>
                      <a:pt x="220" y="260"/>
                      <a:pt x="232" y="283"/>
                      <a:pt x="231" y="327"/>
                    </a:cubicBezTo>
                    <a:cubicBezTo>
                      <a:pt x="230" y="337"/>
                      <a:pt x="234" y="343"/>
                      <a:pt x="241" y="344"/>
                    </a:cubicBezTo>
                    <a:cubicBezTo>
                      <a:pt x="246" y="345"/>
                      <a:pt x="255" y="342"/>
                      <a:pt x="257" y="331"/>
                    </a:cubicBezTo>
                    <a:cubicBezTo>
                      <a:pt x="258" y="325"/>
                      <a:pt x="263" y="321"/>
                      <a:pt x="269" y="321"/>
                    </a:cubicBezTo>
                    <a:cubicBezTo>
                      <a:pt x="275" y="320"/>
                      <a:pt x="281" y="324"/>
                      <a:pt x="283" y="329"/>
                    </a:cubicBezTo>
                    <a:cubicBezTo>
                      <a:pt x="290" y="349"/>
                      <a:pt x="291" y="379"/>
                      <a:pt x="278" y="409"/>
                    </a:cubicBezTo>
                    <a:cubicBezTo>
                      <a:pt x="325" y="380"/>
                      <a:pt x="354" y="329"/>
                      <a:pt x="354" y="272"/>
                    </a:cubicBezTo>
                    <a:cubicBezTo>
                      <a:pt x="354" y="256"/>
                      <a:pt x="351" y="241"/>
                      <a:pt x="347" y="226"/>
                    </a:cubicBezTo>
                    <a:cubicBezTo>
                      <a:pt x="347" y="226"/>
                      <a:pt x="347" y="226"/>
                      <a:pt x="347" y="225"/>
                    </a:cubicBezTo>
                    <a:cubicBezTo>
                      <a:pt x="344" y="215"/>
                      <a:pt x="341" y="205"/>
                      <a:pt x="337" y="193"/>
                    </a:cubicBezTo>
                    <a:cubicBezTo>
                      <a:pt x="329" y="170"/>
                      <a:pt x="321" y="145"/>
                      <a:pt x="320" y="120"/>
                    </a:cubicBezTo>
                    <a:cubicBezTo>
                      <a:pt x="315" y="130"/>
                      <a:pt x="308" y="148"/>
                      <a:pt x="313" y="173"/>
                    </a:cubicBezTo>
                    <a:cubicBezTo>
                      <a:pt x="320" y="207"/>
                      <a:pt x="315" y="234"/>
                      <a:pt x="299" y="248"/>
                    </a:cubicBezTo>
                    <a:cubicBezTo>
                      <a:pt x="290" y="256"/>
                      <a:pt x="278" y="259"/>
                      <a:pt x="267" y="255"/>
                    </a:cubicBezTo>
                    <a:cubicBezTo>
                      <a:pt x="254" y="250"/>
                      <a:pt x="246" y="238"/>
                      <a:pt x="243" y="222"/>
                    </a:cubicBezTo>
                    <a:cubicBezTo>
                      <a:pt x="238" y="188"/>
                      <a:pt x="226" y="178"/>
                      <a:pt x="213" y="165"/>
                    </a:cubicBezTo>
                    <a:cubicBezTo>
                      <a:pt x="204" y="157"/>
                      <a:pt x="194" y="147"/>
                      <a:pt x="187" y="132"/>
                    </a:cubicBezTo>
                    <a:cubicBezTo>
                      <a:pt x="180" y="115"/>
                      <a:pt x="178" y="95"/>
                      <a:pt x="183" y="74"/>
                    </a:cubicBezTo>
                    <a:cubicBezTo>
                      <a:pt x="186" y="60"/>
                      <a:pt x="192" y="46"/>
                      <a:pt x="200" y="33"/>
                    </a:cubicBezTo>
                    <a:cubicBezTo>
                      <a:pt x="164" y="43"/>
                      <a:pt x="140" y="61"/>
                      <a:pt x="130" y="76"/>
                    </a:cubicBezTo>
                    <a:cubicBezTo>
                      <a:pt x="114" y="100"/>
                      <a:pt x="102" y="125"/>
                      <a:pt x="121" y="182"/>
                    </a:cubicBezTo>
                    <a:cubicBezTo>
                      <a:pt x="133" y="219"/>
                      <a:pt x="133" y="249"/>
                      <a:pt x="121" y="268"/>
                    </a:cubicBezTo>
                    <a:cubicBezTo>
                      <a:pt x="114" y="278"/>
                      <a:pt x="104" y="284"/>
                      <a:pt x="93" y="284"/>
                    </a:cubicBezTo>
                    <a:cubicBezTo>
                      <a:pt x="80" y="285"/>
                      <a:pt x="68" y="281"/>
                      <a:pt x="58" y="272"/>
                    </a:cubicBezTo>
                    <a:cubicBezTo>
                      <a:pt x="47" y="262"/>
                      <a:pt x="38" y="247"/>
                      <a:pt x="32" y="229"/>
                    </a:cubicBezTo>
                    <a:cubicBezTo>
                      <a:pt x="28" y="243"/>
                      <a:pt x="26" y="257"/>
                      <a:pt x="26" y="272"/>
                    </a:cubicBezTo>
                    <a:cubicBezTo>
                      <a:pt x="26" y="347"/>
                      <a:pt x="80" y="415"/>
                      <a:pt x="154" y="431"/>
                    </a:cubicBezTo>
                    <a:cubicBezTo>
                      <a:pt x="161" y="433"/>
                      <a:pt x="166" y="440"/>
                      <a:pt x="164" y="447"/>
                    </a:cubicBezTo>
                    <a:cubicBezTo>
                      <a:pt x="163" y="453"/>
                      <a:pt x="157" y="458"/>
                      <a:pt x="151" y="458"/>
                    </a:cubicBezTo>
                    <a:close/>
                  </a:path>
                </a:pathLst>
              </a:custGeom>
              <a:solidFill>
                <a:schemeClr val="bg1"/>
              </a:solidFill>
              <a:ln w="3175">
                <a:noFill/>
                <a:round/>
                <a:headEnd/>
                <a:tailEnd/>
              </a:ln>
            </p:spPr>
            <p:txBody>
              <a:bodyPr vert="horz" wrap="square" lIns="68553" tIns="34277" rIns="68553" bIns="34277"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grpSp>
          <p:nvGrpSpPr>
            <p:cNvPr id="320" name="Group 319"/>
            <p:cNvGrpSpPr/>
            <p:nvPr/>
          </p:nvGrpSpPr>
          <p:grpSpPr>
            <a:xfrm>
              <a:off x="2353901" y="1523889"/>
              <a:ext cx="841196" cy="594938"/>
              <a:chOff x="2121516" y="1689396"/>
              <a:chExt cx="841196" cy="594938"/>
            </a:xfrm>
          </p:grpSpPr>
          <p:sp>
            <p:nvSpPr>
              <p:cNvPr id="206" name="TextBox 205"/>
              <p:cNvSpPr txBox="1"/>
              <p:nvPr/>
            </p:nvSpPr>
            <p:spPr>
              <a:xfrm>
                <a:off x="2121516" y="2130446"/>
                <a:ext cx="841196" cy="153888"/>
              </a:xfrm>
              <a:prstGeom prst="rect">
                <a:avLst/>
              </a:prstGeom>
              <a:noFill/>
              <a:ln w="3175">
                <a:noFill/>
              </a:ln>
            </p:spPr>
            <p:txBody>
              <a:bodyPr wrap="square" lIns="0" tIns="0" rIns="0" bIns="0" rtlCol="0">
                <a:spAutoFit/>
              </a:bodyPr>
              <a:lstStyle/>
              <a:p>
                <a:pPr marL="0" marR="0" lvl="0" indent="0" algn="ctr" defTabSz="457108"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white"/>
                    </a:solidFill>
                    <a:effectLst/>
                    <a:uLnTx/>
                    <a:uFillTx/>
                    <a:latin typeface="Arial Rounded MT Pro" charset="0"/>
                    <a:ea typeface="Arial Rounded MT Pro" charset="0"/>
                    <a:cs typeface="Arial Rounded MT Pro" charset="0"/>
                  </a:rPr>
                  <a:t>Transmission</a:t>
                </a:r>
                <a:endParaRPr kumimoji="0" lang="en-US" sz="1000" b="0" i="0" u="none" strike="noStrike" kern="1200" cap="none" spc="0" normalizeH="0" baseline="0" noProof="0">
                  <a:ln>
                    <a:noFill/>
                  </a:ln>
                  <a:solidFill>
                    <a:prstClr val="white"/>
                  </a:solidFill>
                  <a:effectLst/>
                  <a:uLnTx/>
                  <a:uFillTx/>
                  <a:latin typeface="Arial Rounded MT Pro" charset="0"/>
                  <a:ea typeface="Arial Rounded MT Pro" charset="0"/>
                  <a:cs typeface="Arial Rounded MT Pro" charset="0"/>
                </a:endParaRPr>
              </a:p>
            </p:txBody>
          </p:sp>
          <p:sp>
            <p:nvSpPr>
              <p:cNvPr id="286" name="Freeform 48"/>
              <p:cNvSpPr>
                <a:spLocks noChangeAspect="1"/>
              </p:cNvSpPr>
              <p:nvPr/>
            </p:nvSpPr>
            <p:spPr bwMode="auto">
              <a:xfrm>
                <a:off x="2417656" y="1689396"/>
                <a:ext cx="207777" cy="294894"/>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chemeClr val="bg1"/>
              </a:solidFill>
              <a:ln w="3175">
                <a:noFill/>
                <a:round/>
                <a:headEnd/>
                <a:tailEnd/>
              </a:ln>
            </p:spPr>
            <p:txBody>
              <a:bodyPr vert="horz" wrap="square" lIns="68553" tIns="34277" rIns="68553" bIns="34277" numCol="1" anchor="t" anchorCtr="0" compatLnSpc="1">
                <a:prstTxWarp prst="textNoShape">
                  <a:avLst/>
                </a:prstTxWarp>
              </a:bodyPr>
              <a:lstStyle/>
              <a:p>
                <a:pPr marL="0" marR="0" lvl="0" indent="0" algn="ctr"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grpSp>
          <p:nvGrpSpPr>
            <p:cNvPr id="319" name="Group 318"/>
            <p:cNvGrpSpPr/>
            <p:nvPr/>
          </p:nvGrpSpPr>
          <p:grpSpPr>
            <a:xfrm>
              <a:off x="4139937" y="1484561"/>
              <a:ext cx="777827" cy="634266"/>
              <a:chOff x="3675167" y="1650068"/>
              <a:chExt cx="777827" cy="634266"/>
            </a:xfrm>
          </p:grpSpPr>
          <p:sp>
            <p:nvSpPr>
              <p:cNvPr id="202" name="TextBox 201"/>
              <p:cNvSpPr txBox="1"/>
              <p:nvPr/>
            </p:nvSpPr>
            <p:spPr>
              <a:xfrm>
                <a:off x="3675167" y="2130446"/>
                <a:ext cx="777827" cy="153888"/>
              </a:xfrm>
              <a:prstGeom prst="rect">
                <a:avLst/>
              </a:prstGeom>
              <a:noFill/>
              <a:ln w="3175">
                <a:noFill/>
              </a:ln>
            </p:spPr>
            <p:txBody>
              <a:bodyPr wrap="square" lIns="0" tIns="0" rIns="0" bIns="0" rtlCol="0">
                <a:spAutoFit/>
              </a:bodyPr>
              <a:lstStyle/>
              <a:p>
                <a:pPr marL="0" marR="0" lvl="0" indent="0" algn="ctr" defTabSz="457108"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white"/>
                    </a:solidFill>
                    <a:effectLst/>
                    <a:uLnTx/>
                    <a:uFillTx/>
                    <a:latin typeface="Arial Rounded MT Pro" charset="0"/>
                    <a:ea typeface="Arial Rounded MT Pro" charset="0"/>
                    <a:cs typeface="Arial Rounded MT Pro" charset="0"/>
                  </a:rPr>
                  <a:t>Distribution</a:t>
                </a:r>
                <a:endParaRPr kumimoji="0" lang="en-US" sz="1000" b="0" i="0" u="none" strike="noStrike" kern="1200" cap="none" spc="0" normalizeH="0" baseline="0" noProof="0">
                  <a:ln>
                    <a:noFill/>
                  </a:ln>
                  <a:solidFill>
                    <a:prstClr val="white"/>
                  </a:solidFill>
                  <a:effectLst/>
                  <a:uLnTx/>
                  <a:uFillTx/>
                  <a:latin typeface="Arial Rounded MT Pro" charset="0"/>
                  <a:ea typeface="Arial Rounded MT Pro" charset="0"/>
                  <a:cs typeface="Arial Rounded MT Pro" charset="0"/>
                </a:endParaRPr>
              </a:p>
            </p:txBody>
          </p:sp>
          <p:grpSp>
            <p:nvGrpSpPr>
              <p:cNvPr id="298" name="Group 297"/>
              <p:cNvGrpSpPr/>
              <p:nvPr/>
            </p:nvGrpSpPr>
            <p:grpSpPr>
              <a:xfrm>
                <a:off x="3852365" y="1650068"/>
                <a:ext cx="405722" cy="417798"/>
                <a:chOff x="3999845" y="1757833"/>
                <a:chExt cx="405722" cy="417798"/>
              </a:xfrm>
            </p:grpSpPr>
            <p:sp>
              <p:nvSpPr>
                <p:cNvPr id="296" name="Freeform 48"/>
                <p:cNvSpPr>
                  <a:spLocks noChangeAspect="1"/>
                </p:cNvSpPr>
                <p:nvPr/>
              </p:nvSpPr>
              <p:spPr bwMode="auto">
                <a:xfrm>
                  <a:off x="4197790" y="1880737"/>
                  <a:ext cx="207777" cy="294894"/>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chemeClr val="bg1"/>
                </a:solidFill>
                <a:ln w="3175">
                  <a:noFill/>
                  <a:round/>
                  <a:headEnd/>
                  <a:tailEnd/>
                </a:ln>
              </p:spPr>
              <p:txBody>
                <a:bodyPr vert="horz" wrap="square" lIns="68553" tIns="34277" rIns="68553" bIns="34277" numCol="1" anchor="t" anchorCtr="0" compatLnSpc="1">
                  <a:prstTxWarp prst="textNoShape">
                    <a:avLst/>
                  </a:prstTxWarp>
                </a:bodyPr>
                <a:lstStyle/>
                <a:p>
                  <a:pPr marL="0" marR="0" lvl="0" indent="0" algn="ctr"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sp>
              <p:nvSpPr>
                <p:cNvPr id="297" name="Freeform 48"/>
                <p:cNvSpPr>
                  <a:spLocks noChangeAspect="1"/>
                </p:cNvSpPr>
                <p:nvPr/>
              </p:nvSpPr>
              <p:spPr bwMode="auto">
                <a:xfrm>
                  <a:off x="3999845" y="1757833"/>
                  <a:ext cx="207777" cy="294894"/>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chemeClr val="bg1"/>
                </a:solidFill>
                <a:ln w="3175">
                  <a:noFill/>
                  <a:round/>
                  <a:headEnd/>
                  <a:tailEnd/>
                </a:ln>
              </p:spPr>
              <p:txBody>
                <a:bodyPr vert="horz" wrap="square" lIns="68553" tIns="34277" rIns="68553" bIns="34277" numCol="1" anchor="t" anchorCtr="0" compatLnSpc="1">
                  <a:prstTxWarp prst="textNoShape">
                    <a:avLst/>
                  </a:prstTxWarp>
                </a:bodyPr>
                <a:lstStyle/>
                <a:p>
                  <a:pPr marL="0" marR="0" lvl="0" indent="0" algn="ctr"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7D200"/>
                    </a:solidFill>
                    <a:effectLst/>
                    <a:uLnTx/>
                    <a:uFillTx/>
                    <a:latin typeface="Arial Rounded MT Std"/>
                    <a:ea typeface="+mn-ea"/>
                    <a:cs typeface="+mn-cs"/>
                  </a:endParaRPr>
                </a:p>
              </p:txBody>
            </p:sp>
          </p:grpSp>
        </p:grpSp>
        <p:grpSp>
          <p:nvGrpSpPr>
            <p:cNvPr id="318" name="Group 317"/>
            <p:cNvGrpSpPr/>
            <p:nvPr/>
          </p:nvGrpSpPr>
          <p:grpSpPr>
            <a:xfrm>
              <a:off x="5862605" y="1569482"/>
              <a:ext cx="632543" cy="520832"/>
              <a:chOff x="5165448" y="1734989"/>
              <a:chExt cx="632543" cy="520832"/>
            </a:xfrm>
          </p:grpSpPr>
          <p:sp>
            <p:nvSpPr>
              <p:cNvPr id="198" name="TextBox 197"/>
              <p:cNvSpPr txBox="1"/>
              <p:nvPr/>
            </p:nvSpPr>
            <p:spPr>
              <a:xfrm>
                <a:off x="5165448" y="2133844"/>
                <a:ext cx="632543" cy="121977"/>
              </a:xfrm>
              <a:prstGeom prst="rect">
                <a:avLst/>
              </a:prstGeom>
              <a:noFill/>
              <a:ln w="3175">
                <a:noFill/>
              </a:ln>
            </p:spPr>
            <p:txBody>
              <a:bodyPr wrap="square" lIns="0" tIns="0" rIns="0" bIns="0" rtlCol="0">
                <a:spAutoFit/>
              </a:bodyPr>
              <a:lstStyle/>
              <a:p>
                <a:pPr marL="0" marR="0" lvl="0" indent="0" algn="ctr" defTabSz="457108"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white"/>
                    </a:solidFill>
                    <a:effectLst/>
                    <a:uLnTx/>
                    <a:uFillTx/>
                    <a:latin typeface="Arial Rounded MT Pro" charset="0"/>
                    <a:ea typeface="Arial Rounded MT Pro" charset="0"/>
                    <a:cs typeface="Arial Rounded MT Pro" charset="0"/>
                  </a:rPr>
                  <a:t>Customer</a:t>
                </a:r>
                <a:endParaRPr kumimoji="0" lang="en-US" sz="1000" b="0" i="0" u="none" strike="noStrike" kern="1200" cap="none" spc="0" normalizeH="0" baseline="0" noProof="0">
                  <a:ln>
                    <a:noFill/>
                  </a:ln>
                  <a:solidFill>
                    <a:prstClr val="white"/>
                  </a:solidFill>
                  <a:effectLst/>
                  <a:uLnTx/>
                  <a:uFillTx/>
                  <a:latin typeface="Arial Rounded MT Pro" charset="0"/>
                  <a:ea typeface="Arial Rounded MT Pro" charset="0"/>
                  <a:cs typeface="Arial Rounded MT Pro" charset="0"/>
                </a:endParaRPr>
              </a:p>
            </p:txBody>
          </p:sp>
          <p:sp>
            <p:nvSpPr>
              <p:cNvPr id="288" name="Freeform 6"/>
              <p:cNvSpPr>
                <a:spLocks/>
              </p:cNvSpPr>
              <p:nvPr/>
            </p:nvSpPr>
            <p:spPr bwMode="auto">
              <a:xfrm>
                <a:off x="5292120" y="1734989"/>
                <a:ext cx="337565" cy="219174"/>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chemeClr val="bg1"/>
              </a:solidFill>
              <a:ln w="3175">
                <a:noFill/>
                <a:round/>
                <a:headEnd/>
                <a:tailEnd/>
              </a:ln>
            </p:spPr>
            <p:txBody>
              <a:bodyPr vert="horz" wrap="square" lIns="68553" tIns="34277" rIns="68553" bIns="34277" numCol="1" anchor="t" anchorCtr="0" compatLnSpc="1">
                <a:prstTxWarp prst="textNoShape">
                  <a:avLst/>
                </a:prstTxWarp>
              </a:bodyPr>
              <a:lstStyle/>
              <a:p>
                <a:pPr marL="0" marR="0" lvl="0" indent="0" algn="l" defTabSz="68554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9530"/>
                  </a:solidFill>
                  <a:effectLst/>
                  <a:uLnTx/>
                  <a:uFillTx/>
                  <a:latin typeface="Arial Rounded MT Std"/>
                  <a:ea typeface="+mn-ea"/>
                  <a:cs typeface="+mn-cs"/>
                </a:endParaRPr>
              </a:p>
            </p:txBody>
          </p:sp>
        </p:grpSp>
        <p:cxnSp>
          <p:nvCxnSpPr>
            <p:cNvPr id="469" name="Straight Arrow Connector 468"/>
            <p:cNvCxnSpPr/>
            <p:nvPr/>
          </p:nvCxnSpPr>
          <p:spPr>
            <a:xfrm>
              <a:off x="1318520" y="1714119"/>
              <a:ext cx="1035381" cy="0"/>
            </a:xfrm>
            <a:prstGeom prst="straightConnector1">
              <a:avLst/>
            </a:prstGeom>
            <a:ln w="38100" cap="flat">
              <a:solidFill>
                <a:schemeClr val="bg1">
                  <a:lumMod val="50000"/>
                  <a:alpha val="81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4" name="Straight Arrow Connector 473"/>
            <p:cNvCxnSpPr/>
            <p:nvPr/>
          </p:nvCxnSpPr>
          <p:spPr>
            <a:xfrm>
              <a:off x="3047755" y="1714119"/>
              <a:ext cx="1035381" cy="0"/>
            </a:xfrm>
            <a:prstGeom prst="straightConnector1">
              <a:avLst/>
            </a:prstGeom>
            <a:ln w="38100" cap="flat">
              <a:solidFill>
                <a:schemeClr val="bg1">
                  <a:lumMod val="50000"/>
                  <a:alpha val="81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5" name="Straight Arrow Connector 474"/>
            <p:cNvCxnSpPr/>
            <p:nvPr/>
          </p:nvCxnSpPr>
          <p:spPr>
            <a:xfrm>
              <a:off x="4990081" y="1714119"/>
              <a:ext cx="872524" cy="0"/>
            </a:xfrm>
            <a:prstGeom prst="straightConnector1">
              <a:avLst/>
            </a:prstGeom>
            <a:ln w="38100" cap="flat">
              <a:solidFill>
                <a:schemeClr val="bg1">
                  <a:lumMod val="50000"/>
                  <a:alpha val="81000"/>
                </a:schemeClr>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485" name="Picture 484" descr="schneider_LIO_Life-Green_RGB.png"/>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6788738" y="4494997"/>
            <a:ext cx="2041798" cy="562953"/>
          </a:xfrm>
          <a:prstGeom prst="rect">
            <a:avLst/>
          </a:prstGeom>
        </p:spPr>
      </p:pic>
    </p:spTree>
    <p:extLst>
      <p:ext uri="{BB962C8B-B14F-4D97-AF65-F5344CB8AC3E}">
        <p14:creationId xmlns:p14="http://schemas.microsoft.com/office/powerpoint/2010/main" val="1698784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48899F-AA45-46BB-9AA3-75AC6DF15549}"/>
              </a:ext>
            </a:extLst>
          </p:cNvPr>
          <p:cNvSpPr>
            <a:spLocks noGrp="1"/>
          </p:cNvSpPr>
          <p:nvPr>
            <p:ph type="sldNum" sz="quarter" idx="4"/>
          </p:nvPr>
        </p:nvSpPr>
        <p:spPr/>
        <p:txBody>
          <a:bodyPr/>
          <a:lstStyle/>
          <a:p>
            <a:r>
              <a:rPr lang="en-US"/>
              <a:t>Page </a:t>
            </a:r>
            <a:fld id="{5A9C12DC-491F-9444-86A2-13AC5C62A2FC}" type="slidenum">
              <a:rPr lang="en-US" smtClean="0"/>
              <a:pPr/>
              <a:t>30</a:t>
            </a:fld>
            <a:endParaRPr lang="en-US"/>
          </a:p>
        </p:txBody>
      </p:sp>
      <p:sp>
        <p:nvSpPr>
          <p:cNvPr id="3" name="Footer Placeholder 2">
            <a:extLst>
              <a:ext uri="{FF2B5EF4-FFF2-40B4-BE49-F238E27FC236}">
                <a16:creationId xmlns:a16="http://schemas.microsoft.com/office/drawing/2014/main" id="{1DE3A2B6-8A9C-40CE-9355-979FA8DD6649}"/>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002C3CF7-AF29-4F11-887B-52610D471CB5}"/>
              </a:ext>
            </a:extLst>
          </p:cNvPr>
          <p:cNvSpPr>
            <a:spLocks noGrp="1"/>
          </p:cNvSpPr>
          <p:nvPr>
            <p:ph type="body" sz="quarter" idx="32"/>
          </p:nvPr>
        </p:nvSpPr>
        <p:spPr/>
        <p:txBody>
          <a:bodyPr/>
          <a:lstStyle/>
          <a:p>
            <a:r>
              <a:rPr lang="en-US"/>
              <a:t>KPI Engine Report (Cont.)</a:t>
            </a:r>
          </a:p>
        </p:txBody>
      </p:sp>
      <p:pic>
        <p:nvPicPr>
          <p:cNvPr id="7" name="Picture 6">
            <a:extLst>
              <a:ext uri="{FF2B5EF4-FFF2-40B4-BE49-F238E27FC236}">
                <a16:creationId xmlns:a16="http://schemas.microsoft.com/office/drawing/2014/main" id="{2A368999-AB31-4CA4-A435-5840B9F94EB5}"/>
              </a:ext>
            </a:extLst>
          </p:cNvPr>
          <p:cNvPicPr>
            <a:picLocks noChangeAspect="1"/>
          </p:cNvPicPr>
          <p:nvPr/>
        </p:nvPicPr>
        <p:blipFill>
          <a:blip r:embed="rId2"/>
          <a:stretch>
            <a:fillRect/>
          </a:stretch>
        </p:blipFill>
        <p:spPr>
          <a:xfrm>
            <a:off x="151380" y="941726"/>
            <a:ext cx="8748145" cy="3699785"/>
          </a:xfrm>
          <a:prstGeom prst="rect">
            <a:avLst/>
          </a:prstGeom>
        </p:spPr>
      </p:pic>
    </p:spTree>
    <p:extLst>
      <p:ext uri="{BB962C8B-B14F-4D97-AF65-F5344CB8AC3E}">
        <p14:creationId xmlns:p14="http://schemas.microsoft.com/office/powerpoint/2010/main" val="1201831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24829-7F7C-4A5C-BEC2-C5A47DFD4D7E}"/>
              </a:ext>
            </a:extLst>
          </p:cNvPr>
          <p:cNvSpPr>
            <a:spLocks noGrp="1"/>
          </p:cNvSpPr>
          <p:nvPr>
            <p:ph type="sldNum" sz="quarter" idx="4"/>
          </p:nvPr>
        </p:nvSpPr>
        <p:spPr/>
        <p:txBody>
          <a:bodyPr/>
          <a:lstStyle/>
          <a:p>
            <a:r>
              <a:rPr lang="en-US"/>
              <a:t>Page </a:t>
            </a:r>
            <a:fld id="{5A9C12DC-491F-9444-86A2-13AC5C62A2FC}" type="slidenum">
              <a:rPr lang="en-US" smtClean="0"/>
              <a:pPr/>
              <a:t>31</a:t>
            </a:fld>
            <a:endParaRPr lang="en-US"/>
          </a:p>
        </p:txBody>
      </p:sp>
      <p:sp>
        <p:nvSpPr>
          <p:cNvPr id="3" name="Footer Placeholder 2">
            <a:extLst>
              <a:ext uri="{FF2B5EF4-FFF2-40B4-BE49-F238E27FC236}">
                <a16:creationId xmlns:a16="http://schemas.microsoft.com/office/drawing/2014/main" id="{5C940BB1-D9C4-40BF-9D2A-3CEAB1F38A1E}"/>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31844822-EADF-42EE-A387-12DDE760854B}"/>
              </a:ext>
            </a:extLst>
          </p:cNvPr>
          <p:cNvSpPr>
            <a:spLocks noGrp="1"/>
          </p:cNvSpPr>
          <p:nvPr>
            <p:ph type="body" sz="quarter" idx="32"/>
          </p:nvPr>
        </p:nvSpPr>
        <p:spPr/>
        <p:txBody>
          <a:bodyPr/>
          <a:lstStyle/>
          <a:p>
            <a:r>
              <a:rPr lang="en-US"/>
              <a:t>KPI by TOU Report</a:t>
            </a:r>
          </a:p>
        </p:txBody>
      </p:sp>
      <p:sp>
        <p:nvSpPr>
          <p:cNvPr id="8" name="Content Placeholder 3">
            <a:extLst>
              <a:ext uri="{FF2B5EF4-FFF2-40B4-BE49-F238E27FC236}">
                <a16:creationId xmlns:a16="http://schemas.microsoft.com/office/drawing/2014/main" id="{17E4766B-0100-4E1E-8207-D7A5C837E6F4}"/>
              </a:ext>
            </a:extLst>
          </p:cNvPr>
          <p:cNvSpPr>
            <a:spLocks noGrp="1"/>
          </p:cNvSpPr>
          <p:nvPr>
            <p:ph sz="quarter" idx="31"/>
          </p:nvPr>
        </p:nvSpPr>
        <p:spPr>
          <a:xfrm>
            <a:off x="258055" y="1203325"/>
            <a:ext cx="3864909" cy="3176589"/>
          </a:xfrm>
        </p:spPr>
        <p:txBody>
          <a:bodyPr>
            <a:normAutofit/>
          </a:bodyPr>
          <a:lstStyle/>
          <a:p>
            <a:r>
              <a:rPr lang="en-CA"/>
              <a:t>This report can normalize source measurement pairs and apply a scale factor from another source measurement pair.  It also supports different rollup periods and TOU, and can email notification on target value exceptions.  Being one of the most flexible reports, this report gives you different options to analyze energy usage and stay alerted on abnormality</a:t>
            </a:r>
          </a:p>
        </p:txBody>
      </p:sp>
      <p:pic>
        <p:nvPicPr>
          <p:cNvPr id="9" name="Picture 8">
            <a:extLst>
              <a:ext uri="{FF2B5EF4-FFF2-40B4-BE49-F238E27FC236}">
                <a16:creationId xmlns:a16="http://schemas.microsoft.com/office/drawing/2014/main" id="{A6F29B5A-3C9F-4CB8-88D9-57A89B80E613}"/>
              </a:ext>
            </a:extLst>
          </p:cNvPr>
          <p:cNvPicPr>
            <a:picLocks noChangeAspect="1"/>
          </p:cNvPicPr>
          <p:nvPr/>
        </p:nvPicPr>
        <p:blipFill>
          <a:blip r:embed="rId2"/>
          <a:stretch>
            <a:fillRect/>
          </a:stretch>
        </p:blipFill>
        <p:spPr>
          <a:xfrm>
            <a:off x="4193169" y="832757"/>
            <a:ext cx="4775244" cy="3667230"/>
          </a:xfrm>
          <a:prstGeom prst="rect">
            <a:avLst/>
          </a:prstGeom>
        </p:spPr>
      </p:pic>
    </p:spTree>
    <p:extLst>
      <p:ext uri="{BB962C8B-B14F-4D97-AF65-F5344CB8AC3E}">
        <p14:creationId xmlns:p14="http://schemas.microsoft.com/office/powerpoint/2010/main" val="3080925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07C4E2-7276-48E5-ADEB-E41B6A93BADC}"/>
              </a:ext>
            </a:extLst>
          </p:cNvPr>
          <p:cNvSpPr>
            <a:spLocks noGrp="1"/>
          </p:cNvSpPr>
          <p:nvPr>
            <p:ph type="sldNum" sz="quarter" idx="4"/>
          </p:nvPr>
        </p:nvSpPr>
        <p:spPr/>
        <p:txBody>
          <a:bodyPr/>
          <a:lstStyle/>
          <a:p>
            <a:r>
              <a:rPr lang="en-US"/>
              <a:t>Page </a:t>
            </a:r>
            <a:fld id="{5A9C12DC-491F-9444-86A2-13AC5C62A2FC}" type="slidenum">
              <a:rPr lang="en-US" smtClean="0"/>
              <a:pPr/>
              <a:t>32</a:t>
            </a:fld>
            <a:endParaRPr lang="en-US"/>
          </a:p>
        </p:txBody>
      </p:sp>
      <p:sp>
        <p:nvSpPr>
          <p:cNvPr id="3" name="Footer Placeholder 2">
            <a:extLst>
              <a:ext uri="{FF2B5EF4-FFF2-40B4-BE49-F238E27FC236}">
                <a16:creationId xmlns:a16="http://schemas.microsoft.com/office/drawing/2014/main" id="{6B3BE8EC-55D3-4113-89EF-8025F42AD94F}"/>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7791B132-2D0F-4DBC-A4F8-596C8D43DCA7}"/>
              </a:ext>
            </a:extLst>
          </p:cNvPr>
          <p:cNvSpPr>
            <a:spLocks noGrp="1"/>
          </p:cNvSpPr>
          <p:nvPr>
            <p:ph type="body" sz="quarter" idx="32"/>
          </p:nvPr>
        </p:nvSpPr>
        <p:spPr/>
        <p:txBody>
          <a:bodyPr/>
          <a:lstStyle/>
          <a:p>
            <a:r>
              <a:rPr lang="en-US"/>
              <a:t>KPI by TOU Report (Cont.)</a:t>
            </a:r>
          </a:p>
        </p:txBody>
      </p:sp>
      <p:sp>
        <p:nvSpPr>
          <p:cNvPr id="6" name="Text Placeholder 5">
            <a:extLst>
              <a:ext uri="{FF2B5EF4-FFF2-40B4-BE49-F238E27FC236}">
                <a16:creationId xmlns:a16="http://schemas.microsoft.com/office/drawing/2014/main" id="{FF64809B-C427-4726-8EF8-3F38C135C2E0}"/>
              </a:ext>
            </a:extLst>
          </p:cNvPr>
          <p:cNvSpPr>
            <a:spLocks noGrp="1"/>
          </p:cNvSpPr>
          <p:nvPr>
            <p:ph type="body" sz="quarter" idx="33"/>
          </p:nvPr>
        </p:nvSpPr>
        <p:spPr/>
        <p:txBody>
          <a:bodyPr/>
          <a:lstStyle/>
          <a:p>
            <a:endParaRPr lang="en-US"/>
          </a:p>
        </p:txBody>
      </p:sp>
      <p:pic>
        <p:nvPicPr>
          <p:cNvPr id="7" name="Picture 6">
            <a:extLst>
              <a:ext uri="{FF2B5EF4-FFF2-40B4-BE49-F238E27FC236}">
                <a16:creationId xmlns:a16="http://schemas.microsoft.com/office/drawing/2014/main" id="{CBAE9756-E096-4F9D-9E75-89AB00713597}"/>
              </a:ext>
            </a:extLst>
          </p:cNvPr>
          <p:cNvPicPr>
            <a:picLocks noChangeAspect="1"/>
          </p:cNvPicPr>
          <p:nvPr/>
        </p:nvPicPr>
        <p:blipFill>
          <a:blip r:embed="rId2"/>
          <a:stretch>
            <a:fillRect/>
          </a:stretch>
        </p:blipFill>
        <p:spPr>
          <a:xfrm>
            <a:off x="181099" y="1021129"/>
            <a:ext cx="8962901" cy="3606325"/>
          </a:xfrm>
          <a:prstGeom prst="rect">
            <a:avLst/>
          </a:prstGeom>
          <a:ln w="19050">
            <a:noFill/>
          </a:ln>
          <a:effectLst>
            <a:outerShdw blurRad="50800" dist="38100" dir="2700000" algn="tl" rotWithShape="0">
              <a:prstClr val="black">
                <a:alpha val="40000"/>
              </a:prstClr>
            </a:outerShdw>
          </a:effectLst>
        </p:spPr>
      </p:pic>
      <p:sp>
        <p:nvSpPr>
          <p:cNvPr id="8" name="Rectangular Callout 13">
            <a:extLst>
              <a:ext uri="{FF2B5EF4-FFF2-40B4-BE49-F238E27FC236}">
                <a16:creationId xmlns:a16="http://schemas.microsoft.com/office/drawing/2014/main" id="{5947805A-EADC-4378-97B7-B11E5671DF96}"/>
              </a:ext>
            </a:extLst>
          </p:cNvPr>
          <p:cNvSpPr/>
          <p:nvPr/>
        </p:nvSpPr>
        <p:spPr>
          <a:xfrm>
            <a:off x="3555014" y="2318976"/>
            <a:ext cx="3717631" cy="646331"/>
          </a:xfrm>
          <a:prstGeom prst="wedgeRectCallout">
            <a:avLst>
              <a:gd name="adj1" fmla="val -21175"/>
              <a:gd name="adj2" fmla="val 82847"/>
            </a:avLst>
          </a:prstGeom>
          <a:solidFill>
            <a:schemeClr val="tx2">
              <a:alpha val="9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spAutoFit/>
          </a:bodyPr>
          <a:lstStyle/>
          <a:p>
            <a:r>
              <a:rPr lang="en-US" sz="1200">
                <a:solidFill>
                  <a:schemeClr val="bg1"/>
                </a:solidFill>
              </a:rPr>
              <a:t>Normalize kWh into common consumption among sites, production lines, processes and so on to get overall summary of consumption</a:t>
            </a:r>
          </a:p>
        </p:txBody>
      </p:sp>
      <p:sp>
        <p:nvSpPr>
          <p:cNvPr id="9" name="Rectangular Callout 13">
            <a:extLst>
              <a:ext uri="{FF2B5EF4-FFF2-40B4-BE49-F238E27FC236}">
                <a16:creationId xmlns:a16="http://schemas.microsoft.com/office/drawing/2014/main" id="{814A85AC-C966-4497-8796-1960284878B7}"/>
              </a:ext>
            </a:extLst>
          </p:cNvPr>
          <p:cNvSpPr/>
          <p:nvPr/>
        </p:nvSpPr>
        <p:spPr>
          <a:xfrm>
            <a:off x="923101" y="2259165"/>
            <a:ext cx="1166640" cy="646331"/>
          </a:xfrm>
          <a:prstGeom prst="wedgeRectCallout">
            <a:avLst>
              <a:gd name="adj1" fmla="val 20856"/>
              <a:gd name="adj2" fmla="val 117882"/>
            </a:avLst>
          </a:prstGeom>
          <a:solidFill>
            <a:schemeClr val="tx2">
              <a:alpha val="9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spAutoFit/>
          </a:bodyPr>
          <a:lstStyle/>
          <a:p>
            <a:r>
              <a:rPr lang="en-US" sz="1200">
                <a:solidFill>
                  <a:schemeClr val="bg1"/>
                </a:solidFill>
              </a:rPr>
              <a:t>Support of hierarchy sources</a:t>
            </a:r>
          </a:p>
        </p:txBody>
      </p:sp>
    </p:spTree>
    <p:extLst>
      <p:ext uri="{BB962C8B-B14F-4D97-AF65-F5344CB8AC3E}">
        <p14:creationId xmlns:p14="http://schemas.microsoft.com/office/powerpoint/2010/main" val="1305468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07C4E2-7276-48E5-ADEB-E41B6A93BADC}"/>
              </a:ext>
            </a:extLst>
          </p:cNvPr>
          <p:cNvSpPr>
            <a:spLocks noGrp="1"/>
          </p:cNvSpPr>
          <p:nvPr>
            <p:ph type="sldNum" sz="quarter" idx="4"/>
          </p:nvPr>
        </p:nvSpPr>
        <p:spPr/>
        <p:txBody>
          <a:bodyPr/>
          <a:lstStyle/>
          <a:p>
            <a:r>
              <a:rPr lang="en-US"/>
              <a:t>Page </a:t>
            </a:r>
            <a:fld id="{5A9C12DC-491F-9444-86A2-13AC5C62A2FC}" type="slidenum">
              <a:rPr lang="en-US" smtClean="0"/>
              <a:pPr/>
              <a:t>33</a:t>
            </a:fld>
            <a:endParaRPr lang="en-US"/>
          </a:p>
        </p:txBody>
      </p:sp>
      <p:sp>
        <p:nvSpPr>
          <p:cNvPr id="3" name="Footer Placeholder 2">
            <a:extLst>
              <a:ext uri="{FF2B5EF4-FFF2-40B4-BE49-F238E27FC236}">
                <a16:creationId xmlns:a16="http://schemas.microsoft.com/office/drawing/2014/main" id="{6B3BE8EC-55D3-4113-89EF-8025F42AD94F}"/>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7791B132-2D0F-4DBC-A4F8-596C8D43DCA7}"/>
              </a:ext>
            </a:extLst>
          </p:cNvPr>
          <p:cNvSpPr>
            <a:spLocks noGrp="1"/>
          </p:cNvSpPr>
          <p:nvPr>
            <p:ph type="body" sz="quarter" idx="32"/>
          </p:nvPr>
        </p:nvSpPr>
        <p:spPr/>
        <p:txBody>
          <a:bodyPr/>
          <a:lstStyle/>
          <a:p>
            <a:r>
              <a:rPr lang="en-US"/>
              <a:t>KPI by TOU Report (Cont.)</a:t>
            </a:r>
          </a:p>
        </p:txBody>
      </p:sp>
      <p:sp>
        <p:nvSpPr>
          <p:cNvPr id="6" name="Text Placeholder 5">
            <a:extLst>
              <a:ext uri="{FF2B5EF4-FFF2-40B4-BE49-F238E27FC236}">
                <a16:creationId xmlns:a16="http://schemas.microsoft.com/office/drawing/2014/main" id="{FF64809B-C427-4726-8EF8-3F38C135C2E0}"/>
              </a:ext>
            </a:extLst>
          </p:cNvPr>
          <p:cNvSpPr>
            <a:spLocks noGrp="1"/>
          </p:cNvSpPr>
          <p:nvPr>
            <p:ph type="body" sz="quarter" idx="33"/>
          </p:nvPr>
        </p:nvSpPr>
        <p:spPr/>
        <p:txBody>
          <a:bodyPr/>
          <a:lstStyle/>
          <a:p>
            <a:endParaRPr lang="en-US"/>
          </a:p>
        </p:txBody>
      </p:sp>
      <p:sp>
        <p:nvSpPr>
          <p:cNvPr id="10" name="Right Arrow 14">
            <a:extLst>
              <a:ext uri="{FF2B5EF4-FFF2-40B4-BE49-F238E27FC236}">
                <a16:creationId xmlns:a16="http://schemas.microsoft.com/office/drawing/2014/main" id="{BB29968E-CCEB-49A4-86CE-E08191D477FB}"/>
              </a:ext>
            </a:extLst>
          </p:cNvPr>
          <p:cNvSpPr/>
          <p:nvPr/>
        </p:nvSpPr>
        <p:spPr>
          <a:xfrm>
            <a:off x="3081679" y="2140312"/>
            <a:ext cx="697366" cy="696647"/>
          </a:xfrm>
          <a:prstGeom prst="righ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pic>
        <p:nvPicPr>
          <p:cNvPr id="11" name="Picture 10">
            <a:extLst>
              <a:ext uri="{FF2B5EF4-FFF2-40B4-BE49-F238E27FC236}">
                <a16:creationId xmlns:a16="http://schemas.microsoft.com/office/drawing/2014/main" id="{F9FC3B8D-5294-4930-A51F-5CF07966ED2B}"/>
              </a:ext>
            </a:extLst>
          </p:cNvPr>
          <p:cNvPicPr>
            <a:picLocks noChangeAspect="1"/>
          </p:cNvPicPr>
          <p:nvPr/>
        </p:nvPicPr>
        <p:blipFill rotWithShape="1">
          <a:blip r:embed="rId2"/>
          <a:srcRect r="22504"/>
          <a:stretch/>
        </p:blipFill>
        <p:spPr>
          <a:xfrm>
            <a:off x="125752" y="1856484"/>
            <a:ext cx="2696648" cy="1493767"/>
          </a:xfrm>
          <a:prstGeom prst="rect">
            <a:avLst/>
          </a:prstGeom>
          <a:ln w="19050">
            <a:no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529CF77E-2AEB-4A1D-87E3-EB5E41D022E3}"/>
              </a:ext>
            </a:extLst>
          </p:cNvPr>
          <p:cNvPicPr>
            <a:picLocks noChangeAspect="1"/>
          </p:cNvPicPr>
          <p:nvPr/>
        </p:nvPicPr>
        <p:blipFill>
          <a:blip r:embed="rId3"/>
          <a:stretch>
            <a:fillRect/>
          </a:stretch>
        </p:blipFill>
        <p:spPr>
          <a:xfrm>
            <a:off x="3925553" y="1490401"/>
            <a:ext cx="5009443" cy="1346558"/>
          </a:xfrm>
          <a:prstGeom prst="rect">
            <a:avLst/>
          </a:prstGeom>
          <a:ln w="19050">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E0CD3C-85F9-4D37-BD30-D9F4037590D3}"/>
              </a:ext>
            </a:extLst>
          </p:cNvPr>
          <p:cNvPicPr>
            <a:picLocks noChangeAspect="1"/>
          </p:cNvPicPr>
          <p:nvPr/>
        </p:nvPicPr>
        <p:blipFill>
          <a:blip r:embed="rId4"/>
          <a:stretch>
            <a:fillRect/>
          </a:stretch>
        </p:blipFill>
        <p:spPr>
          <a:xfrm>
            <a:off x="4415895" y="2603368"/>
            <a:ext cx="4023910" cy="2329232"/>
          </a:xfrm>
          <a:prstGeom prst="rect">
            <a:avLst/>
          </a:prstGeom>
          <a:ln w="19050">
            <a:noFill/>
          </a:ln>
          <a:effectLst>
            <a:outerShdw blurRad="50800" dist="38100" dir="2700000" algn="tl" rotWithShape="0">
              <a:prstClr val="black">
                <a:alpha val="40000"/>
              </a:prstClr>
            </a:outerShdw>
          </a:effectLst>
        </p:spPr>
      </p:pic>
      <p:sp>
        <p:nvSpPr>
          <p:cNvPr id="14" name="Rectangular Callout 13">
            <a:extLst>
              <a:ext uri="{FF2B5EF4-FFF2-40B4-BE49-F238E27FC236}">
                <a16:creationId xmlns:a16="http://schemas.microsoft.com/office/drawing/2014/main" id="{7C9133BE-C80C-4B5A-8008-A33234394088}"/>
              </a:ext>
            </a:extLst>
          </p:cNvPr>
          <p:cNvSpPr/>
          <p:nvPr/>
        </p:nvSpPr>
        <p:spPr>
          <a:xfrm>
            <a:off x="4027190" y="402885"/>
            <a:ext cx="4775722" cy="1015663"/>
          </a:xfrm>
          <a:prstGeom prst="wedgeRectCallout">
            <a:avLst>
              <a:gd name="adj1" fmla="val -21175"/>
              <a:gd name="adj2" fmla="val 69486"/>
            </a:avLst>
          </a:prstGeom>
          <a:solidFill>
            <a:schemeClr val="tx2">
              <a:alpha val="9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spAutoFit/>
          </a:bodyPr>
          <a:lstStyle/>
          <a:p>
            <a:r>
              <a:rPr lang="en-US" sz="1200">
                <a:solidFill>
                  <a:schemeClr val="bg1"/>
                </a:solidFill>
              </a:rPr>
              <a:t>Use a scale source and measurement and scale multiple to calculate simple KPI such as</a:t>
            </a:r>
          </a:p>
          <a:p>
            <a:endParaRPr lang="en-US" sz="1200">
              <a:solidFill>
                <a:schemeClr val="bg1"/>
              </a:solidFill>
            </a:endParaRPr>
          </a:p>
          <a:p>
            <a:r>
              <a:rPr lang="en-US" sz="1200">
                <a:solidFill>
                  <a:schemeClr val="bg1"/>
                </a:solidFill>
              </a:rPr>
              <a:t>kWh/person = kWh / occupancy count * 10, where occupancy count is the scale source measurement pair and 10 is the scale multiplier</a:t>
            </a:r>
          </a:p>
        </p:txBody>
      </p:sp>
    </p:spTree>
    <p:extLst>
      <p:ext uri="{BB962C8B-B14F-4D97-AF65-F5344CB8AC3E}">
        <p14:creationId xmlns:p14="http://schemas.microsoft.com/office/powerpoint/2010/main" val="2706950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07C4E2-7276-48E5-ADEB-E41B6A93BADC}"/>
              </a:ext>
            </a:extLst>
          </p:cNvPr>
          <p:cNvSpPr>
            <a:spLocks noGrp="1"/>
          </p:cNvSpPr>
          <p:nvPr>
            <p:ph type="sldNum" sz="quarter" idx="4"/>
          </p:nvPr>
        </p:nvSpPr>
        <p:spPr/>
        <p:txBody>
          <a:bodyPr/>
          <a:lstStyle/>
          <a:p>
            <a:r>
              <a:rPr lang="en-US"/>
              <a:t>Page </a:t>
            </a:r>
            <a:fld id="{5A9C12DC-491F-9444-86A2-13AC5C62A2FC}" type="slidenum">
              <a:rPr lang="en-US" smtClean="0"/>
              <a:pPr/>
              <a:t>34</a:t>
            </a:fld>
            <a:endParaRPr lang="en-US"/>
          </a:p>
        </p:txBody>
      </p:sp>
      <p:sp>
        <p:nvSpPr>
          <p:cNvPr id="3" name="Footer Placeholder 2">
            <a:extLst>
              <a:ext uri="{FF2B5EF4-FFF2-40B4-BE49-F238E27FC236}">
                <a16:creationId xmlns:a16="http://schemas.microsoft.com/office/drawing/2014/main" id="{6B3BE8EC-55D3-4113-89EF-8025F42AD94F}"/>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7791B132-2D0F-4DBC-A4F8-596C8D43DCA7}"/>
              </a:ext>
            </a:extLst>
          </p:cNvPr>
          <p:cNvSpPr>
            <a:spLocks noGrp="1"/>
          </p:cNvSpPr>
          <p:nvPr>
            <p:ph type="body" sz="quarter" idx="32"/>
          </p:nvPr>
        </p:nvSpPr>
        <p:spPr/>
        <p:txBody>
          <a:bodyPr/>
          <a:lstStyle/>
          <a:p>
            <a:r>
              <a:rPr lang="en-US"/>
              <a:t>KPI by TOU Report (Cont.)</a:t>
            </a:r>
          </a:p>
        </p:txBody>
      </p:sp>
      <p:sp>
        <p:nvSpPr>
          <p:cNvPr id="6" name="Text Placeholder 5">
            <a:extLst>
              <a:ext uri="{FF2B5EF4-FFF2-40B4-BE49-F238E27FC236}">
                <a16:creationId xmlns:a16="http://schemas.microsoft.com/office/drawing/2014/main" id="{FF64809B-C427-4726-8EF8-3F38C135C2E0}"/>
              </a:ext>
            </a:extLst>
          </p:cNvPr>
          <p:cNvSpPr>
            <a:spLocks noGrp="1"/>
          </p:cNvSpPr>
          <p:nvPr>
            <p:ph type="body" sz="quarter" idx="33"/>
          </p:nvPr>
        </p:nvSpPr>
        <p:spPr/>
        <p:txBody>
          <a:bodyPr/>
          <a:lstStyle/>
          <a:p>
            <a:endParaRPr lang="en-US"/>
          </a:p>
        </p:txBody>
      </p:sp>
      <p:pic>
        <p:nvPicPr>
          <p:cNvPr id="15" name="Picture 14">
            <a:extLst>
              <a:ext uri="{FF2B5EF4-FFF2-40B4-BE49-F238E27FC236}">
                <a16:creationId xmlns:a16="http://schemas.microsoft.com/office/drawing/2014/main" id="{269D4F71-DB1C-480C-A6FA-4EB2F15B5797}"/>
              </a:ext>
            </a:extLst>
          </p:cNvPr>
          <p:cNvPicPr>
            <a:picLocks noChangeAspect="1"/>
          </p:cNvPicPr>
          <p:nvPr/>
        </p:nvPicPr>
        <p:blipFill>
          <a:blip r:embed="rId2"/>
          <a:stretch>
            <a:fillRect/>
          </a:stretch>
        </p:blipFill>
        <p:spPr>
          <a:xfrm>
            <a:off x="3671640" y="1269931"/>
            <a:ext cx="5249789" cy="2244899"/>
          </a:xfrm>
          <a:prstGeom prst="rect">
            <a:avLst/>
          </a:prstGeom>
          <a:ln w="19050">
            <a:no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58322291-A06F-4AC8-8E08-53BA3B6C5CAF}"/>
              </a:ext>
            </a:extLst>
          </p:cNvPr>
          <p:cNvPicPr>
            <a:picLocks noChangeAspect="1"/>
          </p:cNvPicPr>
          <p:nvPr/>
        </p:nvPicPr>
        <p:blipFill rotWithShape="1">
          <a:blip r:embed="rId3"/>
          <a:srcRect r="32826"/>
          <a:stretch/>
        </p:blipFill>
        <p:spPr>
          <a:xfrm>
            <a:off x="320541" y="1420336"/>
            <a:ext cx="2427285" cy="1729781"/>
          </a:xfrm>
          <a:prstGeom prst="rect">
            <a:avLst/>
          </a:prstGeom>
          <a:ln w="19050">
            <a:noFill/>
          </a:ln>
          <a:effectLst>
            <a:outerShdw blurRad="50800" dist="38100" dir="2700000" algn="tl" rotWithShape="0">
              <a:prstClr val="black">
                <a:alpha val="40000"/>
              </a:prstClr>
            </a:outerShdw>
          </a:effectLst>
        </p:spPr>
      </p:pic>
      <p:sp>
        <p:nvSpPr>
          <p:cNvPr id="17" name="Right Arrow 14">
            <a:extLst>
              <a:ext uri="{FF2B5EF4-FFF2-40B4-BE49-F238E27FC236}">
                <a16:creationId xmlns:a16="http://schemas.microsoft.com/office/drawing/2014/main" id="{BB5EF103-E38A-4616-A81E-B0BCF573DC04}"/>
              </a:ext>
            </a:extLst>
          </p:cNvPr>
          <p:cNvSpPr/>
          <p:nvPr/>
        </p:nvSpPr>
        <p:spPr>
          <a:xfrm>
            <a:off x="2921046" y="2452020"/>
            <a:ext cx="697366" cy="696647"/>
          </a:xfrm>
          <a:prstGeom prst="righ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18" name="Rectangular Callout 13">
            <a:extLst>
              <a:ext uri="{FF2B5EF4-FFF2-40B4-BE49-F238E27FC236}">
                <a16:creationId xmlns:a16="http://schemas.microsoft.com/office/drawing/2014/main" id="{EF7D387F-D33A-45C9-B889-FFAA57DC39F9}"/>
              </a:ext>
            </a:extLst>
          </p:cNvPr>
          <p:cNvSpPr/>
          <p:nvPr/>
        </p:nvSpPr>
        <p:spPr>
          <a:xfrm>
            <a:off x="4027190" y="495218"/>
            <a:ext cx="4775722" cy="830997"/>
          </a:xfrm>
          <a:prstGeom prst="wedgeRectCallout">
            <a:avLst>
              <a:gd name="adj1" fmla="val -21175"/>
              <a:gd name="adj2" fmla="val 69486"/>
            </a:avLst>
          </a:prstGeom>
          <a:solidFill>
            <a:schemeClr val="tx2">
              <a:alpha val="9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spAutoFit/>
          </a:bodyPr>
          <a:lstStyle/>
          <a:p>
            <a:r>
              <a:rPr lang="en-US" sz="1200">
                <a:solidFill>
                  <a:schemeClr val="bg1"/>
                </a:solidFill>
              </a:rPr>
              <a:t>Use Standard deviation as targets to visualize consumption and to send out notification when there is target value exception so that you can make adjustment or preventive measures to manage energy consumption </a:t>
            </a:r>
          </a:p>
        </p:txBody>
      </p:sp>
      <p:pic>
        <p:nvPicPr>
          <p:cNvPr id="19" name="Picture 18">
            <a:extLst>
              <a:ext uri="{FF2B5EF4-FFF2-40B4-BE49-F238E27FC236}">
                <a16:creationId xmlns:a16="http://schemas.microsoft.com/office/drawing/2014/main" id="{AF339D1F-EE99-4CB8-9033-D6BADC616845}"/>
              </a:ext>
            </a:extLst>
          </p:cNvPr>
          <p:cNvPicPr>
            <a:picLocks noChangeAspect="1"/>
          </p:cNvPicPr>
          <p:nvPr/>
        </p:nvPicPr>
        <p:blipFill>
          <a:blip r:embed="rId4"/>
          <a:stretch>
            <a:fillRect/>
          </a:stretch>
        </p:blipFill>
        <p:spPr>
          <a:xfrm>
            <a:off x="320541" y="3375965"/>
            <a:ext cx="2427285" cy="1036325"/>
          </a:xfrm>
          <a:prstGeom prst="rect">
            <a:avLst/>
          </a:prstGeom>
          <a:ln w="19050">
            <a:noFill/>
          </a:ln>
          <a:effectLst>
            <a:outerShdw blurRad="50800" dist="38100" dir="2700000" algn="tl" rotWithShape="0">
              <a:prstClr val="black">
                <a:alpha val="40000"/>
              </a:prstClr>
            </a:outerShdw>
          </a:effectLst>
        </p:spPr>
      </p:pic>
      <p:grpSp>
        <p:nvGrpSpPr>
          <p:cNvPr id="20" name="Group 19">
            <a:extLst>
              <a:ext uri="{FF2B5EF4-FFF2-40B4-BE49-F238E27FC236}">
                <a16:creationId xmlns:a16="http://schemas.microsoft.com/office/drawing/2014/main" id="{50E9CE31-DF6C-459A-B0D6-194B4442C491}"/>
              </a:ext>
            </a:extLst>
          </p:cNvPr>
          <p:cNvGrpSpPr/>
          <p:nvPr/>
        </p:nvGrpSpPr>
        <p:grpSpPr>
          <a:xfrm>
            <a:off x="4187342" y="3696682"/>
            <a:ext cx="4218383" cy="1332742"/>
            <a:chOff x="4286984" y="3745919"/>
            <a:chExt cx="4218383" cy="1332742"/>
          </a:xfrm>
          <a:effectLst>
            <a:outerShdw blurRad="50800" dist="38100" dir="2700000" algn="tl" rotWithShape="0">
              <a:prstClr val="black">
                <a:alpha val="40000"/>
              </a:prstClr>
            </a:outerShdw>
          </a:effectLst>
        </p:grpSpPr>
        <p:pic>
          <p:nvPicPr>
            <p:cNvPr id="21" name="Picture 20">
              <a:extLst>
                <a:ext uri="{FF2B5EF4-FFF2-40B4-BE49-F238E27FC236}">
                  <a16:creationId xmlns:a16="http://schemas.microsoft.com/office/drawing/2014/main" id="{DE850A35-6FAF-4414-B24E-D810FE918A39}"/>
                </a:ext>
              </a:extLst>
            </p:cNvPr>
            <p:cNvPicPr>
              <a:picLocks noChangeAspect="1"/>
            </p:cNvPicPr>
            <p:nvPr/>
          </p:nvPicPr>
          <p:blipFill>
            <a:blip r:embed="rId5"/>
            <a:stretch>
              <a:fillRect/>
            </a:stretch>
          </p:blipFill>
          <p:spPr>
            <a:xfrm>
              <a:off x="4286984" y="3745919"/>
              <a:ext cx="4218383" cy="1332742"/>
            </a:xfrm>
            <a:prstGeom prst="flowChartDocument">
              <a:avLst/>
            </a:prstGeom>
            <a:ln w="19050">
              <a:noFill/>
            </a:ln>
          </p:spPr>
        </p:pic>
        <p:sp>
          <p:nvSpPr>
            <p:cNvPr id="22" name="Rectangle 21">
              <a:extLst>
                <a:ext uri="{FF2B5EF4-FFF2-40B4-BE49-F238E27FC236}">
                  <a16:creationId xmlns:a16="http://schemas.microsoft.com/office/drawing/2014/main" id="{55CC3634-11E1-4EA1-8A4E-9DDAA170365E}"/>
                </a:ext>
              </a:extLst>
            </p:cNvPr>
            <p:cNvSpPr/>
            <p:nvPr/>
          </p:nvSpPr>
          <p:spPr>
            <a:xfrm>
              <a:off x="5009606" y="3894127"/>
              <a:ext cx="1025434" cy="116170"/>
            </a:xfrm>
            <a:prstGeom prst="flowChartDocumen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grpSp>
    </p:spTree>
    <p:extLst>
      <p:ext uri="{BB962C8B-B14F-4D97-AF65-F5344CB8AC3E}">
        <p14:creationId xmlns:p14="http://schemas.microsoft.com/office/powerpoint/2010/main" val="2087654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4419E-5A8C-468F-A074-7CA9EBBD3022}"/>
              </a:ext>
            </a:extLst>
          </p:cNvPr>
          <p:cNvSpPr>
            <a:spLocks noGrp="1"/>
          </p:cNvSpPr>
          <p:nvPr>
            <p:ph type="sldNum" sz="quarter" idx="4"/>
          </p:nvPr>
        </p:nvSpPr>
        <p:spPr/>
        <p:txBody>
          <a:bodyPr/>
          <a:lstStyle/>
          <a:p>
            <a:r>
              <a:rPr lang="en-US"/>
              <a:t>Page </a:t>
            </a:r>
            <a:fld id="{5A9C12DC-491F-9444-86A2-13AC5C62A2FC}" type="slidenum">
              <a:rPr lang="en-US" smtClean="0"/>
              <a:pPr/>
              <a:t>35</a:t>
            </a:fld>
            <a:endParaRPr lang="en-US"/>
          </a:p>
        </p:txBody>
      </p:sp>
      <p:sp>
        <p:nvSpPr>
          <p:cNvPr id="3" name="Footer Placeholder 2">
            <a:extLst>
              <a:ext uri="{FF2B5EF4-FFF2-40B4-BE49-F238E27FC236}">
                <a16:creationId xmlns:a16="http://schemas.microsoft.com/office/drawing/2014/main" id="{A0E9DDE2-B758-487D-9404-5C5A9AEA84DD}"/>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BB5E45F9-D83A-49B2-BA8C-F8EBC35A89E2}"/>
              </a:ext>
            </a:extLst>
          </p:cNvPr>
          <p:cNvSpPr>
            <a:spLocks noGrp="1"/>
          </p:cNvSpPr>
          <p:nvPr>
            <p:ph sz="quarter" idx="31"/>
          </p:nvPr>
        </p:nvSpPr>
        <p:spPr>
          <a:xfrm>
            <a:off x="258055" y="1203325"/>
            <a:ext cx="4556902" cy="3176589"/>
          </a:xfrm>
        </p:spPr>
        <p:txBody>
          <a:bodyPr/>
          <a:lstStyle/>
          <a:p>
            <a:r>
              <a:rPr lang="en-US">
                <a:solidFill>
                  <a:schemeClr val="bg2"/>
                </a:solidFill>
              </a:rPr>
              <a:t>Power usage effectiveness (PUE) is a metric used to determine the energy efficiency of a data center.</a:t>
            </a:r>
          </a:p>
          <a:p>
            <a:pPr marL="490530" lvl="1" indent="-285750"/>
            <a:r>
              <a:rPr lang="en-US"/>
              <a:t>PUE is determined by dividing the amount of power entering a data center by the power used to run the computer infrastructure with in it.</a:t>
            </a:r>
          </a:p>
          <a:p>
            <a:pPr marL="490530" lvl="1" indent="-285750"/>
            <a:r>
              <a:rPr lang="en-US"/>
              <a:t>Report is generally applied for level 1 and 2 PUE Measurement. The difference is based on where the IT Load is measured.</a:t>
            </a:r>
          </a:p>
          <a:p>
            <a:pPr marL="490530" lvl="1" indent="-285750"/>
            <a:r>
              <a:rPr lang="en-US"/>
              <a:t>Categories are based on the Green Grid’s standard for measuring PUE</a:t>
            </a:r>
          </a:p>
          <a:p>
            <a:pPr marL="490530" lvl="1" indent="-285750"/>
            <a:endParaRPr lang="en-US"/>
          </a:p>
        </p:txBody>
      </p:sp>
      <p:sp>
        <p:nvSpPr>
          <p:cNvPr id="5" name="Text Placeholder 4">
            <a:extLst>
              <a:ext uri="{FF2B5EF4-FFF2-40B4-BE49-F238E27FC236}">
                <a16:creationId xmlns:a16="http://schemas.microsoft.com/office/drawing/2014/main" id="{ED27575C-2BD3-4784-A29C-38072608E65E}"/>
              </a:ext>
            </a:extLst>
          </p:cNvPr>
          <p:cNvSpPr>
            <a:spLocks noGrp="1"/>
          </p:cNvSpPr>
          <p:nvPr>
            <p:ph type="body" sz="quarter" idx="32"/>
          </p:nvPr>
        </p:nvSpPr>
        <p:spPr/>
        <p:txBody>
          <a:bodyPr/>
          <a:lstStyle/>
          <a:p>
            <a:r>
              <a:rPr lang="en-US"/>
              <a:t>PUE Report</a:t>
            </a:r>
          </a:p>
        </p:txBody>
      </p:sp>
      <p:sp>
        <p:nvSpPr>
          <p:cNvPr id="6" name="Text Placeholder 5">
            <a:extLst>
              <a:ext uri="{FF2B5EF4-FFF2-40B4-BE49-F238E27FC236}">
                <a16:creationId xmlns:a16="http://schemas.microsoft.com/office/drawing/2014/main" id="{B7EEB18F-6AD5-47CF-8986-B69A79E0D245}"/>
              </a:ext>
            </a:extLst>
          </p:cNvPr>
          <p:cNvSpPr>
            <a:spLocks noGrp="1"/>
          </p:cNvSpPr>
          <p:nvPr>
            <p:ph type="body" sz="quarter" idx="33"/>
          </p:nvPr>
        </p:nvSpPr>
        <p:spPr/>
        <p:txBody>
          <a:bodyPr/>
          <a:lstStyle/>
          <a:p>
            <a:r>
              <a:rPr lang="en-US"/>
              <a:t>Datacenter Specific KPI/</a:t>
            </a:r>
            <a:r>
              <a:rPr lang="en-US" err="1"/>
              <a:t>EnPI</a:t>
            </a:r>
            <a:endParaRPr lang="en-US"/>
          </a:p>
        </p:txBody>
      </p:sp>
      <p:pic>
        <p:nvPicPr>
          <p:cNvPr id="7" name="Picture 3">
            <a:extLst>
              <a:ext uri="{FF2B5EF4-FFF2-40B4-BE49-F238E27FC236}">
                <a16:creationId xmlns:a16="http://schemas.microsoft.com/office/drawing/2014/main" id="{F48FE412-0F83-48D0-A29E-E33508948597}"/>
              </a:ext>
            </a:extLst>
          </p:cNvPr>
          <p:cNvPicPr>
            <a:picLocks noChangeAspect="1" noChangeArrowheads="1"/>
          </p:cNvPicPr>
          <p:nvPr/>
        </p:nvPicPr>
        <p:blipFill>
          <a:blip r:embed="rId2" cstate="print"/>
          <a:srcRect/>
          <a:stretch>
            <a:fillRect/>
          </a:stretch>
        </p:blipFill>
        <p:spPr bwMode="auto">
          <a:xfrm>
            <a:off x="5059846" y="3270239"/>
            <a:ext cx="3958986" cy="1109675"/>
          </a:xfrm>
          <a:prstGeom prst="rect">
            <a:avLst/>
          </a:prstGeom>
          <a:noFill/>
          <a:ln w="9525">
            <a:solidFill>
              <a:schemeClr val="bg1"/>
            </a:solidFill>
            <a:miter lim="800000"/>
            <a:headEnd/>
            <a:tailEnd/>
          </a:ln>
        </p:spPr>
      </p:pic>
      <p:pic>
        <p:nvPicPr>
          <p:cNvPr id="8" name="Picture 7">
            <a:extLst>
              <a:ext uri="{FF2B5EF4-FFF2-40B4-BE49-F238E27FC236}">
                <a16:creationId xmlns:a16="http://schemas.microsoft.com/office/drawing/2014/main" id="{02A436F4-81EE-498F-B056-EB6674165881}"/>
              </a:ext>
            </a:extLst>
          </p:cNvPr>
          <p:cNvPicPr>
            <a:picLocks noChangeAspect="1"/>
          </p:cNvPicPr>
          <p:nvPr/>
        </p:nvPicPr>
        <p:blipFill>
          <a:blip r:embed="rId3"/>
          <a:stretch>
            <a:fillRect/>
          </a:stretch>
        </p:blipFill>
        <p:spPr>
          <a:xfrm>
            <a:off x="5059846" y="1154348"/>
            <a:ext cx="3923622" cy="1969550"/>
          </a:xfrm>
          <a:prstGeom prst="rect">
            <a:avLst/>
          </a:prstGeom>
        </p:spPr>
      </p:pic>
    </p:spTree>
    <p:extLst>
      <p:ext uri="{BB962C8B-B14F-4D97-AF65-F5344CB8AC3E}">
        <p14:creationId xmlns:p14="http://schemas.microsoft.com/office/powerpoint/2010/main" val="1755886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F11E359-2B02-44C3-B24E-10318876B549}"/>
              </a:ext>
            </a:extLst>
          </p:cNvPr>
          <p:cNvGrpSpPr/>
          <p:nvPr/>
        </p:nvGrpSpPr>
        <p:grpSpPr>
          <a:xfrm>
            <a:off x="2095515" y="726352"/>
            <a:ext cx="4633991" cy="4059085"/>
            <a:chOff x="2466057" y="1099695"/>
            <a:chExt cx="3923622" cy="3379245"/>
          </a:xfrm>
        </p:grpSpPr>
        <p:pic>
          <p:nvPicPr>
            <p:cNvPr id="19" name="Picture 18">
              <a:extLst>
                <a:ext uri="{FF2B5EF4-FFF2-40B4-BE49-F238E27FC236}">
                  <a16:creationId xmlns:a16="http://schemas.microsoft.com/office/drawing/2014/main" id="{1BC1A6BB-0F17-41FE-A22A-6F754CD445D4}"/>
                </a:ext>
              </a:extLst>
            </p:cNvPr>
            <p:cNvPicPr>
              <a:picLocks noChangeAspect="1"/>
            </p:cNvPicPr>
            <p:nvPr/>
          </p:nvPicPr>
          <p:blipFill>
            <a:blip r:embed="rId2"/>
            <a:stretch>
              <a:fillRect/>
            </a:stretch>
          </p:blipFill>
          <p:spPr>
            <a:xfrm>
              <a:off x="2466057" y="1099695"/>
              <a:ext cx="3923622" cy="1969550"/>
            </a:xfrm>
            <a:prstGeom prst="rect">
              <a:avLst/>
            </a:prstGeom>
          </p:spPr>
        </p:pic>
        <p:pic>
          <p:nvPicPr>
            <p:cNvPr id="20" name="Picture 19">
              <a:extLst>
                <a:ext uri="{FF2B5EF4-FFF2-40B4-BE49-F238E27FC236}">
                  <a16:creationId xmlns:a16="http://schemas.microsoft.com/office/drawing/2014/main" id="{383FC745-70A5-47EC-A9EF-C6AEA0120D32}"/>
                </a:ext>
              </a:extLst>
            </p:cNvPr>
            <p:cNvPicPr>
              <a:picLocks noChangeAspect="1"/>
            </p:cNvPicPr>
            <p:nvPr/>
          </p:nvPicPr>
          <p:blipFill>
            <a:blip r:embed="rId3"/>
            <a:stretch>
              <a:fillRect/>
            </a:stretch>
          </p:blipFill>
          <p:spPr>
            <a:xfrm>
              <a:off x="2492570" y="3131671"/>
              <a:ext cx="3897109" cy="1347269"/>
            </a:xfrm>
            <a:prstGeom prst="rect">
              <a:avLst/>
            </a:prstGeom>
          </p:spPr>
        </p:pic>
      </p:grpSp>
      <p:sp>
        <p:nvSpPr>
          <p:cNvPr id="2" name="Slide Number Placeholder 1">
            <a:extLst>
              <a:ext uri="{FF2B5EF4-FFF2-40B4-BE49-F238E27FC236}">
                <a16:creationId xmlns:a16="http://schemas.microsoft.com/office/drawing/2014/main" id="{AACA3F66-046A-4BEE-96F0-526727E434E5}"/>
              </a:ext>
            </a:extLst>
          </p:cNvPr>
          <p:cNvSpPr>
            <a:spLocks noGrp="1"/>
          </p:cNvSpPr>
          <p:nvPr>
            <p:ph type="sldNum" sz="quarter" idx="4"/>
          </p:nvPr>
        </p:nvSpPr>
        <p:spPr/>
        <p:txBody>
          <a:bodyPr/>
          <a:lstStyle/>
          <a:p>
            <a:r>
              <a:rPr lang="en-US"/>
              <a:t>Page </a:t>
            </a:r>
            <a:fld id="{5A9C12DC-491F-9444-86A2-13AC5C62A2FC}" type="slidenum">
              <a:rPr lang="en-US" smtClean="0"/>
              <a:pPr/>
              <a:t>36</a:t>
            </a:fld>
            <a:endParaRPr lang="en-US"/>
          </a:p>
        </p:txBody>
      </p:sp>
      <p:sp>
        <p:nvSpPr>
          <p:cNvPr id="3" name="Footer Placeholder 2">
            <a:extLst>
              <a:ext uri="{FF2B5EF4-FFF2-40B4-BE49-F238E27FC236}">
                <a16:creationId xmlns:a16="http://schemas.microsoft.com/office/drawing/2014/main" id="{2E4A2455-2C53-4CDB-831A-ACA417167110}"/>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2F71F5E3-E91C-4D80-8F67-1E3E447D6E9E}"/>
              </a:ext>
            </a:extLst>
          </p:cNvPr>
          <p:cNvSpPr>
            <a:spLocks noGrp="1"/>
          </p:cNvSpPr>
          <p:nvPr>
            <p:ph type="body" sz="quarter" idx="32"/>
          </p:nvPr>
        </p:nvSpPr>
        <p:spPr/>
        <p:txBody>
          <a:bodyPr/>
          <a:lstStyle/>
          <a:p>
            <a:r>
              <a:rPr lang="en-US"/>
              <a:t>PUE Report (Cont.)</a:t>
            </a:r>
          </a:p>
        </p:txBody>
      </p:sp>
      <p:sp>
        <p:nvSpPr>
          <p:cNvPr id="6" name="Text Placeholder 5">
            <a:extLst>
              <a:ext uri="{FF2B5EF4-FFF2-40B4-BE49-F238E27FC236}">
                <a16:creationId xmlns:a16="http://schemas.microsoft.com/office/drawing/2014/main" id="{CA545F29-A787-4777-AF1C-3C365B9321FC}"/>
              </a:ext>
            </a:extLst>
          </p:cNvPr>
          <p:cNvSpPr>
            <a:spLocks noGrp="1"/>
          </p:cNvSpPr>
          <p:nvPr>
            <p:ph type="body" sz="quarter" idx="33"/>
          </p:nvPr>
        </p:nvSpPr>
        <p:spPr/>
        <p:txBody>
          <a:bodyPr/>
          <a:lstStyle/>
          <a:p>
            <a:endParaRPr lang="en-US"/>
          </a:p>
        </p:txBody>
      </p:sp>
      <p:sp>
        <p:nvSpPr>
          <p:cNvPr id="16" name="Rounded Rectangular Callout 9">
            <a:extLst>
              <a:ext uri="{FF2B5EF4-FFF2-40B4-BE49-F238E27FC236}">
                <a16:creationId xmlns:a16="http://schemas.microsoft.com/office/drawing/2014/main" id="{F55C4614-1E27-4845-82B4-51427EF16CDA}"/>
              </a:ext>
            </a:extLst>
          </p:cNvPr>
          <p:cNvSpPr/>
          <p:nvPr/>
        </p:nvSpPr>
        <p:spPr bwMode="auto">
          <a:xfrm>
            <a:off x="451948" y="3092138"/>
            <a:ext cx="1674880" cy="686441"/>
          </a:xfrm>
          <a:prstGeom prst="wedgeRoundRectCallout">
            <a:avLst>
              <a:gd name="adj1" fmla="val 75430"/>
              <a:gd name="adj2" fmla="val -83800"/>
              <a:gd name="adj3" fmla="val 16667"/>
            </a:avLst>
          </a:prstGeom>
          <a:solidFill>
            <a:schemeClr val="tx2"/>
          </a:solidFill>
          <a:ln w="25400" cap="flat" cmpd="sng" algn="ctr">
            <a:solidFill>
              <a:schemeClr val="tx2"/>
            </a:solidFill>
            <a:prstDash val="solid"/>
            <a:headEnd type="none" w="sm" len="sm"/>
            <a:tailEnd type="none" w="sm" len="sm"/>
          </a:ln>
          <a:effectLst/>
        </p:spPr>
        <p:txBody>
          <a:bodyPr vert="horz" wrap="square" lIns="91356" tIns="45679" rIns="91356" bIns="45679" numCol="1" rtlCol="0" anchor="t" anchorCtr="0" compatLnSpc="1">
            <a:prstTxWarp prst="textNoShape">
              <a:avLst/>
            </a:prstTxWarp>
          </a:bodyPr>
          <a:lstStyle/>
          <a:p>
            <a:pPr marL="0" marR="0" lvl="0" indent="0" defTabSz="913601"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schemeClr val="bg1"/>
                </a:solidFill>
                <a:effectLst/>
                <a:uLnTx/>
                <a:uFillTx/>
                <a:latin typeface="Arial"/>
                <a:ea typeface="+mn-ea"/>
                <a:cs typeface="+mn-cs"/>
              </a:rPr>
              <a:t>Trend Displays Per Week Roll Up PUE Value for a Full Year</a:t>
            </a:r>
          </a:p>
        </p:txBody>
      </p:sp>
      <p:sp>
        <p:nvSpPr>
          <p:cNvPr id="17" name="Rounded Rectangular Callout 10">
            <a:extLst>
              <a:ext uri="{FF2B5EF4-FFF2-40B4-BE49-F238E27FC236}">
                <a16:creationId xmlns:a16="http://schemas.microsoft.com/office/drawing/2014/main" id="{A9A7D7ED-604E-46F3-9001-086DB04B2682}"/>
              </a:ext>
            </a:extLst>
          </p:cNvPr>
          <p:cNvSpPr/>
          <p:nvPr/>
        </p:nvSpPr>
        <p:spPr bwMode="auto">
          <a:xfrm>
            <a:off x="113971" y="1678095"/>
            <a:ext cx="1896765" cy="897653"/>
          </a:xfrm>
          <a:prstGeom prst="wedgeRoundRectCallout">
            <a:avLst>
              <a:gd name="adj1" fmla="val 69010"/>
              <a:gd name="adj2" fmla="val -46702"/>
              <a:gd name="adj3" fmla="val 16667"/>
            </a:avLst>
          </a:prstGeom>
          <a:solidFill>
            <a:schemeClr val="tx2"/>
          </a:solidFill>
          <a:ln w="25400" cap="flat" cmpd="sng" algn="ctr">
            <a:solidFill>
              <a:schemeClr val="tx2"/>
            </a:solidFill>
            <a:prstDash val="solid"/>
            <a:headEnd type="none" w="sm" len="sm"/>
            <a:tailEnd type="none" w="sm" len="sm"/>
          </a:ln>
          <a:effectLst/>
        </p:spPr>
        <p:txBody>
          <a:bodyPr vert="horz" wrap="square" lIns="91356" tIns="45679" rIns="91356" bIns="45679" numCol="1" rtlCol="0" anchor="t" anchorCtr="0" compatLnSpc="1">
            <a:prstTxWarp prst="textNoShape">
              <a:avLst/>
            </a:prstTxWarp>
          </a:bodyPr>
          <a:lstStyle/>
          <a:p>
            <a:pPr marL="0" marR="0" lvl="0" indent="0" defTabSz="913601"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schemeClr val="bg1"/>
                </a:solidFill>
                <a:effectLst/>
                <a:uLnTx/>
                <a:uFillTx/>
                <a:latin typeface="Arial"/>
                <a:ea typeface="+mn-ea"/>
                <a:cs typeface="+mn-cs"/>
              </a:rPr>
              <a:t>Summary Table Displays 24 Hour, 7 Day, 30 Day, and Last 12 Month  PUE Averages</a:t>
            </a:r>
          </a:p>
        </p:txBody>
      </p:sp>
      <p:sp>
        <p:nvSpPr>
          <p:cNvPr id="18" name="Rounded Rectangular Callout 11">
            <a:extLst>
              <a:ext uri="{FF2B5EF4-FFF2-40B4-BE49-F238E27FC236}">
                <a16:creationId xmlns:a16="http://schemas.microsoft.com/office/drawing/2014/main" id="{C7237B48-CE4B-4A6A-B606-0CFECBA23D23}"/>
              </a:ext>
            </a:extLst>
          </p:cNvPr>
          <p:cNvSpPr/>
          <p:nvPr/>
        </p:nvSpPr>
        <p:spPr bwMode="auto">
          <a:xfrm>
            <a:off x="7238988" y="3554191"/>
            <a:ext cx="1905012" cy="686441"/>
          </a:xfrm>
          <a:prstGeom prst="wedgeRoundRectCallout">
            <a:avLst>
              <a:gd name="adj1" fmla="val -110325"/>
              <a:gd name="adj2" fmla="val -34769"/>
              <a:gd name="adj3" fmla="val 16667"/>
            </a:avLst>
          </a:prstGeom>
          <a:solidFill>
            <a:schemeClr val="tx2"/>
          </a:solidFill>
          <a:ln w="25400" cap="flat" cmpd="sng" algn="ctr">
            <a:solidFill>
              <a:schemeClr val="tx2"/>
            </a:solidFill>
            <a:prstDash val="solid"/>
            <a:headEnd type="none" w="sm" len="sm"/>
            <a:tailEnd type="none" w="sm" len="sm"/>
          </a:ln>
          <a:effectLst/>
        </p:spPr>
        <p:txBody>
          <a:bodyPr vert="horz" wrap="square" lIns="91356" tIns="45679" rIns="91356" bIns="45679" numCol="1" rtlCol="0" anchor="t" anchorCtr="0" compatLnSpc="1">
            <a:prstTxWarp prst="textNoShape">
              <a:avLst/>
            </a:prstTxWarp>
          </a:bodyPr>
          <a:lstStyle/>
          <a:p>
            <a:pPr marL="0" marR="0" lvl="0" indent="0" defTabSz="913601"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schemeClr val="bg1"/>
                </a:solidFill>
                <a:effectLst/>
                <a:uLnTx/>
                <a:uFillTx/>
                <a:latin typeface="Arial"/>
                <a:ea typeface="+mn-ea"/>
                <a:cs typeface="+mn-cs"/>
              </a:rPr>
              <a:t>Stacked Bar Graph Displays IT Load in Green and Support Load in Blue</a:t>
            </a:r>
          </a:p>
        </p:txBody>
      </p:sp>
    </p:spTree>
    <p:extLst>
      <p:ext uri="{BB962C8B-B14F-4D97-AF65-F5344CB8AC3E}">
        <p14:creationId xmlns:p14="http://schemas.microsoft.com/office/powerpoint/2010/main" val="1938940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59AFE6-2DB5-4299-8B20-150F8C1CE2DA}"/>
              </a:ext>
            </a:extLst>
          </p:cNvPr>
          <p:cNvSpPr>
            <a:spLocks noGrp="1"/>
          </p:cNvSpPr>
          <p:nvPr>
            <p:ph type="sldNum" sz="quarter" idx="4"/>
          </p:nvPr>
        </p:nvSpPr>
        <p:spPr/>
        <p:txBody>
          <a:bodyPr/>
          <a:lstStyle/>
          <a:p>
            <a:r>
              <a:rPr lang="en-US"/>
              <a:t>Page </a:t>
            </a:r>
            <a:fld id="{5A9C12DC-491F-9444-86A2-13AC5C62A2FC}" type="slidenum">
              <a:rPr lang="en-US" smtClean="0"/>
              <a:pPr/>
              <a:t>37</a:t>
            </a:fld>
            <a:endParaRPr lang="en-US"/>
          </a:p>
        </p:txBody>
      </p:sp>
      <p:sp>
        <p:nvSpPr>
          <p:cNvPr id="3" name="Footer Placeholder 2">
            <a:extLst>
              <a:ext uri="{FF2B5EF4-FFF2-40B4-BE49-F238E27FC236}">
                <a16:creationId xmlns:a16="http://schemas.microsoft.com/office/drawing/2014/main" id="{C9ADA7C0-5D42-411A-8E30-9279892E561E}"/>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5A0B4699-A1AE-499B-BC7D-58714CE6F82E}"/>
              </a:ext>
            </a:extLst>
          </p:cNvPr>
          <p:cNvSpPr>
            <a:spLocks noGrp="1"/>
          </p:cNvSpPr>
          <p:nvPr>
            <p:ph type="body" sz="quarter" idx="32"/>
          </p:nvPr>
        </p:nvSpPr>
        <p:spPr/>
        <p:txBody>
          <a:bodyPr/>
          <a:lstStyle/>
          <a:p>
            <a:r>
              <a:rPr lang="en-US"/>
              <a:t>Energy Usage by State</a:t>
            </a:r>
          </a:p>
        </p:txBody>
      </p:sp>
      <p:sp>
        <p:nvSpPr>
          <p:cNvPr id="6" name="Text Placeholder 5">
            <a:extLst>
              <a:ext uri="{FF2B5EF4-FFF2-40B4-BE49-F238E27FC236}">
                <a16:creationId xmlns:a16="http://schemas.microsoft.com/office/drawing/2014/main" id="{7D8584AA-82D0-4AE8-AE82-A02A93C7D0AC}"/>
              </a:ext>
            </a:extLst>
          </p:cNvPr>
          <p:cNvSpPr>
            <a:spLocks noGrp="1"/>
          </p:cNvSpPr>
          <p:nvPr>
            <p:ph type="body" sz="quarter" idx="33"/>
          </p:nvPr>
        </p:nvSpPr>
        <p:spPr/>
        <p:txBody>
          <a:bodyPr/>
          <a:lstStyle/>
          <a:p>
            <a:endParaRPr lang="en-US"/>
          </a:p>
        </p:txBody>
      </p:sp>
      <p:sp>
        <p:nvSpPr>
          <p:cNvPr id="8" name="Rectangle 7">
            <a:extLst>
              <a:ext uri="{FF2B5EF4-FFF2-40B4-BE49-F238E27FC236}">
                <a16:creationId xmlns:a16="http://schemas.microsoft.com/office/drawing/2014/main" id="{1525FA16-8247-48E2-A293-3667370CFE53}"/>
              </a:ext>
            </a:extLst>
          </p:cNvPr>
          <p:cNvSpPr/>
          <p:nvPr/>
        </p:nvSpPr>
        <p:spPr>
          <a:xfrm>
            <a:off x="252413" y="1021129"/>
            <a:ext cx="4572000" cy="1754326"/>
          </a:xfrm>
          <a:prstGeom prst="rect">
            <a:avLst/>
          </a:prstGeom>
        </p:spPr>
        <p:txBody>
          <a:bodyPr>
            <a:spAutoFit/>
          </a:bodyPr>
          <a:lstStyle/>
          <a:p>
            <a:pPr lvl="0" defTabSz="914400">
              <a:spcAft>
                <a:spcPts val="600"/>
              </a:spcAft>
              <a:defRPr/>
            </a:pPr>
            <a:r>
              <a:rPr lang="en-US" sz="1400" kern="0">
                <a:solidFill>
                  <a:schemeClr val="bg2"/>
                </a:solidFill>
                <a:cs typeface="Calibri" pitchFamily="34" charset="0"/>
              </a:rPr>
              <a:t>Analyze </a:t>
            </a:r>
            <a:r>
              <a:rPr lang="en-US" sz="1400" kern="0">
                <a:solidFill>
                  <a:schemeClr val="accent5"/>
                </a:solidFill>
                <a:cs typeface="Calibri" pitchFamily="34" charset="0"/>
              </a:rPr>
              <a:t>energy usage </a:t>
            </a:r>
            <a:r>
              <a:rPr lang="en-US" sz="1400" kern="0">
                <a:solidFill>
                  <a:schemeClr val="bg2"/>
                </a:solidFill>
                <a:cs typeface="Calibri" pitchFamily="34" charset="0"/>
              </a:rPr>
              <a:t>according to operational mode or status of processes, systems or equipment:</a:t>
            </a:r>
          </a:p>
          <a:p>
            <a:pPr marL="457200" lvl="1" indent="-228600" defTabSz="914400">
              <a:spcAft>
                <a:spcPts val="600"/>
              </a:spcAft>
              <a:buFont typeface="Arial" panose="020B0604020202020204" pitchFamily="34" charset="0"/>
              <a:buChar char="•"/>
              <a:defRPr/>
            </a:pPr>
            <a:r>
              <a:rPr lang="en-US" sz="1200" kern="0">
                <a:solidFill>
                  <a:srgbClr val="FFFFFF">
                    <a:lumMod val="50000"/>
                  </a:srgbClr>
                </a:solidFill>
                <a:cs typeface="Calibri" pitchFamily="34" charset="0"/>
              </a:rPr>
              <a:t>Baseline energy usage throughout the process lifecycle</a:t>
            </a:r>
          </a:p>
          <a:p>
            <a:pPr marL="457200" lvl="1" indent="-228600" defTabSz="914400">
              <a:spcAft>
                <a:spcPts val="600"/>
              </a:spcAft>
              <a:buFont typeface="Arial" panose="020B0604020202020204" pitchFamily="34" charset="0"/>
              <a:buChar char="•"/>
              <a:defRPr/>
            </a:pPr>
            <a:r>
              <a:rPr lang="en-US" sz="1200" kern="0">
                <a:solidFill>
                  <a:srgbClr val="FFFFFF">
                    <a:lumMod val="50000"/>
                  </a:srgbClr>
                </a:solidFill>
                <a:cs typeface="Calibri" pitchFamily="34" charset="0"/>
              </a:rPr>
              <a:t>Understand which products use the most energy to make</a:t>
            </a:r>
          </a:p>
          <a:p>
            <a:pPr marL="457200" lvl="1" indent="-228600" defTabSz="914400">
              <a:spcAft>
                <a:spcPts val="600"/>
              </a:spcAft>
              <a:buFont typeface="Arial" panose="020B0604020202020204" pitchFamily="34" charset="0"/>
              <a:buChar char="•"/>
              <a:defRPr/>
            </a:pPr>
            <a:r>
              <a:rPr lang="en-US" sz="1200" kern="0">
                <a:solidFill>
                  <a:srgbClr val="FFFFFF">
                    <a:lumMod val="50000"/>
                  </a:srgbClr>
                </a:solidFill>
                <a:cs typeface="Calibri" pitchFamily="34" charset="0"/>
              </a:rPr>
              <a:t>Determine if a process is using excessive or unexpected energy</a:t>
            </a:r>
          </a:p>
          <a:p>
            <a:pPr marL="457200" lvl="1" indent="-228600" defTabSz="914400">
              <a:spcAft>
                <a:spcPts val="600"/>
              </a:spcAft>
              <a:buFont typeface="Arial" panose="020B0604020202020204" pitchFamily="34" charset="0"/>
              <a:buChar char="•"/>
              <a:defRPr/>
            </a:pPr>
            <a:r>
              <a:rPr lang="en-US" sz="1200" kern="0">
                <a:solidFill>
                  <a:srgbClr val="FFFFFF">
                    <a:lumMod val="50000"/>
                  </a:srgbClr>
                </a:solidFill>
                <a:cs typeface="Calibri" pitchFamily="34" charset="0"/>
              </a:rPr>
              <a:t>Reduce energy usage without compromising production</a:t>
            </a:r>
          </a:p>
        </p:txBody>
      </p:sp>
      <p:sp>
        <p:nvSpPr>
          <p:cNvPr id="14" name="Rounded Rectangle 3">
            <a:extLst>
              <a:ext uri="{FF2B5EF4-FFF2-40B4-BE49-F238E27FC236}">
                <a16:creationId xmlns:a16="http://schemas.microsoft.com/office/drawing/2014/main" id="{36017F18-0725-4624-A5AA-F9F20E081957}"/>
              </a:ext>
            </a:extLst>
          </p:cNvPr>
          <p:cNvSpPr/>
          <p:nvPr/>
        </p:nvSpPr>
        <p:spPr>
          <a:xfrm>
            <a:off x="2672807" y="3157807"/>
            <a:ext cx="2024700" cy="1898287"/>
          </a:xfrm>
          <a:prstGeom prst="roundRect">
            <a:avLst/>
          </a:prstGeom>
          <a:solidFill>
            <a:schemeClr val="bg2"/>
          </a:solidFill>
          <a:ln w="25400" cap="flat" cmpd="sng" algn="ctr">
            <a:solidFill>
              <a:schemeClr val="tx2"/>
            </a:solidFill>
            <a:prstDash val="solid"/>
          </a:ln>
          <a:effectLst/>
        </p:spPr>
        <p:txBody>
          <a:bodyPr rtlCol="0" anchor="ctr"/>
          <a:lstStyle/>
          <a:p>
            <a:pPr marL="0" marR="0" lvl="0" indent="0" defTabSz="914400" eaLnBrk="1" fontAlgn="auto" latinLnBrk="0" hangingPunct="1">
              <a:lnSpc>
                <a:spcPct val="100000"/>
              </a:lnSpc>
              <a:spcBef>
                <a:spcPts val="600"/>
              </a:spcBef>
              <a:spcAft>
                <a:spcPts val="1200"/>
              </a:spcAft>
              <a:buClrTx/>
              <a:buSzTx/>
              <a:buFontTx/>
              <a:buNone/>
              <a:tabLst/>
              <a:defRPr/>
            </a:pPr>
            <a:r>
              <a:rPr kumimoji="0" lang="en-US" sz="1050" b="1" i="0" u="none" strike="noStrike" kern="0" cap="none" spc="0" normalizeH="0" baseline="0" noProof="0">
                <a:ln>
                  <a:noFill/>
                </a:ln>
                <a:solidFill>
                  <a:schemeClr val="bg1"/>
                </a:solidFill>
                <a:effectLst/>
                <a:uLnTx/>
                <a:uFillTx/>
                <a:latin typeface="Arial"/>
                <a:ea typeface="+mn-ea"/>
                <a:cs typeface="Calibri" pitchFamily="34" charset="0"/>
              </a:rPr>
              <a:t>Analyze Energy Usage by Process States</a:t>
            </a:r>
          </a:p>
          <a:p>
            <a:pPr marL="400050" marR="0" lvl="1"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0" cap="none" spc="0" normalizeH="0" baseline="0" noProof="0">
                <a:ln>
                  <a:noFill/>
                </a:ln>
                <a:solidFill>
                  <a:schemeClr val="bg1"/>
                </a:solidFill>
                <a:effectLst/>
                <a:uLnTx/>
                <a:uFillTx/>
                <a:latin typeface="Arial"/>
                <a:ea typeface="+mn-ea"/>
                <a:cs typeface="Calibri" pitchFamily="34" charset="0"/>
              </a:rPr>
              <a:t>Idle</a:t>
            </a:r>
          </a:p>
          <a:p>
            <a:pPr marL="400050" marR="0" lvl="1"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0" cap="none" spc="0" normalizeH="0" baseline="0" noProof="0">
                <a:ln>
                  <a:noFill/>
                </a:ln>
                <a:solidFill>
                  <a:schemeClr val="bg1"/>
                </a:solidFill>
                <a:effectLst/>
                <a:uLnTx/>
                <a:uFillTx/>
                <a:latin typeface="Arial"/>
                <a:ea typeface="+mn-ea"/>
                <a:cs typeface="Calibri" pitchFamily="34" charset="0"/>
              </a:rPr>
              <a:t>Change Over</a:t>
            </a:r>
          </a:p>
          <a:p>
            <a:pPr marL="400050" marR="0" lvl="1"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0" cap="none" spc="0" normalizeH="0" baseline="0" noProof="0">
                <a:ln>
                  <a:noFill/>
                </a:ln>
                <a:solidFill>
                  <a:schemeClr val="bg1"/>
                </a:solidFill>
                <a:effectLst/>
                <a:uLnTx/>
                <a:uFillTx/>
                <a:latin typeface="Arial"/>
                <a:ea typeface="+mn-ea"/>
                <a:cs typeface="Calibri" pitchFamily="34" charset="0"/>
              </a:rPr>
              <a:t>Cola</a:t>
            </a:r>
          </a:p>
          <a:p>
            <a:pPr marL="400050" marR="0" lvl="1"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0" cap="none" spc="0" normalizeH="0" baseline="0" noProof="0">
                <a:ln>
                  <a:noFill/>
                </a:ln>
                <a:solidFill>
                  <a:schemeClr val="bg1"/>
                </a:solidFill>
                <a:effectLst/>
                <a:uLnTx/>
                <a:uFillTx/>
                <a:latin typeface="Arial"/>
                <a:ea typeface="+mn-ea"/>
                <a:cs typeface="Calibri" pitchFamily="34" charset="0"/>
              </a:rPr>
              <a:t>Lemon-Lime</a:t>
            </a:r>
          </a:p>
          <a:p>
            <a:pPr marL="400050" marR="0" lvl="1"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0" cap="none" spc="0" normalizeH="0" baseline="0" noProof="0">
                <a:ln>
                  <a:noFill/>
                </a:ln>
                <a:solidFill>
                  <a:schemeClr val="bg1"/>
                </a:solidFill>
                <a:effectLst/>
                <a:uLnTx/>
                <a:uFillTx/>
                <a:latin typeface="Arial"/>
                <a:ea typeface="+mn-ea"/>
                <a:cs typeface="Calibri" pitchFamily="34" charset="0"/>
              </a:rPr>
              <a:t>Orange</a:t>
            </a:r>
          </a:p>
          <a:p>
            <a:pPr marL="400050" marR="0" lvl="1"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0" cap="none" spc="0" normalizeH="0" baseline="0" noProof="0">
                <a:ln>
                  <a:noFill/>
                </a:ln>
                <a:solidFill>
                  <a:schemeClr val="bg1"/>
                </a:solidFill>
                <a:effectLst/>
                <a:uLnTx/>
                <a:uFillTx/>
                <a:latin typeface="Arial"/>
                <a:ea typeface="+mn-ea"/>
                <a:cs typeface="Calibri" pitchFamily="34" charset="0"/>
              </a:rPr>
              <a:t>Grape</a:t>
            </a:r>
          </a:p>
          <a:p>
            <a:pPr marL="400050" marR="0" lvl="1"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0" cap="none" spc="0" normalizeH="0" baseline="0" noProof="0">
                <a:ln>
                  <a:noFill/>
                </a:ln>
                <a:solidFill>
                  <a:schemeClr val="bg1"/>
                </a:solidFill>
                <a:effectLst/>
                <a:uLnTx/>
                <a:uFillTx/>
                <a:latin typeface="Arial"/>
                <a:ea typeface="+mn-ea"/>
                <a:cs typeface="Calibri" pitchFamily="34" charset="0"/>
              </a:rPr>
              <a:t>Strawberry</a:t>
            </a:r>
            <a:endParaRPr kumimoji="0" lang="en-US" sz="1050" b="0" i="0" u="none" strike="noStrike" kern="0" cap="none" spc="0" normalizeH="0" baseline="0" noProof="0">
              <a:ln>
                <a:noFill/>
              </a:ln>
              <a:solidFill>
                <a:schemeClr val="bg1"/>
              </a:solidFill>
              <a:effectLst/>
              <a:uLnTx/>
              <a:uFillTx/>
              <a:latin typeface="Arial"/>
              <a:ea typeface="+mn-ea"/>
              <a:cs typeface="Calibri" pitchFamily="34" charset="0"/>
            </a:endParaRPr>
          </a:p>
        </p:txBody>
      </p:sp>
      <p:sp>
        <p:nvSpPr>
          <p:cNvPr id="15" name="Content Placeholder 2">
            <a:extLst>
              <a:ext uri="{FF2B5EF4-FFF2-40B4-BE49-F238E27FC236}">
                <a16:creationId xmlns:a16="http://schemas.microsoft.com/office/drawing/2014/main" id="{BD2C3CFE-C2C4-46CC-B141-8A6094C22584}"/>
              </a:ext>
            </a:extLst>
          </p:cNvPr>
          <p:cNvSpPr txBox="1">
            <a:spLocks/>
          </p:cNvSpPr>
          <p:nvPr/>
        </p:nvSpPr>
        <p:spPr>
          <a:xfrm>
            <a:off x="147714" y="3516833"/>
            <a:ext cx="2725798" cy="756808"/>
          </a:xfrm>
          <a:prstGeom prst="rect">
            <a:avLst/>
          </a:prstGeom>
        </p:spPr>
        <p:txBody>
          <a:bodyPr/>
          <a:lstStyle>
            <a:lvl1pPr marL="225378" indent="-225378" algn="l" defTabSz="914209" rtl="0" eaLnBrk="1" latinLnBrk="0" hangingPunct="1">
              <a:spcBef>
                <a:spcPct val="20000"/>
              </a:spcBef>
              <a:buClr>
                <a:srgbClr val="009530"/>
              </a:buClr>
              <a:buFont typeface="Arial" pitchFamily="34" charset="0"/>
              <a:buChar char="&gt;"/>
              <a:defRPr sz="2300" kern="1200">
                <a:solidFill>
                  <a:srgbClr val="009530"/>
                </a:solidFill>
                <a:latin typeface="Arial" pitchFamily="34" charset="0"/>
                <a:ea typeface="+mn-ea"/>
                <a:cs typeface="Arial" pitchFamily="34" charset="0"/>
              </a:defRPr>
            </a:lvl1pPr>
            <a:lvl2pPr marL="457101" indent="-228553" algn="l" defTabSz="914209" rtl="0" eaLnBrk="1" latinLnBrk="0" hangingPunct="1">
              <a:spcBef>
                <a:spcPct val="20000"/>
              </a:spcBef>
              <a:buClr>
                <a:srgbClr val="626469"/>
              </a:buClr>
              <a:buFont typeface="Arial" pitchFamily="34" charset="0"/>
              <a:buChar char="&gt;"/>
              <a:defRPr sz="2000" kern="1200">
                <a:solidFill>
                  <a:srgbClr val="626469"/>
                </a:solidFill>
                <a:latin typeface="Arial" pitchFamily="34" charset="0"/>
                <a:ea typeface="+mn-ea"/>
                <a:cs typeface="Arial" pitchFamily="34" charset="0"/>
              </a:defRPr>
            </a:lvl2pPr>
            <a:lvl3pPr marL="685660" indent="-228553" algn="l" defTabSz="914209" rtl="0" eaLnBrk="1" latinLnBrk="0" hangingPunct="1">
              <a:spcBef>
                <a:spcPct val="20000"/>
              </a:spcBef>
              <a:buClr>
                <a:srgbClr val="626469"/>
              </a:buClr>
              <a:buFont typeface="Arial" pitchFamily="34" charset="0"/>
              <a:buChar char="-"/>
              <a:defRPr sz="1900" kern="1200">
                <a:solidFill>
                  <a:srgbClr val="626469"/>
                </a:solidFill>
                <a:latin typeface="Arial" pitchFamily="34" charset="0"/>
                <a:ea typeface="+mn-ea"/>
                <a:cs typeface="Arial" pitchFamily="34" charset="0"/>
              </a:defRPr>
            </a:lvl3pPr>
            <a:lvl4pPr marL="914209" indent="-228553" algn="l" defTabSz="914209" rtl="0" eaLnBrk="1" latinLnBrk="0" hangingPunct="1">
              <a:spcBef>
                <a:spcPct val="20000"/>
              </a:spcBef>
              <a:buClr>
                <a:srgbClr val="626469"/>
              </a:buClr>
              <a:buFont typeface="Arial" pitchFamily="34" charset="0"/>
              <a:buChar char="-"/>
              <a:defRPr sz="1600" kern="1200">
                <a:solidFill>
                  <a:srgbClr val="626469"/>
                </a:solidFill>
                <a:latin typeface="Arial" pitchFamily="34" charset="0"/>
                <a:ea typeface="+mn-ea"/>
                <a:cs typeface="Arial" pitchFamily="34" charset="0"/>
              </a:defRPr>
            </a:lvl4pPr>
            <a:lvl5pPr marL="1142760" indent="-228553" algn="l" defTabSz="914209" rtl="0" eaLnBrk="1" latinLnBrk="0" hangingPunct="1">
              <a:spcBef>
                <a:spcPct val="20000"/>
              </a:spcBef>
              <a:buClr>
                <a:srgbClr val="626469"/>
              </a:buClr>
              <a:buFont typeface="Arial" pitchFamily="34" charset="0"/>
              <a:buChar char="-"/>
              <a:defRPr sz="1500" kern="1200" baseline="0">
                <a:solidFill>
                  <a:srgbClr val="626469"/>
                </a:solidFill>
                <a:latin typeface="Arial" pitchFamily="34" charset="0"/>
                <a:ea typeface="+mn-ea"/>
                <a:cs typeface="Arial" pitchFamily="34" charset="0"/>
              </a:defRPr>
            </a:lvl5pPr>
            <a:lvl6pPr marL="1371313" indent="-228553" algn="l" defTabSz="914209" rtl="0" eaLnBrk="1" latinLnBrk="0" hangingPunct="1">
              <a:spcBef>
                <a:spcPct val="20000"/>
              </a:spcBef>
              <a:buFont typeface="Arial" pitchFamily="34" charset="0"/>
              <a:buChar char="-"/>
              <a:defRPr sz="1200" kern="1200">
                <a:solidFill>
                  <a:srgbClr val="626469"/>
                </a:solidFill>
                <a:latin typeface="+mn-lt"/>
                <a:ea typeface="+mn-ea"/>
                <a:cs typeface="+mn-cs"/>
              </a:defRPr>
            </a:lvl6pPr>
            <a:lvl7pPr marL="2971180"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287"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Font typeface="Arial" pitchFamily="34" charset="0"/>
              <a:buNone/>
              <a:defRPr/>
            </a:pPr>
            <a:r>
              <a:rPr lang="en-US" sz="1400" b="1" kern="0">
                <a:solidFill>
                  <a:schemeClr val="bg2"/>
                </a:solidFill>
                <a:cs typeface="Calibri" pitchFamily="34" charset="0"/>
              </a:rPr>
              <a:t>EXAMPLE: </a:t>
            </a:r>
            <a:br>
              <a:rPr lang="en-US" sz="1400" b="1" kern="0">
                <a:solidFill>
                  <a:schemeClr val="bg2"/>
                </a:solidFill>
                <a:cs typeface="Calibri" pitchFamily="34" charset="0"/>
              </a:rPr>
            </a:br>
            <a:r>
              <a:rPr lang="en-US" sz="1400" b="1" kern="0">
                <a:solidFill>
                  <a:schemeClr val="bg2"/>
                </a:solidFill>
                <a:cs typeface="Calibri" pitchFamily="34" charset="0"/>
              </a:rPr>
              <a:t>Bottling Plant</a:t>
            </a:r>
          </a:p>
        </p:txBody>
      </p:sp>
      <p:sp>
        <p:nvSpPr>
          <p:cNvPr id="16" name="Freeform 52">
            <a:extLst>
              <a:ext uri="{FF2B5EF4-FFF2-40B4-BE49-F238E27FC236}">
                <a16:creationId xmlns:a16="http://schemas.microsoft.com/office/drawing/2014/main" id="{876351CC-C152-41EF-BF5F-04D915568E35}"/>
              </a:ext>
            </a:extLst>
          </p:cNvPr>
          <p:cNvSpPr>
            <a:spLocks noChangeAspect="1"/>
          </p:cNvSpPr>
          <p:nvPr/>
        </p:nvSpPr>
        <p:spPr bwMode="auto">
          <a:xfrm>
            <a:off x="1458388" y="3585255"/>
            <a:ext cx="380589" cy="393192"/>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chemeClr val="bg2"/>
          </a:solidFill>
          <a:ln w="9525">
            <a:noFill/>
            <a:round/>
            <a:headEnd/>
            <a:tailEnd/>
          </a:ln>
        </p:spPr>
        <p:txBody>
          <a:bodyPr vert="horz" wrap="square" lIns="91300" tIns="45651" rIns="91300" bIns="45651" numCol="1" anchor="t" anchorCtr="0" compatLnSpc="1">
            <a:prstTxWarp prst="textNoShape">
              <a:avLst/>
            </a:prstTxWarp>
          </a:bodyPr>
          <a:lstStyle/>
          <a:p>
            <a:pPr marL="0" marR="0" lvl="0" indent="0" algn="ctr" defTabSz="91307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chemeClr val="bg2"/>
              </a:solidFill>
              <a:effectLst/>
              <a:uLnTx/>
              <a:uFillTx/>
            </a:endParaRPr>
          </a:p>
        </p:txBody>
      </p:sp>
      <p:pic>
        <p:nvPicPr>
          <p:cNvPr id="18" name="Picture 17">
            <a:extLst>
              <a:ext uri="{FF2B5EF4-FFF2-40B4-BE49-F238E27FC236}">
                <a16:creationId xmlns:a16="http://schemas.microsoft.com/office/drawing/2014/main" id="{E827366D-8E49-48D1-88C6-A8BB4AAA4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7918" y="230187"/>
            <a:ext cx="2424940" cy="4719926"/>
          </a:xfrm>
          <a:prstGeom prst="rect">
            <a:avLst/>
          </a:prstGeom>
          <a:ln>
            <a:solidFill>
              <a:sysClr val="window" lastClr="FFFFFF">
                <a:lumMod val="50000"/>
              </a:sysClr>
            </a:solidFill>
          </a:ln>
        </p:spPr>
      </p:pic>
    </p:spTree>
    <p:extLst>
      <p:ext uri="{BB962C8B-B14F-4D97-AF65-F5344CB8AC3E}">
        <p14:creationId xmlns:p14="http://schemas.microsoft.com/office/powerpoint/2010/main" val="144785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59AFE6-2DB5-4299-8B20-150F8C1CE2DA}"/>
              </a:ext>
            </a:extLst>
          </p:cNvPr>
          <p:cNvSpPr>
            <a:spLocks noGrp="1"/>
          </p:cNvSpPr>
          <p:nvPr>
            <p:ph type="sldNum" sz="quarter" idx="4"/>
          </p:nvPr>
        </p:nvSpPr>
        <p:spPr/>
        <p:txBody>
          <a:bodyPr/>
          <a:lstStyle/>
          <a:p>
            <a:r>
              <a:rPr lang="en-US"/>
              <a:t>Page </a:t>
            </a:r>
            <a:fld id="{5A9C12DC-491F-9444-86A2-13AC5C62A2FC}" type="slidenum">
              <a:rPr lang="en-US" smtClean="0"/>
              <a:pPr/>
              <a:t>38</a:t>
            </a:fld>
            <a:endParaRPr lang="en-US"/>
          </a:p>
        </p:txBody>
      </p:sp>
      <p:sp>
        <p:nvSpPr>
          <p:cNvPr id="3" name="Footer Placeholder 2">
            <a:extLst>
              <a:ext uri="{FF2B5EF4-FFF2-40B4-BE49-F238E27FC236}">
                <a16:creationId xmlns:a16="http://schemas.microsoft.com/office/drawing/2014/main" id="{C9ADA7C0-5D42-411A-8E30-9279892E561E}"/>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5A0B4699-A1AE-499B-BC7D-58714CE6F82E}"/>
              </a:ext>
            </a:extLst>
          </p:cNvPr>
          <p:cNvSpPr>
            <a:spLocks noGrp="1"/>
          </p:cNvSpPr>
          <p:nvPr>
            <p:ph type="body" sz="quarter" idx="32"/>
          </p:nvPr>
        </p:nvSpPr>
        <p:spPr/>
        <p:txBody>
          <a:bodyPr/>
          <a:lstStyle/>
          <a:p>
            <a:r>
              <a:rPr lang="en-US"/>
              <a:t>Power Usage by State</a:t>
            </a:r>
          </a:p>
        </p:txBody>
      </p:sp>
      <p:sp>
        <p:nvSpPr>
          <p:cNvPr id="6" name="Text Placeholder 5">
            <a:extLst>
              <a:ext uri="{FF2B5EF4-FFF2-40B4-BE49-F238E27FC236}">
                <a16:creationId xmlns:a16="http://schemas.microsoft.com/office/drawing/2014/main" id="{7D8584AA-82D0-4AE8-AE82-A02A93C7D0AC}"/>
              </a:ext>
            </a:extLst>
          </p:cNvPr>
          <p:cNvSpPr>
            <a:spLocks noGrp="1"/>
          </p:cNvSpPr>
          <p:nvPr>
            <p:ph type="body" sz="quarter" idx="33"/>
          </p:nvPr>
        </p:nvSpPr>
        <p:spPr/>
        <p:txBody>
          <a:bodyPr/>
          <a:lstStyle/>
          <a:p>
            <a:endParaRPr lang="en-US"/>
          </a:p>
        </p:txBody>
      </p:sp>
      <p:sp>
        <p:nvSpPr>
          <p:cNvPr id="8" name="Rectangle 7">
            <a:extLst>
              <a:ext uri="{FF2B5EF4-FFF2-40B4-BE49-F238E27FC236}">
                <a16:creationId xmlns:a16="http://schemas.microsoft.com/office/drawing/2014/main" id="{1525FA16-8247-48E2-A293-3667370CFE53}"/>
              </a:ext>
            </a:extLst>
          </p:cNvPr>
          <p:cNvSpPr/>
          <p:nvPr/>
        </p:nvSpPr>
        <p:spPr>
          <a:xfrm>
            <a:off x="252413" y="1183033"/>
            <a:ext cx="5192152" cy="1107996"/>
          </a:xfrm>
          <a:prstGeom prst="rect">
            <a:avLst/>
          </a:prstGeom>
        </p:spPr>
        <p:txBody>
          <a:bodyPr wrap="square">
            <a:spAutoFit/>
          </a:bodyPr>
          <a:lstStyle/>
          <a:p>
            <a:pPr lvl="0" defTabSz="914400">
              <a:spcAft>
                <a:spcPts val="600"/>
              </a:spcAft>
              <a:defRPr/>
            </a:pPr>
            <a:r>
              <a:rPr lang="en-US" sz="1400" kern="0">
                <a:solidFill>
                  <a:schemeClr val="accent5"/>
                </a:solidFill>
                <a:cs typeface="Calibri" pitchFamily="34" charset="0"/>
              </a:rPr>
              <a:t>Power usage </a:t>
            </a:r>
            <a:r>
              <a:rPr lang="en-US" sz="1400" kern="0">
                <a:solidFill>
                  <a:schemeClr val="bg2"/>
                </a:solidFill>
                <a:cs typeface="Calibri" pitchFamily="34" charset="0"/>
              </a:rPr>
              <a:t>can be tracked by operational mode</a:t>
            </a:r>
            <a:br>
              <a:rPr lang="en-US" sz="1400" kern="0">
                <a:solidFill>
                  <a:schemeClr val="bg2"/>
                </a:solidFill>
                <a:cs typeface="Calibri" pitchFamily="34" charset="0"/>
              </a:rPr>
            </a:br>
            <a:r>
              <a:rPr lang="en-US" sz="1400" kern="0">
                <a:solidFill>
                  <a:schemeClr val="bg2"/>
                </a:solidFill>
                <a:cs typeface="Calibri" pitchFamily="34" charset="0"/>
              </a:rPr>
              <a:t>or status of processes, systems or equipment:</a:t>
            </a:r>
          </a:p>
          <a:p>
            <a:pPr marL="285750" indent="-285750" defTabSz="914400">
              <a:spcAft>
                <a:spcPts val="600"/>
              </a:spcAft>
              <a:buFont typeface="Arial" panose="020B0604020202020204" pitchFamily="34" charset="0"/>
              <a:buChar char="•"/>
              <a:defRPr/>
            </a:pPr>
            <a:r>
              <a:rPr lang="en-US" sz="1400" kern="0">
                <a:solidFill>
                  <a:schemeClr val="accent1"/>
                </a:solidFill>
                <a:cs typeface="Calibri" pitchFamily="34" charset="0"/>
              </a:rPr>
              <a:t>Adjust operations and processes to lower peak demand</a:t>
            </a:r>
          </a:p>
          <a:p>
            <a:pPr marL="285750" indent="-285750" defTabSz="914400">
              <a:spcAft>
                <a:spcPts val="600"/>
              </a:spcAft>
              <a:buFont typeface="Arial" panose="020B0604020202020204" pitchFamily="34" charset="0"/>
              <a:buChar char="•"/>
              <a:defRPr/>
            </a:pPr>
            <a:r>
              <a:rPr lang="en-US" sz="1400" kern="0">
                <a:solidFill>
                  <a:schemeClr val="accent1"/>
                </a:solidFill>
                <a:cs typeface="Calibri" pitchFamily="34" charset="0"/>
              </a:rPr>
              <a:t>Detect power anomalies and optimize equipment operation</a:t>
            </a:r>
          </a:p>
        </p:txBody>
      </p:sp>
      <p:sp>
        <p:nvSpPr>
          <p:cNvPr id="15" name="Content Placeholder 2">
            <a:extLst>
              <a:ext uri="{FF2B5EF4-FFF2-40B4-BE49-F238E27FC236}">
                <a16:creationId xmlns:a16="http://schemas.microsoft.com/office/drawing/2014/main" id="{BD2C3CFE-C2C4-46CC-B141-8A6094C22584}"/>
              </a:ext>
            </a:extLst>
          </p:cNvPr>
          <p:cNvSpPr txBox="1">
            <a:spLocks/>
          </p:cNvSpPr>
          <p:nvPr/>
        </p:nvSpPr>
        <p:spPr>
          <a:xfrm>
            <a:off x="147714" y="3516833"/>
            <a:ext cx="2725798" cy="756808"/>
          </a:xfrm>
          <a:prstGeom prst="rect">
            <a:avLst/>
          </a:prstGeom>
        </p:spPr>
        <p:txBody>
          <a:bodyPr/>
          <a:lstStyle>
            <a:lvl1pPr marL="225378" indent="-225378" algn="l" defTabSz="914209" rtl="0" eaLnBrk="1" latinLnBrk="0" hangingPunct="1">
              <a:spcBef>
                <a:spcPct val="20000"/>
              </a:spcBef>
              <a:buClr>
                <a:srgbClr val="009530"/>
              </a:buClr>
              <a:buFont typeface="Arial" pitchFamily="34" charset="0"/>
              <a:buChar char="&gt;"/>
              <a:defRPr sz="2300" kern="1200">
                <a:solidFill>
                  <a:srgbClr val="009530"/>
                </a:solidFill>
                <a:latin typeface="Arial" pitchFamily="34" charset="0"/>
                <a:ea typeface="+mn-ea"/>
                <a:cs typeface="Arial" pitchFamily="34" charset="0"/>
              </a:defRPr>
            </a:lvl1pPr>
            <a:lvl2pPr marL="457101" indent="-228553" algn="l" defTabSz="914209" rtl="0" eaLnBrk="1" latinLnBrk="0" hangingPunct="1">
              <a:spcBef>
                <a:spcPct val="20000"/>
              </a:spcBef>
              <a:buClr>
                <a:srgbClr val="626469"/>
              </a:buClr>
              <a:buFont typeface="Arial" pitchFamily="34" charset="0"/>
              <a:buChar char="&gt;"/>
              <a:defRPr sz="2000" kern="1200">
                <a:solidFill>
                  <a:srgbClr val="626469"/>
                </a:solidFill>
                <a:latin typeface="Arial" pitchFamily="34" charset="0"/>
                <a:ea typeface="+mn-ea"/>
                <a:cs typeface="Arial" pitchFamily="34" charset="0"/>
              </a:defRPr>
            </a:lvl2pPr>
            <a:lvl3pPr marL="685660" indent="-228553" algn="l" defTabSz="914209" rtl="0" eaLnBrk="1" latinLnBrk="0" hangingPunct="1">
              <a:spcBef>
                <a:spcPct val="20000"/>
              </a:spcBef>
              <a:buClr>
                <a:srgbClr val="626469"/>
              </a:buClr>
              <a:buFont typeface="Arial" pitchFamily="34" charset="0"/>
              <a:buChar char="-"/>
              <a:defRPr sz="1900" kern="1200">
                <a:solidFill>
                  <a:srgbClr val="626469"/>
                </a:solidFill>
                <a:latin typeface="Arial" pitchFamily="34" charset="0"/>
                <a:ea typeface="+mn-ea"/>
                <a:cs typeface="Arial" pitchFamily="34" charset="0"/>
              </a:defRPr>
            </a:lvl3pPr>
            <a:lvl4pPr marL="914209" indent="-228553" algn="l" defTabSz="914209" rtl="0" eaLnBrk="1" latinLnBrk="0" hangingPunct="1">
              <a:spcBef>
                <a:spcPct val="20000"/>
              </a:spcBef>
              <a:buClr>
                <a:srgbClr val="626469"/>
              </a:buClr>
              <a:buFont typeface="Arial" pitchFamily="34" charset="0"/>
              <a:buChar char="-"/>
              <a:defRPr sz="1600" kern="1200">
                <a:solidFill>
                  <a:srgbClr val="626469"/>
                </a:solidFill>
                <a:latin typeface="Arial" pitchFamily="34" charset="0"/>
                <a:ea typeface="+mn-ea"/>
                <a:cs typeface="Arial" pitchFamily="34" charset="0"/>
              </a:defRPr>
            </a:lvl4pPr>
            <a:lvl5pPr marL="1142760" indent="-228553" algn="l" defTabSz="914209" rtl="0" eaLnBrk="1" latinLnBrk="0" hangingPunct="1">
              <a:spcBef>
                <a:spcPct val="20000"/>
              </a:spcBef>
              <a:buClr>
                <a:srgbClr val="626469"/>
              </a:buClr>
              <a:buFont typeface="Arial" pitchFamily="34" charset="0"/>
              <a:buChar char="-"/>
              <a:defRPr sz="1500" kern="1200" baseline="0">
                <a:solidFill>
                  <a:srgbClr val="626469"/>
                </a:solidFill>
                <a:latin typeface="Arial" pitchFamily="34" charset="0"/>
                <a:ea typeface="+mn-ea"/>
                <a:cs typeface="Arial" pitchFamily="34" charset="0"/>
              </a:defRPr>
            </a:lvl5pPr>
            <a:lvl6pPr marL="1371313" indent="-228553" algn="l" defTabSz="914209" rtl="0" eaLnBrk="1" latinLnBrk="0" hangingPunct="1">
              <a:spcBef>
                <a:spcPct val="20000"/>
              </a:spcBef>
              <a:buFont typeface="Arial" pitchFamily="34" charset="0"/>
              <a:buChar char="-"/>
              <a:defRPr sz="1200" kern="1200">
                <a:solidFill>
                  <a:srgbClr val="626469"/>
                </a:solidFill>
                <a:latin typeface="+mn-lt"/>
                <a:ea typeface="+mn-ea"/>
                <a:cs typeface="+mn-cs"/>
              </a:defRPr>
            </a:lvl6pPr>
            <a:lvl7pPr marL="2971180"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287"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Font typeface="Arial" pitchFamily="34" charset="0"/>
              <a:buNone/>
              <a:defRPr/>
            </a:pPr>
            <a:r>
              <a:rPr lang="en-US" sz="1400" b="1" kern="0">
                <a:solidFill>
                  <a:schemeClr val="bg2"/>
                </a:solidFill>
                <a:cs typeface="Calibri" pitchFamily="34" charset="0"/>
              </a:rPr>
              <a:t>EXAMPLE: </a:t>
            </a:r>
            <a:br>
              <a:rPr lang="en-US" sz="1400" b="1" kern="0">
                <a:solidFill>
                  <a:schemeClr val="bg2"/>
                </a:solidFill>
                <a:cs typeface="Calibri" pitchFamily="34" charset="0"/>
              </a:rPr>
            </a:br>
            <a:r>
              <a:rPr lang="en-US" sz="1400" b="1" kern="0">
                <a:solidFill>
                  <a:schemeClr val="bg2"/>
                </a:solidFill>
                <a:cs typeface="Calibri" pitchFamily="34" charset="0"/>
              </a:rPr>
              <a:t>Bottling Plant</a:t>
            </a:r>
          </a:p>
        </p:txBody>
      </p:sp>
      <p:sp>
        <p:nvSpPr>
          <p:cNvPr id="16" name="Freeform 52">
            <a:extLst>
              <a:ext uri="{FF2B5EF4-FFF2-40B4-BE49-F238E27FC236}">
                <a16:creationId xmlns:a16="http://schemas.microsoft.com/office/drawing/2014/main" id="{876351CC-C152-41EF-BF5F-04D915568E35}"/>
              </a:ext>
            </a:extLst>
          </p:cNvPr>
          <p:cNvSpPr>
            <a:spLocks noChangeAspect="1"/>
          </p:cNvSpPr>
          <p:nvPr/>
        </p:nvSpPr>
        <p:spPr bwMode="auto">
          <a:xfrm>
            <a:off x="1458388" y="3585255"/>
            <a:ext cx="380589" cy="393192"/>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chemeClr val="bg2"/>
          </a:solidFill>
          <a:ln w="9525">
            <a:noFill/>
            <a:round/>
            <a:headEnd/>
            <a:tailEnd/>
          </a:ln>
        </p:spPr>
        <p:txBody>
          <a:bodyPr vert="horz" wrap="square" lIns="91300" tIns="45651" rIns="91300" bIns="45651" numCol="1" anchor="t" anchorCtr="0" compatLnSpc="1">
            <a:prstTxWarp prst="textNoShape">
              <a:avLst/>
            </a:prstTxWarp>
          </a:bodyPr>
          <a:lstStyle/>
          <a:p>
            <a:pPr marL="0" marR="0" lvl="0" indent="0" algn="ctr" defTabSz="91307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chemeClr val="bg2"/>
              </a:solidFill>
              <a:effectLst/>
              <a:uLnTx/>
              <a:uFillTx/>
            </a:endParaRPr>
          </a:p>
        </p:txBody>
      </p:sp>
      <p:pic>
        <p:nvPicPr>
          <p:cNvPr id="11" name="Picture 10">
            <a:extLst>
              <a:ext uri="{FF2B5EF4-FFF2-40B4-BE49-F238E27FC236}">
                <a16:creationId xmlns:a16="http://schemas.microsoft.com/office/drawing/2014/main" id="{BBBCECD6-C739-4A49-8727-B5C91CFA3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3398" y="230187"/>
            <a:ext cx="2638559" cy="4822291"/>
          </a:xfrm>
          <a:prstGeom prst="rect">
            <a:avLst/>
          </a:prstGeom>
          <a:ln>
            <a:solidFill>
              <a:schemeClr val="bg1">
                <a:lumMod val="50000"/>
              </a:schemeClr>
            </a:solidFill>
          </a:ln>
        </p:spPr>
      </p:pic>
      <p:grpSp>
        <p:nvGrpSpPr>
          <p:cNvPr id="12" name="Group 11">
            <a:extLst>
              <a:ext uri="{FF2B5EF4-FFF2-40B4-BE49-F238E27FC236}">
                <a16:creationId xmlns:a16="http://schemas.microsoft.com/office/drawing/2014/main" id="{078B27B4-066A-450F-BAA3-2C57A0085CC0}"/>
              </a:ext>
            </a:extLst>
          </p:cNvPr>
          <p:cNvGrpSpPr/>
          <p:nvPr/>
        </p:nvGrpSpPr>
        <p:grpSpPr>
          <a:xfrm>
            <a:off x="2143841" y="2771561"/>
            <a:ext cx="3902245" cy="2020579"/>
            <a:chOff x="2056038" y="3681351"/>
            <a:chExt cx="4926654" cy="2440203"/>
          </a:xfrm>
          <a:solidFill>
            <a:schemeClr val="bg2"/>
          </a:solidFill>
        </p:grpSpPr>
        <p:sp>
          <p:nvSpPr>
            <p:cNvPr id="13" name="Rounded Rectangle 21">
              <a:extLst>
                <a:ext uri="{FF2B5EF4-FFF2-40B4-BE49-F238E27FC236}">
                  <a16:creationId xmlns:a16="http://schemas.microsoft.com/office/drawing/2014/main" id="{106B39E1-8728-40AF-A3BB-DD78855057FA}"/>
                </a:ext>
              </a:extLst>
            </p:cNvPr>
            <p:cNvSpPr/>
            <p:nvPr/>
          </p:nvSpPr>
          <p:spPr>
            <a:xfrm>
              <a:off x="2056038" y="3681351"/>
              <a:ext cx="4926654" cy="2440203"/>
            </a:xfrm>
            <a:prstGeom prst="roundRect">
              <a:avLst/>
            </a:prstGeom>
            <a:grpFill/>
            <a:ln w="25400" cap="flat" cmpd="sng" algn="ctr">
              <a:solidFill>
                <a:schemeClr val="tx2"/>
              </a:solidFill>
              <a:prstDash val="solid"/>
            </a:ln>
            <a:effectLst/>
          </p:spPr>
          <p:txBody>
            <a:bodyPr rtlCol="0" anchor="ctr"/>
            <a:lstStyle/>
            <a:p>
              <a:pPr marL="0" marR="0" lvl="0" indent="0" defTabSz="914400" eaLnBrk="1" fontAlgn="auto" latinLnBrk="0" hangingPunct="1">
                <a:lnSpc>
                  <a:spcPct val="100000"/>
                </a:lnSpc>
                <a:spcBef>
                  <a:spcPts val="600"/>
                </a:spcBef>
                <a:spcAft>
                  <a:spcPts val="1200"/>
                </a:spcAft>
                <a:buClrTx/>
                <a:buSzTx/>
                <a:buFontTx/>
                <a:buNone/>
                <a:tabLst/>
                <a:defRPr/>
              </a:pPr>
              <a:r>
                <a:rPr kumimoji="0" lang="en-US" sz="1400" b="1" i="0" u="none" strike="noStrike" kern="0" cap="none" spc="0" normalizeH="0" baseline="0" noProof="0">
                  <a:ln>
                    <a:noFill/>
                  </a:ln>
                  <a:solidFill>
                    <a:schemeClr val="bg1"/>
                  </a:solidFill>
                  <a:effectLst/>
                  <a:uLnTx/>
                  <a:uFillTx/>
                  <a:latin typeface="Arial"/>
                  <a:ea typeface="+mn-ea"/>
                  <a:cs typeface="Calibri" pitchFamily="34" charset="0"/>
                </a:rPr>
                <a:t>Analyze Power Usage by Process States</a:t>
              </a:r>
            </a:p>
            <a:p>
              <a:pPr marL="514350" marR="0" lvl="1" indent="-2857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1"/>
                  </a:solidFill>
                  <a:effectLst/>
                  <a:uLnTx/>
                  <a:uFillTx/>
                  <a:latin typeface="Arial"/>
                  <a:ea typeface="+mn-ea"/>
                  <a:cs typeface="Calibri" pitchFamily="34" charset="0"/>
                </a:rPr>
                <a:t>Idle</a:t>
              </a:r>
            </a:p>
            <a:p>
              <a:pPr marL="514350" marR="0" lvl="1" indent="-2857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1"/>
                  </a:solidFill>
                  <a:effectLst/>
                  <a:uLnTx/>
                  <a:uFillTx/>
                  <a:latin typeface="Arial"/>
                  <a:ea typeface="+mn-ea"/>
                  <a:cs typeface="Calibri" pitchFamily="34" charset="0"/>
                </a:rPr>
                <a:t>Cola 500ml</a:t>
              </a:r>
            </a:p>
            <a:p>
              <a:pPr marL="514350" marR="0" lvl="1" indent="-2857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1"/>
                  </a:solidFill>
                  <a:effectLst/>
                  <a:uLnTx/>
                  <a:uFillTx/>
                  <a:latin typeface="Arial"/>
                  <a:ea typeface="+mn-ea"/>
                  <a:cs typeface="Calibri" pitchFamily="34" charset="0"/>
                </a:rPr>
                <a:t>Lemon-Lime 500ml</a:t>
              </a:r>
            </a:p>
            <a:p>
              <a:pPr marL="514350" marR="0" lvl="1" indent="-2857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1"/>
                  </a:solidFill>
                  <a:effectLst/>
                  <a:uLnTx/>
                  <a:uFillTx/>
                  <a:latin typeface="Arial"/>
                  <a:ea typeface="+mn-ea"/>
                  <a:cs typeface="Calibri" pitchFamily="34" charset="0"/>
                </a:rPr>
                <a:t>Orange 500ml</a:t>
              </a:r>
            </a:p>
            <a:p>
              <a:pPr marL="514350" marR="0" lvl="1" indent="-2857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1"/>
                  </a:solidFill>
                  <a:effectLst/>
                  <a:uLnTx/>
                  <a:uFillTx/>
                  <a:latin typeface="Arial"/>
                  <a:ea typeface="+mn-ea"/>
                  <a:cs typeface="Calibri" pitchFamily="34" charset="0"/>
                </a:rPr>
                <a:t>Grape 500ml</a:t>
              </a:r>
            </a:p>
            <a:p>
              <a:pPr marL="514350" marR="0" lvl="1" indent="-2857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1"/>
                  </a:solidFill>
                  <a:effectLst/>
                  <a:uLnTx/>
                  <a:uFillTx/>
                  <a:latin typeface="Arial"/>
                  <a:ea typeface="+mn-ea"/>
                  <a:cs typeface="Calibri" pitchFamily="34" charset="0"/>
                </a:rPr>
                <a:t>Strawberry 500ml</a:t>
              </a:r>
              <a:endParaRPr kumimoji="0" lang="en-US" sz="1400" b="0" i="0" u="none" strike="noStrike" kern="0" cap="none" spc="0" normalizeH="0" baseline="0" noProof="0">
                <a:ln>
                  <a:noFill/>
                </a:ln>
                <a:solidFill>
                  <a:schemeClr val="bg1"/>
                </a:solidFill>
                <a:effectLst/>
                <a:uLnTx/>
                <a:uFillTx/>
                <a:latin typeface="Arial"/>
                <a:ea typeface="+mn-ea"/>
                <a:cs typeface="Calibri" pitchFamily="34" charset="0"/>
              </a:endParaRPr>
            </a:p>
          </p:txBody>
        </p:sp>
        <p:sp>
          <p:nvSpPr>
            <p:cNvPr id="17" name="Rounded Rectangle 22">
              <a:extLst>
                <a:ext uri="{FF2B5EF4-FFF2-40B4-BE49-F238E27FC236}">
                  <a16:creationId xmlns:a16="http://schemas.microsoft.com/office/drawing/2014/main" id="{0B131A93-85D0-4EED-899D-024DF711A5C6}"/>
                </a:ext>
              </a:extLst>
            </p:cNvPr>
            <p:cNvSpPr/>
            <p:nvPr/>
          </p:nvSpPr>
          <p:spPr>
            <a:xfrm>
              <a:off x="4496093" y="4541474"/>
              <a:ext cx="2320286" cy="1400866"/>
            </a:xfrm>
            <a:prstGeom prst="roundRect">
              <a:avLst/>
            </a:prstGeom>
            <a:grpFill/>
            <a:ln w="25400" cap="flat" cmpd="sng" algn="ctr">
              <a:solidFill>
                <a:schemeClr val="tx2"/>
              </a:solidFill>
              <a:prstDash val="solid"/>
            </a:ln>
            <a:effectLst/>
          </p:spPr>
          <p:txBody>
            <a:bodyPr rtlCol="0" anchor="ctr"/>
            <a:lstStyle/>
            <a:p>
              <a:pPr marL="514350" marR="0" lvl="1" indent="-2857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1"/>
                  </a:solidFill>
                  <a:effectLst/>
                  <a:uLnTx/>
                  <a:uFillTx/>
                  <a:latin typeface="Arial"/>
                  <a:ea typeface="+mn-ea"/>
                  <a:cs typeface="Calibri" pitchFamily="34" charset="0"/>
                </a:rPr>
                <a:t>Cola 2L</a:t>
              </a:r>
            </a:p>
            <a:p>
              <a:pPr marL="514350" marR="0" lvl="1" indent="-2857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1"/>
                  </a:solidFill>
                  <a:effectLst/>
                  <a:uLnTx/>
                  <a:uFillTx/>
                  <a:latin typeface="Arial"/>
                  <a:ea typeface="+mn-ea"/>
                  <a:cs typeface="Calibri" pitchFamily="34" charset="0"/>
                </a:rPr>
                <a:t>Lemon-Lime 2L</a:t>
              </a:r>
            </a:p>
            <a:p>
              <a:pPr marL="514350" marR="0" lvl="1" indent="-2857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1"/>
                  </a:solidFill>
                  <a:effectLst/>
                  <a:uLnTx/>
                  <a:uFillTx/>
                  <a:latin typeface="Arial"/>
                  <a:ea typeface="+mn-ea"/>
                  <a:cs typeface="Calibri" pitchFamily="34" charset="0"/>
                </a:rPr>
                <a:t>Orange 2L</a:t>
              </a:r>
            </a:p>
            <a:p>
              <a:pPr marL="514350" marR="0" lvl="1" indent="-2857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1"/>
                  </a:solidFill>
                  <a:effectLst/>
                  <a:uLnTx/>
                  <a:uFillTx/>
                  <a:latin typeface="Arial"/>
                  <a:ea typeface="+mn-ea"/>
                  <a:cs typeface="Calibri" pitchFamily="34" charset="0"/>
                </a:rPr>
                <a:t>Grape 2L</a:t>
              </a:r>
            </a:p>
            <a:p>
              <a:pPr marL="514350" marR="0" lvl="1" indent="-2857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1"/>
                  </a:solidFill>
                  <a:effectLst/>
                  <a:uLnTx/>
                  <a:uFillTx/>
                  <a:latin typeface="Arial"/>
                  <a:ea typeface="+mn-ea"/>
                  <a:cs typeface="Calibri" pitchFamily="34" charset="0"/>
                </a:rPr>
                <a:t>Strawberry 2L</a:t>
              </a:r>
              <a:endParaRPr kumimoji="0" lang="en-US" sz="1400" b="0" i="0" u="none" strike="noStrike" kern="0" cap="none" spc="0" normalizeH="0" baseline="0" noProof="0">
                <a:ln>
                  <a:noFill/>
                </a:ln>
                <a:solidFill>
                  <a:schemeClr val="bg1"/>
                </a:solidFill>
                <a:effectLst/>
                <a:uLnTx/>
                <a:uFillTx/>
                <a:latin typeface="Arial"/>
                <a:ea typeface="+mn-ea"/>
                <a:cs typeface="Calibri" pitchFamily="34" charset="0"/>
              </a:endParaRPr>
            </a:p>
          </p:txBody>
        </p:sp>
      </p:grpSp>
    </p:spTree>
    <p:extLst>
      <p:ext uri="{BB962C8B-B14F-4D97-AF65-F5344CB8AC3E}">
        <p14:creationId xmlns:p14="http://schemas.microsoft.com/office/powerpoint/2010/main" val="299961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E82E3D-64DB-4300-AE1F-C423B6CA92AB}"/>
              </a:ext>
            </a:extLst>
          </p:cNvPr>
          <p:cNvSpPr>
            <a:spLocks noGrp="1"/>
          </p:cNvSpPr>
          <p:nvPr>
            <p:ph type="sldNum" sz="quarter" idx="4"/>
          </p:nvPr>
        </p:nvSpPr>
        <p:spPr/>
        <p:txBody>
          <a:bodyPr/>
          <a:lstStyle/>
          <a:p>
            <a:r>
              <a:rPr lang="en-US"/>
              <a:t>Page </a:t>
            </a:r>
            <a:fld id="{5A9C12DC-491F-9444-86A2-13AC5C62A2FC}" type="slidenum">
              <a:rPr lang="en-US" smtClean="0"/>
              <a:pPr/>
              <a:t>39</a:t>
            </a:fld>
            <a:endParaRPr lang="en-US"/>
          </a:p>
        </p:txBody>
      </p:sp>
      <p:sp>
        <p:nvSpPr>
          <p:cNvPr id="3" name="Footer Placeholder 2">
            <a:extLst>
              <a:ext uri="{FF2B5EF4-FFF2-40B4-BE49-F238E27FC236}">
                <a16:creationId xmlns:a16="http://schemas.microsoft.com/office/drawing/2014/main" id="{12113BF2-AB80-47FC-B511-4089ADFB7581}"/>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B7E61B74-F7B4-4060-8B09-B017473C39D5}"/>
              </a:ext>
            </a:extLst>
          </p:cNvPr>
          <p:cNvSpPr>
            <a:spLocks noGrp="1"/>
          </p:cNvSpPr>
          <p:nvPr>
            <p:ph type="body" sz="quarter" idx="32"/>
          </p:nvPr>
        </p:nvSpPr>
        <p:spPr/>
        <p:txBody>
          <a:bodyPr/>
          <a:lstStyle/>
          <a:p>
            <a:r>
              <a:rPr lang="en-US"/>
              <a:t>Operational Status Reporting</a:t>
            </a:r>
          </a:p>
        </p:txBody>
      </p:sp>
      <p:pic>
        <p:nvPicPr>
          <p:cNvPr id="7" name="Picture 2">
            <a:extLst>
              <a:ext uri="{FF2B5EF4-FFF2-40B4-BE49-F238E27FC236}">
                <a16:creationId xmlns:a16="http://schemas.microsoft.com/office/drawing/2014/main" id="{C0706612-BE3D-42AD-A670-2AC65EF3308F}"/>
              </a:ext>
            </a:extLst>
          </p:cNvPr>
          <p:cNvPicPr>
            <a:picLocks noChangeAspect="1" noChangeArrowheads="1"/>
          </p:cNvPicPr>
          <p:nvPr/>
        </p:nvPicPr>
        <p:blipFill rotWithShape="1">
          <a:blip r:embed="rId2" cstate="print"/>
          <a:srcRect b="42065"/>
          <a:stretch/>
        </p:blipFill>
        <p:spPr bwMode="auto">
          <a:xfrm>
            <a:off x="3503351" y="2901895"/>
            <a:ext cx="2995282" cy="2139801"/>
          </a:xfrm>
          <a:prstGeom prst="rect">
            <a:avLst/>
          </a:prstGeom>
          <a:noFill/>
          <a:ln w="9525">
            <a:solidFill>
              <a:schemeClr val="bg1">
                <a:lumMod val="65000"/>
              </a:schemeClr>
            </a:solidFill>
            <a:miter lim="800000"/>
            <a:headEnd/>
            <a:tailEnd/>
          </a:ln>
        </p:spPr>
      </p:pic>
      <p:pic>
        <p:nvPicPr>
          <p:cNvPr id="8" name="Picture 3">
            <a:extLst>
              <a:ext uri="{FF2B5EF4-FFF2-40B4-BE49-F238E27FC236}">
                <a16:creationId xmlns:a16="http://schemas.microsoft.com/office/drawing/2014/main" id="{4F392918-0868-47B1-B689-E3C78D2A75E2}"/>
              </a:ext>
            </a:extLst>
          </p:cNvPr>
          <p:cNvPicPr>
            <a:picLocks noChangeAspect="1" noChangeArrowheads="1"/>
          </p:cNvPicPr>
          <p:nvPr/>
        </p:nvPicPr>
        <p:blipFill>
          <a:blip r:embed="rId3" cstate="print"/>
          <a:srcRect/>
          <a:stretch>
            <a:fillRect/>
          </a:stretch>
        </p:blipFill>
        <p:spPr bwMode="auto">
          <a:xfrm>
            <a:off x="252413" y="1141357"/>
            <a:ext cx="2961631" cy="3852528"/>
          </a:xfrm>
          <a:prstGeom prst="rect">
            <a:avLst/>
          </a:prstGeom>
          <a:noFill/>
          <a:ln w="9525">
            <a:solidFill>
              <a:schemeClr val="bg1">
                <a:lumMod val="65000"/>
              </a:schemeClr>
            </a:solidFill>
            <a:miter lim="800000"/>
            <a:headEnd/>
            <a:tailEnd/>
          </a:ln>
        </p:spPr>
      </p:pic>
      <p:sp>
        <p:nvSpPr>
          <p:cNvPr id="9" name="Content Placeholder 2">
            <a:extLst>
              <a:ext uri="{FF2B5EF4-FFF2-40B4-BE49-F238E27FC236}">
                <a16:creationId xmlns:a16="http://schemas.microsoft.com/office/drawing/2014/main" id="{40C5ED9A-2153-4768-825F-C4B7C4DF7802}"/>
              </a:ext>
            </a:extLst>
          </p:cNvPr>
          <p:cNvSpPr txBox="1">
            <a:spLocks/>
          </p:cNvSpPr>
          <p:nvPr/>
        </p:nvSpPr>
        <p:spPr>
          <a:xfrm>
            <a:off x="3561016" y="864113"/>
            <a:ext cx="5338509" cy="1950805"/>
          </a:xfrm>
          <a:prstGeom prst="rect">
            <a:avLst/>
          </a:prstGeom>
        </p:spPr>
        <p:txBody>
          <a:bodyPr/>
          <a:lstStyle>
            <a:lvl1pPr marL="225378" indent="-225378" algn="l" defTabSz="914209" rtl="0" eaLnBrk="1" latinLnBrk="0" hangingPunct="1">
              <a:spcBef>
                <a:spcPct val="20000"/>
              </a:spcBef>
              <a:buClr>
                <a:srgbClr val="009530"/>
              </a:buClr>
              <a:buFont typeface="Arial" pitchFamily="34" charset="0"/>
              <a:buChar char="&gt;"/>
              <a:defRPr sz="2300" kern="1200">
                <a:solidFill>
                  <a:srgbClr val="009530"/>
                </a:solidFill>
                <a:latin typeface="Arial" pitchFamily="34" charset="0"/>
                <a:ea typeface="+mn-ea"/>
                <a:cs typeface="Arial" pitchFamily="34" charset="0"/>
              </a:defRPr>
            </a:lvl1pPr>
            <a:lvl2pPr marL="457101" indent="-228553" algn="l" defTabSz="914209" rtl="0" eaLnBrk="1" latinLnBrk="0" hangingPunct="1">
              <a:spcBef>
                <a:spcPct val="20000"/>
              </a:spcBef>
              <a:buClr>
                <a:srgbClr val="626469"/>
              </a:buClr>
              <a:buFont typeface="Arial" pitchFamily="34" charset="0"/>
              <a:buChar char="&gt;"/>
              <a:defRPr sz="2000" kern="1200">
                <a:solidFill>
                  <a:srgbClr val="626469"/>
                </a:solidFill>
                <a:latin typeface="Arial" pitchFamily="34" charset="0"/>
                <a:ea typeface="+mn-ea"/>
                <a:cs typeface="Arial" pitchFamily="34" charset="0"/>
              </a:defRPr>
            </a:lvl2pPr>
            <a:lvl3pPr marL="685660" indent="-228553" algn="l" defTabSz="914209" rtl="0" eaLnBrk="1" latinLnBrk="0" hangingPunct="1">
              <a:spcBef>
                <a:spcPct val="20000"/>
              </a:spcBef>
              <a:buClr>
                <a:srgbClr val="626469"/>
              </a:buClr>
              <a:buFont typeface="Arial" pitchFamily="34" charset="0"/>
              <a:buChar char="-"/>
              <a:defRPr sz="1900" kern="1200">
                <a:solidFill>
                  <a:srgbClr val="626469"/>
                </a:solidFill>
                <a:latin typeface="Arial" pitchFamily="34" charset="0"/>
                <a:ea typeface="+mn-ea"/>
                <a:cs typeface="Arial" pitchFamily="34" charset="0"/>
              </a:defRPr>
            </a:lvl3pPr>
            <a:lvl4pPr marL="914209" indent="-228553" algn="l" defTabSz="914209" rtl="0" eaLnBrk="1" latinLnBrk="0" hangingPunct="1">
              <a:spcBef>
                <a:spcPct val="20000"/>
              </a:spcBef>
              <a:buClr>
                <a:srgbClr val="626469"/>
              </a:buClr>
              <a:buFont typeface="Arial" pitchFamily="34" charset="0"/>
              <a:buChar char="-"/>
              <a:defRPr sz="1600" kern="1200">
                <a:solidFill>
                  <a:srgbClr val="626469"/>
                </a:solidFill>
                <a:latin typeface="Arial" pitchFamily="34" charset="0"/>
                <a:ea typeface="+mn-ea"/>
                <a:cs typeface="Arial" pitchFamily="34" charset="0"/>
              </a:defRPr>
            </a:lvl4pPr>
            <a:lvl5pPr marL="1142760" indent="-228553" algn="l" defTabSz="914209" rtl="0" eaLnBrk="1" latinLnBrk="0" hangingPunct="1">
              <a:spcBef>
                <a:spcPct val="20000"/>
              </a:spcBef>
              <a:buClr>
                <a:srgbClr val="626469"/>
              </a:buClr>
              <a:buFont typeface="Arial" pitchFamily="34" charset="0"/>
              <a:buChar char="-"/>
              <a:defRPr sz="1500" kern="1200" baseline="0">
                <a:solidFill>
                  <a:srgbClr val="626469"/>
                </a:solidFill>
                <a:latin typeface="Arial" pitchFamily="34" charset="0"/>
                <a:ea typeface="+mn-ea"/>
                <a:cs typeface="Arial" pitchFamily="34" charset="0"/>
              </a:defRPr>
            </a:lvl5pPr>
            <a:lvl6pPr marL="1371313" indent="-228553" algn="l" defTabSz="914209" rtl="0" eaLnBrk="1" latinLnBrk="0" hangingPunct="1">
              <a:spcBef>
                <a:spcPct val="20000"/>
              </a:spcBef>
              <a:buFont typeface="Arial" pitchFamily="34" charset="0"/>
              <a:buChar char="-"/>
              <a:defRPr sz="1200" kern="1200">
                <a:solidFill>
                  <a:srgbClr val="626469"/>
                </a:solidFill>
                <a:latin typeface="+mn-lt"/>
                <a:ea typeface="+mn-ea"/>
                <a:cs typeface="+mn-cs"/>
              </a:defRPr>
            </a:lvl6pPr>
            <a:lvl7pPr marL="2971180"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287"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None/>
              <a:defRPr/>
            </a:pPr>
            <a:r>
              <a:rPr lang="en-US" sz="1600" kern="0">
                <a:solidFill>
                  <a:schemeClr val="bg2"/>
                </a:solidFill>
                <a:cs typeface="Calibri" pitchFamily="34" charset="0"/>
              </a:rPr>
              <a:t>Analyze </a:t>
            </a:r>
            <a:r>
              <a:rPr lang="en-US" sz="1600" kern="0">
                <a:solidFill>
                  <a:schemeClr val="accent5"/>
                </a:solidFill>
                <a:cs typeface="Calibri" pitchFamily="34" charset="0"/>
              </a:rPr>
              <a:t>how equipment is operating </a:t>
            </a:r>
            <a:r>
              <a:rPr lang="en-US" sz="1600" kern="0">
                <a:solidFill>
                  <a:schemeClr val="bg2"/>
                </a:solidFill>
                <a:cs typeface="Calibri" pitchFamily="34" charset="0"/>
              </a:rPr>
              <a:t>to find anomalies and correct problems</a:t>
            </a:r>
          </a:p>
          <a:p>
            <a:pPr marL="514350" lvl="1" indent="-285750" defTabSz="914400">
              <a:spcAft>
                <a:spcPts val="600"/>
              </a:spcAft>
              <a:buFont typeface="Arial" panose="020B0604020202020204" pitchFamily="34" charset="0"/>
              <a:buChar char="•"/>
              <a:defRPr/>
            </a:pPr>
            <a:r>
              <a:rPr lang="en-US" sz="1400" kern="0">
                <a:solidFill>
                  <a:srgbClr val="FFFFFF">
                    <a:lumMod val="50000"/>
                  </a:srgbClr>
                </a:solidFill>
                <a:cs typeface="Calibri" pitchFamily="34" charset="0"/>
              </a:rPr>
              <a:t>Hours of operation in each state/mode</a:t>
            </a:r>
          </a:p>
          <a:p>
            <a:pPr marL="514350" lvl="1" indent="-285750" defTabSz="914400">
              <a:spcAft>
                <a:spcPts val="600"/>
              </a:spcAft>
              <a:buFont typeface="Arial" panose="020B0604020202020204" pitchFamily="34" charset="0"/>
              <a:buChar char="•"/>
              <a:defRPr/>
            </a:pPr>
            <a:r>
              <a:rPr lang="en-US" sz="1400" kern="0">
                <a:solidFill>
                  <a:srgbClr val="FFFFFF">
                    <a:lumMod val="50000"/>
                  </a:srgbClr>
                </a:solidFill>
                <a:cs typeface="Calibri" pitchFamily="34" charset="0"/>
              </a:rPr>
              <a:t>% hours in each state/mode</a:t>
            </a:r>
          </a:p>
          <a:p>
            <a:pPr marL="514350" lvl="1" indent="-285750" defTabSz="914400">
              <a:spcAft>
                <a:spcPts val="600"/>
              </a:spcAft>
              <a:buFont typeface="Arial" panose="020B0604020202020204" pitchFamily="34" charset="0"/>
              <a:buChar char="•"/>
              <a:defRPr/>
            </a:pPr>
            <a:r>
              <a:rPr lang="en-US" sz="1400" kern="0">
                <a:solidFill>
                  <a:srgbClr val="FFFFFF">
                    <a:lumMod val="50000"/>
                  </a:srgbClr>
                </a:solidFill>
                <a:cs typeface="Calibri" pitchFamily="34" charset="0"/>
              </a:rPr>
              <a:t>Number of activations in each state/mode</a:t>
            </a:r>
          </a:p>
          <a:p>
            <a:pPr marL="514350" lvl="1" indent="-285750" defTabSz="914400">
              <a:spcAft>
                <a:spcPts val="600"/>
              </a:spcAft>
              <a:buFont typeface="Arial" panose="020B0604020202020204" pitchFamily="34" charset="0"/>
              <a:buChar char="•"/>
              <a:defRPr/>
            </a:pPr>
            <a:r>
              <a:rPr lang="en-US" sz="1400" kern="0">
                <a:solidFill>
                  <a:srgbClr val="FFFFFF">
                    <a:lumMod val="50000"/>
                  </a:srgbClr>
                </a:solidFill>
                <a:cs typeface="Calibri" pitchFamily="34" charset="0"/>
              </a:rPr>
              <a:t>Average activation duration</a:t>
            </a:r>
          </a:p>
          <a:p>
            <a:pPr>
              <a:spcAft>
                <a:spcPts val="600"/>
              </a:spcAft>
              <a:defRPr/>
            </a:pPr>
            <a:endParaRPr lang="en-US" sz="2000" b="1" kern="0">
              <a:cs typeface="Calibri" pitchFamily="34" charset="0"/>
            </a:endParaRPr>
          </a:p>
        </p:txBody>
      </p:sp>
    </p:spTree>
    <p:extLst>
      <p:ext uri="{BB962C8B-B14F-4D97-AF65-F5344CB8AC3E}">
        <p14:creationId xmlns:p14="http://schemas.microsoft.com/office/powerpoint/2010/main" val="81156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9144000"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bject 3"/>
          <p:cNvSpPr/>
          <p:nvPr/>
        </p:nvSpPr>
        <p:spPr>
          <a:xfrm flipH="1">
            <a:off x="2383" y="913898"/>
            <a:ext cx="9139238"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marL="0" marR="0" lvl="0" indent="0" algn="l" defTabSz="456247"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a:ln>
                <a:noFill/>
              </a:ln>
              <a:solidFill>
                <a:prstClr val="black"/>
              </a:solidFill>
              <a:effectLst/>
              <a:uLnTx/>
              <a:uFillTx/>
              <a:latin typeface="Arial Rounded MT Std" panose="020F0502020102020204" pitchFamily="34" charset="0"/>
              <a:ea typeface="+mn-ea"/>
              <a:cs typeface="+mn-cs"/>
            </a:endParaRPr>
          </a:p>
        </p:txBody>
      </p:sp>
      <p:pic>
        <p:nvPicPr>
          <p:cNvPr id="485" name="Picture 484" descr="schneider_LIO_Life-Green_RGB.png"/>
          <p:cNvPicPr>
            <a:picLocks noChangeAspect="1"/>
          </p:cNvPicPr>
          <p:nvPr/>
        </p:nvPicPr>
        <p:blipFill>
          <a:blip r:embed="rId3" cstate="print">
            <a:biLevel thresh="25000"/>
          </a:blip>
          <a:stretch>
            <a:fillRect/>
          </a:stretch>
        </p:blipFill>
        <p:spPr>
          <a:xfrm>
            <a:off x="6788739" y="4494998"/>
            <a:ext cx="2041798" cy="562953"/>
          </a:xfrm>
          <a:prstGeom prst="rect">
            <a:avLst/>
          </a:prstGeom>
        </p:spPr>
      </p:pic>
      <p:sp>
        <p:nvSpPr>
          <p:cNvPr id="82" name="Text Placeholder 7"/>
          <p:cNvSpPr>
            <a:spLocks noGrp="1"/>
          </p:cNvSpPr>
          <p:nvPr>
            <p:ph type="body" sz="quarter" idx="32"/>
          </p:nvPr>
        </p:nvSpPr>
        <p:spPr>
          <a:xfrm>
            <a:off x="430688" y="335518"/>
            <a:ext cx="8468837" cy="369332"/>
          </a:xfrm>
        </p:spPr>
        <p:txBody>
          <a:bodyPr/>
          <a:lstStyle/>
          <a:p>
            <a:r>
              <a:rPr lang="en-US" sz="2100" b="1">
                <a:solidFill>
                  <a:schemeClr val="bg1"/>
                </a:solidFill>
              </a:rPr>
              <a:t>Growing complexity in the model has its challenges</a:t>
            </a:r>
          </a:p>
          <a:p>
            <a:pPr marL="0" indent="0" defTabSz="609570">
              <a:spcAft>
                <a:spcPts val="0"/>
              </a:spcAft>
              <a:defRPr/>
            </a:pPr>
            <a:endParaRPr lang="en-US" sz="2200" b="1">
              <a:solidFill>
                <a:schemeClr val="bg1"/>
              </a:solidFill>
            </a:endParaRPr>
          </a:p>
        </p:txBody>
      </p:sp>
      <p:pic>
        <p:nvPicPr>
          <p:cNvPr id="79" name="Picture 78">
            <a:extLst>
              <a:ext uri="{FF2B5EF4-FFF2-40B4-BE49-F238E27FC236}">
                <a16:creationId xmlns:a16="http://schemas.microsoft.com/office/drawing/2014/main" id="{1269368E-E8AF-4D66-B359-F7762E31A9C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saturation sat="159000"/>
                    </a14:imgEffect>
                    <a14:imgEffect>
                      <a14:brightnessContrast bright="-43000" contrast="-2000"/>
                    </a14:imgEffect>
                  </a14:imgLayer>
                </a14:imgProps>
              </a:ext>
            </a:extLst>
          </a:blip>
          <a:stretch>
            <a:fillRect/>
          </a:stretch>
        </p:blipFill>
        <p:spPr>
          <a:xfrm>
            <a:off x="-2379" y="1005984"/>
            <a:ext cx="9144000" cy="4132456"/>
          </a:xfrm>
          <a:prstGeom prst="rect">
            <a:avLst/>
          </a:prstGeom>
        </p:spPr>
      </p:pic>
      <p:sp>
        <p:nvSpPr>
          <p:cNvPr id="81" name="Speech Bubble: Rectangle 80">
            <a:extLst>
              <a:ext uri="{FF2B5EF4-FFF2-40B4-BE49-F238E27FC236}">
                <a16:creationId xmlns:a16="http://schemas.microsoft.com/office/drawing/2014/main" id="{A3CD5252-85CF-4622-A04E-02098A703812}"/>
              </a:ext>
            </a:extLst>
          </p:cNvPr>
          <p:cNvSpPr/>
          <p:nvPr/>
        </p:nvSpPr>
        <p:spPr>
          <a:xfrm>
            <a:off x="189657" y="1124960"/>
            <a:ext cx="4589817" cy="445770"/>
          </a:xfrm>
          <a:prstGeom prst="wedgeRectCallout">
            <a:avLst>
              <a:gd name="adj1" fmla="val -31024"/>
              <a:gd name="adj2" fmla="val 115441"/>
            </a:avLst>
          </a:prstGeom>
          <a:solidFill>
            <a:schemeClr val="accent2">
              <a:lumMod val="20000"/>
              <a:lumOff val="80000"/>
            </a:schemeClr>
          </a:solid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mn-cs"/>
              </a:rPr>
              <a:t>22% of fires in a facility are due to electrical failures, and 50% of electrocutions occur within facilities</a:t>
            </a:r>
          </a:p>
        </p:txBody>
      </p:sp>
      <p:sp>
        <p:nvSpPr>
          <p:cNvPr id="84" name="Speech Bubble: Rectangle 83">
            <a:extLst>
              <a:ext uri="{FF2B5EF4-FFF2-40B4-BE49-F238E27FC236}">
                <a16:creationId xmlns:a16="http://schemas.microsoft.com/office/drawing/2014/main" id="{A4F03327-B057-40A7-A458-C9FACC0B3EC7}"/>
              </a:ext>
            </a:extLst>
          </p:cNvPr>
          <p:cNvSpPr/>
          <p:nvPr/>
        </p:nvSpPr>
        <p:spPr>
          <a:xfrm>
            <a:off x="189657" y="2275449"/>
            <a:ext cx="4589077" cy="445770"/>
          </a:xfrm>
          <a:prstGeom prst="wedgeRectCallout">
            <a:avLst>
              <a:gd name="adj1" fmla="val -31024"/>
              <a:gd name="adj2" fmla="val 115441"/>
            </a:avLst>
          </a:prstGeom>
          <a:solidFill>
            <a:schemeClr val="accent2">
              <a:lumMod val="20000"/>
              <a:lumOff val="80000"/>
            </a:schemeClr>
          </a:solid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mn-cs"/>
              </a:rPr>
              <a:t>Power interruptions cost the US economy$110 billion per year</a:t>
            </a:r>
          </a:p>
        </p:txBody>
      </p:sp>
      <p:sp>
        <p:nvSpPr>
          <p:cNvPr id="85" name="Speech Bubble: Rectangle 84">
            <a:extLst>
              <a:ext uri="{FF2B5EF4-FFF2-40B4-BE49-F238E27FC236}">
                <a16:creationId xmlns:a16="http://schemas.microsoft.com/office/drawing/2014/main" id="{78AF286C-433F-4EA5-B547-13925879F779}"/>
              </a:ext>
            </a:extLst>
          </p:cNvPr>
          <p:cNvSpPr/>
          <p:nvPr/>
        </p:nvSpPr>
        <p:spPr>
          <a:xfrm>
            <a:off x="4318279" y="1683896"/>
            <a:ext cx="4381753" cy="480660"/>
          </a:xfrm>
          <a:prstGeom prst="wedgeRectCallout">
            <a:avLst>
              <a:gd name="adj1" fmla="val -31024"/>
              <a:gd name="adj2" fmla="val 115441"/>
            </a:avLst>
          </a:prstGeom>
          <a:solidFill>
            <a:schemeClr val="accent2">
              <a:lumMod val="20000"/>
              <a:lumOff val="80000"/>
            </a:schemeClr>
          </a:solid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mn-cs"/>
              </a:rPr>
              <a:t>70% of Power Quality disturbances originate within facilities leading to 30-40% of downtime incidents.</a:t>
            </a:r>
          </a:p>
        </p:txBody>
      </p:sp>
      <p:sp>
        <p:nvSpPr>
          <p:cNvPr id="86" name="Speech Bubble: Rectangle 85">
            <a:extLst>
              <a:ext uri="{FF2B5EF4-FFF2-40B4-BE49-F238E27FC236}">
                <a16:creationId xmlns:a16="http://schemas.microsoft.com/office/drawing/2014/main" id="{A00BEDEE-B75E-4125-802A-3FF1075EC2EB}"/>
              </a:ext>
            </a:extLst>
          </p:cNvPr>
          <p:cNvSpPr/>
          <p:nvPr/>
        </p:nvSpPr>
        <p:spPr>
          <a:xfrm>
            <a:off x="4318279" y="2869793"/>
            <a:ext cx="4589816" cy="527350"/>
          </a:xfrm>
          <a:prstGeom prst="wedgeRectCallout">
            <a:avLst>
              <a:gd name="adj1" fmla="val -31024"/>
              <a:gd name="adj2" fmla="val 115441"/>
            </a:avLst>
          </a:prstGeom>
          <a:solidFill>
            <a:schemeClr val="accent2">
              <a:lumMod val="20000"/>
              <a:lumOff val="80000"/>
            </a:schemeClr>
          </a:solid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mn-cs"/>
              </a:rPr>
              <a:t>There is an average 10% potential reduction in energy cost in critical facilities and an additional 15% savings in maintenance OPEX</a:t>
            </a:r>
          </a:p>
        </p:txBody>
      </p:sp>
      <p:sp>
        <p:nvSpPr>
          <p:cNvPr id="87" name="Speech Bubble: Rectangle 86">
            <a:extLst>
              <a:ext uri="{FF2B5EF4-FFF2-40B4-BE49-F238E27FC236}">
                <a16:creationId xmlns:a16="http://schemas.microsoft.com/office/drawing/2014/main" id="{77EEED99-A17F-4CAA-8C44-2711F6AE539C}"/>
              </a:ext>
            </a:extLst>
          </p:cNvPr>
          <p:cNvSpPr/>
          <p:nvPr/>
        </p:nvSpPr>
        <p:spPr>
          <a:xfrm>
            <a:off x="4416251" y="4216616"/>
            <a:ext cx="4528078" cy="463406"/>
          </a:xfrm>
          <a:prstGeom prst="wedgeRectCallout">
            <a:avLst>
              <a:gd name="adj1" fmla="val -31024"/>
              <a:gd name="adj2" fmla="val 115441"/>
            </a:avLst>
          </a:prstGeom>
          <a:solidFill>
            <a:schemeClr val="accent2">
              <a:lumMod val="20000"/>
              <a:lumOff val="80000"/>
            </a:schemeClr>
          </a:solid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880" rtl="0" eaLnBrk="1" fontAlgn="ctr"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mn-cs"/>
              </a:rPr>
              <a:t>Compliance to energy efficiency standards can improve energy intensity by up to 10% and add up to a 15% premium in building price</a:t>
            </a:r>
          </a:p>
        </p:txBody>
      </p:sp>
      <p:sp>
        <p:nvSpPr>
          <p:cNvPr id="13" name="Speech Bubble: Rectangle 12">
            <a:extLst>
              <a:ext uri="{FF2B5EF4-FFF2-40B4-BE49-F238E27FC236}">
                <a16:creationId xmlns:a16="http://schemas.microsoft.com/office/drawing/2014/main" id="{3B09ACEB-38AC-40FF-B2ED-110C36943970}"/>
              </a:ext>
            </a:extLst>
          </p:cNvPr>
          <p:cNvSpPr/>
          <p:nvPr/>
        </p:nvSpPr>
        <p:spPr>
          <a:xfrm>
            <a:off x="188918" y="3527570"/>
            <a:ext cx="4589816" cy="527350"/>
          </a:xfrm>
          <a:prstGeom prst="wedgeRectCallout">
            <a:avLst>
              <a:gd name="adj1" fmla="val -31024"/>
              <a:gd name="adj2" fmla="val 115441"/>
            </a:avLst>
          </a:prstGeom>
          <a:solidFill>
            <a:schemeClr val="accent2">
              <a:lumMod val="20000"/>
              <a:lumOff val="80000"/>
            </a:schemeClr>
          </a:solid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mn-cs"/>
              </a:rPr>
              <a:t>There is a 15% potential reduction in project costs during the CAPEX phase of a project</a:t>
            </a:r>
          </a:p>
        </p:txBody>
      </p:sp>
    </p:spTree>
    <p:extLst>
      <p:ext uri="{BB962C8B-B14F-4D97-AF65-F5344CB8AC3E}">
        <p14:creationId xmlns:p14="http://schemas.microsoft.com/office/powerpoint/2010/main" val="2790172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E82E3D-64DB-4300-AE1F-C423B6CA92AB}"/>
              </a:ext>
            </a:extLst>
          </p:cNvPr>
          <p:cNvSpPr>
            <a:spLocks noGrp="1"/>
          </p:cNvSpPr>
          <p:nvPr>
            <p:ph type="sldNum" sz="quarter" idx="4"/>
          </p:nvPr>
        </p:nvSpPr>
        <p:spPr/>
        <p:txBody>
          <a:bodyPr/>
          <a:lstStyle/>
          <a:p>
            <a:r>
              <a:rPr lang="en-US"/>
              <a:t>Page </a:t>
            </a:r>
            <a:fld id="{5A9C12DC-491F-9444-86A2-13AC5C62A2FC}" type="slidenum">
              <a:rPr lang="en-US" smtClean="0"/>
              <a:pPr/>
              <a:t>40</a:t>
            </a:fld>
            <a:endParaRPr lang="en-US"/>
          </a:p>
        </p:txBody>
      </p:sp>
      <p:sp>
        <p:nvSpPr>
          <p:cNvPr id="3" name="Footer Placeholder 2">
            <a:extLst>
              <a:ext uri="{FF2B5EF4-FFF2-40B4-BE49-F238E27FC236}">
                <a16:creationId xmlns:a16="http://schemas.microsoft.com/office/drawing/2014/main" id="{12113BF2-AB80-47FC-B511-4089ADFB7581}"/>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B7E61B74-F7B4-4060-8B09-B017473C39D5}"/>
              </a:ext>
            </a:extLst>
          </p:cNvPr>
          <p:cNvSpPr>
            <a:spLocks noGrp="1"/>
          </p:cNvSpPr>
          <p:nvPr>
            <p:ph type="body" sz="quarter" idx="32"/>
          </p:nvPr>
        </p:nvSpPr>
        <p:spPr/>
        <p:txBody>
          <a:bodyPr/>
          <a:lstStyle/>
          <a:p>
            <a:r>
              <a:rPr lang="en-US"/>
              <a:t>Operational Status Reporting</a:t>
            </a:r>
          </a:p>
        </p:txBody>
      </p:sp>
      <p:pic>
        <p:nvPicPr>
          <p:cNvPr id="10" name="Picture 2">
            <a:extLst>
              <a:ext uri="{FF2B5EF4-FFF2-40B4-BE49-F238E27FC236}">
                <a16:creationId xmlns:a16="http://schemas.microsoft.com/office/drawing/2014/main" id="{D2ECF965-3D4F-44F0-8EB1-7838C3F7495F}"/>
              </a:ext>
            </a:extLst>
          </p:cNvPr>
          <p:cNvPicPr>
            <a:picLocks noChangeAspect="1" noChangeArrowheads="1"/>
          </p:cNvPicPr>
          <p:nvPr/>
        </p:nvPicPr>
        <p:blipFill>
          <a:blip r:embed="rId2" cstate="print"/>
          <a:srcRect/>
          <a:stretch>
            <a:fillRect/>
          </a:stretch>
        </p:blipFill>
        <p:spPr bwMode="auto">
          <a:xfrm>
            <a:off x="5517925" y="517931"/>
            <a:ext cx="3519930" cy="4339224"/>
          </a:xfrm>
          <a:prstGeom prst="rect">
            <a:avLst/>
          </a:prstGeom>
          <a:noFill/>
          <a:ln w="9525">
            <a:solidFill>
              <a:schemeClr val="bg1">
                <a:lumMod val="65000"/>
              </a:schemeClr>
            </a:solidFill>
            <a:miter lim="800000"/>
            <a:headEnd/>
            <a:tailEnd/>
          </a:ln>
        </p:spPr>
      </p:pic>
      <p:sp>
        <p:nvSpPr>
          <p:cNvPr id="11" name="Content Placeholder 2">
            <a:extLst>
              <a:ext uri="{FF2B5EF4-FFF2-40B4-BE49-F238E27FC236}">
                <a16:creationId xmlns:a16="http://schemas.microsoft.com/office/drawing/2014/main" id="{B1B1086F-1F1F-4535-9758-CA138CA60434}"/>
              </a:ext>
            </a:extLst>
          </p:cNvPr>
          <p:cNvSpPr txBox="1">
            <a:spLocks/>
          </p:cNvSpPr>
          <p:nvPr/>
        </p:nvSpPr>
        <p:spPr>
          <a:xfrm>
            <a:off x="252413" y="897880"/>
            <a:ext cx="4645821" cy="2056751"/>
          </a:xfrm>
          <a:prstGeom prst="rect">
            <a:avLst/>
          </a:prstGeom>
        </p:spPr>
        <p:txBody>
          <a:bodyPr/>
          <a:lstStyle>
            <a:lvl1pPr marL="225378" indent="-225378" algn="l" defTabSz="914209" rtl="0" eaLnBrk="1" latinLnBrk="0" hangingPunct="1">
              <a:spcBef>
                <a:spcPct val="20000"/>
              </a:spcBef>
              <a:buClr>
                <a:srgbClr val="009530"/>
              </a:buClr>
              <a:buFont typeface="Arial" pitchFamily="34" charset="0"/>
              <a:buChar char="&gt;"/>
              <a:defRPr sz="2300" kern="1200">
                <a:solidFill>
                  <a:srgbClr val="009530"/>
                </a:solidFill>
                <a:latin typeface="Arial" pitchFamily="34" charset="0"/>
                <a:ea typeface="+mn-ea"/>
                <a:cs typeface="Arial" pitchFamily="34" charset="0"/>
              </a:defRPr>
            </a:lvl1pPr>
            <a:lvl2pPr marL="457101" indent="-228553" algn="l" defTabSz="914209" rtl="0" eaLnBrk="1" latinLnBrk="0" hangingPunct="1">
              <a:spcBef>
                <a:spcPct val="20000"/>
              </a:spcBef>
              <a:buClr>
                <a:srgbClr val="626469"/>
              </a:buClr>
              <a:buFont typeface="Arial" pitchFamily="34" charset="0"/>
              <a:buChar char="&gt;"/>
              <a:defRPr sz="2000" kern="1200">
                <a:solidFill>
                  <a:srgbClr val="626469"/>
                </a:solidFill>
                <a:latin typeface="Arial" pitchFamily="34" charset="0"/>
                <a:ea typeface="+mn-ea"/>
                <a:cs typeface="Arial" pitchFamily="34" charset="0"/>
              </a:defRPr>
            </a:lvl2pPr>
            <a:lvl3pPr marL="685660" indent="-228553" algn="l" defTabSz="914209" rtl="0" eaLnBrk="1" latinLnBrk="0" hangingPunct="1">
              <a:spcBef>
                <a:spcPct val="20000"/>
              </a:spcBef>
              <a:buClr>
                <a:srgbClr val="626469"/>
              </a:buClr>
              <a:buFont typeface="Arial" pitchFamily="34" charset="0"/>
              <a:buChar char="-"/>
              <a:defRPr sz="1900" kern="1200">
                <a:solidFill>
                  <a:srgbClr val="626469"/>
                </a:solidFill>
                <a:latin typeface="Arial" pitchFamily="34" charset="0"/>
                <a:ea typeface="+mn-ea"/>
                <a:cs typeface="Arial" pitchFamily="34" charset="0"/>
              </a:defRPr>
            </a:lvl3pPr>
            <a:lvl4pPr marL="914209" indent="-228553" algn="l" defTabSz="914209" rtl="0" eaLnBrk="1" latinLnBrk="0" hangingPunct="1">
              <a:spcBef>
                <a:spcPct val="20000"/>
              </a:spcBef>
              <a:buClr>
                <a:srgbClr val="626469"/>
              </a:buClr>
              <a:buFont typeface="Arial" pitchFamily="34" charset="0"/>
              <a:buChar char="-"/>
              <a:defRPr sz="1600" kern="1200">
                <a:solidFill>
                  <a:srgbClr val="626469"/>
                </a:solidFill>
                <a:latin typeface="Arial" pitchFamily="34" charset="0"/>
                <a:ea typeface="+mn-ea"/>
                <a:cs typeface="Arial" pitchFamily="34" charset="0"/>
              </a:defRPr>
            </a:lvl4pPr>
            <a:lvl5pPr marL="1142760" indent="-228553" algn="l" defTabSz="914209" rtl="0" eaLnBrk="1" latinLnBrk="0" hangingPunct="1">
              <a:spcBef>
                <a:spcPct val="20000"/>
              </a:spcBef>
              <a:buClr>
                <a:srgbClr val="626469"/>
              </a:buClr>
              <a:buFont typeface="Arial" pitchFamily="34" charset="0"/>
              <a:buChar char="-"/>
              <a:defRPr sz="1500" kern="1200" baseline="0">
                <a:solidFill>
                  <a:srgbClr val="626469"/>
                </a:solidFill>
                <a:latin typeface="Arial" pitchFamily="34" charset="0"/>
                <a:ea typeface="+mn-ea"/>
                <a:cs typeface="Arial" pitchFamily="34" charset="0"/>
              </a:defRPr>
            </a:lvl5pPr>
            <a:lvl6pPr marL="1371313" indent="-228553" algn="l" defTabSz="914209" rtl="0" eaLnBrk="1" latinLnBrk="0" hangingPunct="1">
              <a:spcBef>
                <a:spcPct val="20000"/>
              </a:spcBef>
              <a:buFont typeface="Arial" pitchFamily="34" charset="0"/>
              <a:buChar char="-"/>
              <a:defRPr sz="1200" kern="1200">
                <a:solidFill>
                  <a:srgbClr val="626469"/>
                </a:solidFill>
                <a:latin typeface="+mn-lt"/>
                <a:ea typeface="+mn-ea"/>
                <a:cs typeface="+mn-cs"/>
              </a:defRPr>
            </a:lvl6pPr>
            <a:lvl7pPr marL="2971180"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287"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None/>
              <a:defRPr/>
            </a:pPr>
            <a:r>
              <a:rPr lang="en-US" sz="1600" kern="0">
                <a:solidFill>
                  <a:schemeClr val="bg2"/>
                </a:solidFill>
                <a:cs typeface="Calibri" pitchFamily="34" charset="0"/>
              </a:rPr>
              <a:t>Analyze </a:t>
            </a:r>
            <a:r>
              <a:rPr lang="en-US" sz="1600" kern="0">
                <a:solidFill>
                  <a:schemeClr val="accent5"/>
                </a:solidFill>
                <a:cs typeface="Calibri" pitchFamily="34" charset="0"/>
              </a:rPr>
              <a:t>how systems operating </a:t>
            </a:r>
            <a:r>
              <a:rPr lang="en-US" sz="1600" kern="0">
                <a:solidFill>
                  <a:schemeClr val="bg2"/>
                </a:solidFill>
                <a:cs typeface="Calibri" pitchFamily="34" charset="0"/>
              </a:rPr>
              <a:t>to find anomalies and correct problems</a:t>
            </a:r>
          </a:p>
          <a:p>
            <a:pPr marL="514350" lvl="1" indent="-285750" defTabSz="914400">
              <a:spcAft>
                <a:spcPts val="600"/>
              </a:spcAft>
              <a:buFont typeface="Arial" panose="020B0604020202020204" pitchFamily="34" charset="0"/>
              <a:buChar char="•"/>
              <a:defRPr/>
            </a:pPr>
            <a:r>
              <a:rPr lang="en-US" sz="1400" kern="0">
                <a:solidFill>
                  <a:srgbClr val="FFFFFF">
                    <a:lumMod val="50000"/>
                  </a:srgbClr>
                </a:solidFill>
                <a:cs typeface="Calibri" pitchFamily="34" charset="0"/>
              </a:rPr>
              <a:t>Hours of operation in each state/mode</a:t>
            </a:r>
          </a:p>
          <a:p>
            <a:pPr marL="514350" lvl="1" indent="-285750" defTabSz="914400">
              <a:spcAft>
                <a:spcPts val="600"/>
              </a:spcAft>
              <a:buFont typeface="Arial" panose="020B0604020202020204" pitchFamily="34" charset="0"/>
              <a:buChar char="•"/>
              <a:defRPr/>
            </a:pPr>
            <a:r>
              <a:rPr lang="en-US" sz="1400" kern="0">
                <a:solidFill>
                  <a:srgbClr val="FFFFFF">
                    <a:lumMod val="50000"/>
                  </a:srgbClr>
                </a:solidFill>
                <a:cs typeface="Calibri" pitchFamily="34" charset="0"/>
              </a:rPr>
              <a:t>% hours in each state/mode</a:t>
            </a:r>
          </a:p>
          <a:p>
            <a:pPr marL="514350" lvl="1" indent="-285750" defTabSz="914400">
              <a:spcAft>
                <a:spcPts val="600"/>
              </a:spcAft>
              <a:buFont typeface="Arial" panose="020B0604020202020204" pitchFamily="34" charset="0"/>
              <a:buChar char="•"/>
              <a:defRPr/>
            </a:pPr>
            <a:r>
              <a:rPr lang="en-US" sz="1400" kern="0">
                <a:solidFill>
                  <a:srgbClr val="FFFFFF">
                    <a:lumMod val="50000"/>
                  </a:srgbClr>
                </a:solidFill>
                <a:cs typeface="Calibri" pitchFamily="34" charset="0"/>
              </a:rPr>
              <a:t>Number of activations in each state/mode</a:t>
            </a:r>
          </a:p>
          <a:p>
            <a:pPr marL="514350" lvl="1" indent="-285750" defTabSz="914400">
              <a:spcAft>
                <a:spcPts val="600"/>
              </a:spcAft>
              <a:buFont typeface="Arial" panose="020B0604020202020204" pitchFamily="34" charset="0"/>
              <a:buChar char="•"/>
              <a:defRPr/>
            </a:pPr>
            <a:r>
              <a:rPr lang="en-US" sz="1400" kern="0">
                <a:solidFill>
                  <a:srgbClr val="FFFFFF">
                    <a:lumMod val="50000"/>
                  </a:srgbClr>
                </a:solidFill>
                <a:cs typeface="Calibri" pitchFamily="34" charset="0"/>
              </a:rPr>
              <a:t>Average activation duration</a:t>
            </a:r>
          </a:p>
          <a:p>
            <a:pPr>
              <a:spcAft>
                <a:spcPts val="600"/>
              </a:spcAft>
              <a:defRPr/>
            </a:pPr>
            <a:endParaRPr lang="en-US" sz="2000" b="1" kern="0">
              <a:cs typeface="Calibri" pitchFamily="34" charset="0"/>
            </a:endParaRPr>
          </a:p>
        </p:txBody>
      </p:sp>
      <p:pic>
        <p:nvPicPr>
          <p:cNvPr id="13" name="Picture 3">
            <a:extLst>
              <a:ext uri="{FF2B5EF4-FFF2-40B4-BE49-F238E27FC236}">
                <a16:creationId xmlns:a16="http://schemas.microsoft.com/office/drawing/2014/main" id="{F1161902-18CD-4D55-B8C2-0C64E22640E7}"/>
              </a:ext>
            </a:extLst>
          </p:cNvPr>
          <p:cNvPicPr>
            <a:picLocks noChangeAspect="1" noChangeArrowheads="1"/>
          </p:cNvPicPr>
          <p:nvPr/>
        </p:nvPicPr>
        <p:blipFill>
          <a:blip r:embed="rId3" cstate="print"/>
          <a:srcRect/>
          <a:stretch>
            <a:fillRect/>
          </a:stretch>
        </p:blipFill>
        <p:spPr bwMode="auto">
          <a:xfrm>
            <a:off x="5592153" y="3483450"/>
            <a:ext cx="3336203" cy="1582428"/>
          </a:xfrm>
          <a:prstGeom prst="rect">
            <a:avLst/>
          </a:prstGeom>
          <a:noFill/>
          <a:ln w="9525">
            <a:noFill/>
            <a:miter lim="800000"/>
            <a:headEnd/>
            <a:tailEnd/>
          </a:ln>
        </p:spPr>
      </p:pic>
      <p:sp>
        <p:nvSpPr>
          <p:cNvPr id="14" name="Rounded Rectangle 15">
            <a:extLst>
              <a:ext uri="{FF2B5EF4-FFF2-40B4-BE49-F238E27FC236}">
                <a16:creationId xmlns:a16="http://schemas.microsoft.com/office/drawing/2014/main" id="{CD9D54D6-92F1-4CFE-B93C-59B72EC4D118}"/>
              </a:ext>
            </a:extLst>
          </p:cNvPr>
          <p:cNvSpPr/>
          <p:nvPr/>
        </p:nvSpPr>
        <p:spPr>
          <a:xfrm>
            <a:off x="2429139" y="3210110"/>
            <a:ext cx="2579443" cy="1541062"/>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600"/>
              </a:spcAft>
              <a:defRPr/>
            </a:pPr>
            <a:r>
              <a:rPr lang="en-US" sz="1400" b="1" kern="0">
                <a:solidFill>
                  <a:schemeClr val="bg1"/>
                </a:solidFill>
                <a:cs typeface="Calibri" pitchFamily="34" charset="0"/>
              </a:rPr>
              <a:t>Analyze System Operation</a:t>
            </a:r>
          </a:p>
          <a:p>
            <a:pPr marL="514350" lvl="1" indent="-285750">
              <a:spcAft>
                <a:spcPts val="600"/>
              </a:spcAft>
              <a:buFont typeface="Arial" panose="020B0604020202020204" pitchFamily="34" charset="0"/>
              <a:buChar char="•"/>
              <a:defRPr/>
            </a:pPr>
            <a:r>
              <a:rPr lang="en-US" sz="1200" kern="0">
                <a:solidFill>
                  <a:schemeClr val="bg1"/>
                </a:solidFill>
                <a:cs typeface="Calibri" pitchFamily="34" charset="0"/>
              </a:rPr>
              <a:t>Off</a:t>
            </a:r>
          </a:p>
          <a:p>
            <a:pPr marL="514350" lvl="1" indent="-285750">
              <a:spcAft>
                <a:spcPts val="600"/>
              </a:spcAft>
              <a:buFont typeface="Arial" panose="020B0604020202020204" pitchFamily="34" charset="0"/>
              <a:buChar char="•"/>
              <a:defRPr/>
            </a:pPr>
            <a:r>
              <a:rPr lang="en-US" sz="1200" kern="0">
                <a:solidFill>
                  <a:schemeClr val="bg1"/>
                </a:solidFill>
                <a:cs typeface="Calibri" pitchFamily="34" charset="0"/>
              </a:rPr>
              <a:t>Low Speed</a:t>
            </a:r>
          </a:p>
          <a:p>
            <a:pPr marL="514350" lvl="1" indent="-285750">
              <a:spcAft>
                <a:spcPts val="600"/>
              </a:spcAft>
              <a:buFont typeface="Arial" panose="020B0604020202020204" pitchFamily="34" charset="0"/>
              <a:buChar char="•"/>
              <a:defRPr/>
            </a:pPr>
            <a:r>
              <a:rPr lang="en-US" sz="1200" kern="0">
                <a:solidFill>
                  <a:schemeClr val="bg1"/>
                </a:solidFill>
                <a:cs typeface="Calibri" pitchFamily="34" charset="0"/>
              </a:rPr>
              <a:t>Medium Speed</a:t>
            </a:r>
          </a:p>
          <a:p>
            <a:pPr marL="514350" lvl="1" indent="-285750">
              <a:spcAft>
                <a:spcPts val="600"/>
              </a:spcAft>
              <a:buFont typeface="Arial" panose="020B0604020202020204" pitchFamily="34" charset="0"/>
              <a:buChar char="•"/>
              <a:defRPr/>
            </a:pPr>
            <a:r>
              <a:rPr lang="en-US" sz="1200" kern="0">
                <a:solidFill>
                  <a:schemeClr val="bg1"/>
                </a:solidFill>
                <a:cs typeface="Calibri" pitchFamily="34" charset="0"/>
              </a:rPr>
              <a:t>High Speed</a:t>
            </a:r>
            <a:endParaRPr lang="en-US" sz="1400" kern="0">
              <a:solidFill>
                <a:schemeClr val="bg1"/>
              </a:solidFill>
              <a:cs typeface="Calibri" pitchFamily="34" charset="0"/>
            </a:endParaRPr>
          </a:p>
        </p:txBody>
      </p:sp>
      <p:sp>
        <p:nvSpPr>
          <p:cNvPr id="15" name="Content Placeholder 2">
            <a:extLst>
              <a:ext uri="{FF2B5EF4-FFF2-40B4-BE49-F238E27FC236}">
                <a16:creationId xmlns:a16="http://schemas.microsoft.com/office/drawing/2014/main" id="{B2C4AC02-A3E6-4D60-A0A5-816091F6F696}"/>
              </a:ext>
            </a:extLst>
          </p:cNvPr>
          <p:cNvSpPr txBox="1">
            <a:spLocks/>
          </p:cNvSpPr>
          <p:nvPr/>
        </p:nvSpPr>
        <p:spPr>
          <a:xfrm>
            <a:off x="-58965" y="3210110"/>
            <a:ext cx="1978760" cy="361949"/>
          </a:xfrm>
          <a:prstGeom prst="rect">
            <a:avLst/>
          </a:prstGeom>
        </p:spPr>
        <p:txBody>
          <a:bodyPr/>
          <a:lstStyle>
            <a:lvl1pPr marL="225378" indent="-225378" algn="l" defTabSz="914209" rtl="0" eaLnBrk="1" latinLnBrk="0" hangingPunct="1">
              <a:spcBef>
                <a:spcPct val="20000"/>
              </a:spcBef>
              <a:buClr>
                <a:srgbClr val="009530"/>
              </a:buClr>
              <a:buFont typeface="Arial" pitchFamily="34" charset="0"/>
              <a:buChar char="&gt;"/>
              <a:defRPr sz="2300" kern="1200">
                <a:solidFill>
                  <a:srgbClr val="009530"/>
                </a:solidFill>
                <a:latin typeface="Arial" pitchFamily="34" charset="0"/>
                <a:ea typeface="+mn-ea"/>
                <a:cs typeface="Arial" pitchFamily="34" charset="0"/>
              </a:defRPr>
            </a:lvl1pPr>
            <a:lvl2pPr marL="457101" indent="-228553" algn="l" defTabSz="914209" rtl="0" eaLnBrk="1" latinLnBrk="0" hangingPunct="1">
              <a:spcBef>
                <a:spcPct val="20000"/>
              </a:spcBef>
              <a:buClr>
                <a:srgbClr val="626469"/>
              </a:buClr>
              <a:buFont typeface="Arial" pitchFamily="34" charset="0"/>
              <a:buChar char="&gt;"/>
              <a:defRPr sz="2000" kern="1200">
                <a:solidFill>
                  <a:srgbClr val="626469"/>
                </a:solidFill>
                <a:latin typeface="Arial" pitchFamily="34" charset="0"/>
                <a:ea typeface="+mn-ea"/>
                <a:cs typeface="Arial" pitchFamily="34" charset="0"/>
              </a:defRPr>
            </a:lvl2pPr>
            <a:lvl3pPr marL="685660" indent="-228553" algn="l" defTabSz="914209" rtl="0" eaLnBrk="1" latinLnBrk="0" hangingPunct="1">
              <a:spcBef>
                <a:spcPct val="20000"/>
              </a:spcBef>
              <a:buClr>
                <a:srgbClr val="626469"/>
              </a:buClr>
              <a:buFont typeface="Arial" pitchFamily="34" charset="0"/>
              <a:buChar char="-"/>
              <a:defRPr sz="1900" kern="1200">
                <a:solidFill>
                  <a:srgbClr val="626469"/>
                </a:solidFill>
                <a:latin typeface="Arial" pitchFamily="34" charset="0"/>
                <a:ea typeface="+mn-ea"/>
                <a:cs typeface="Arial" pitchFamily="34" charset="0"/>
              </a:defRPr>
            </a:lvl3pPr>
            <a:lvl4pPr marL="914209" indent="-228553" algn="l" defTabSz="914209" rtl="0" eaLnBrk="1" latinLnBrk="0" hangingPunct="1">
              <a:spcBef>
                <a:spcPct val="20000"/>
              </a:spcBef>
              <a:buClr>
                <a:srgbClr val="626469"/>
              </a:buClr>
              <a:buFont typeface="Arial" pitchFamily="34" charset="0"/>
              <a:buChar char="-"/>
              <a:defRPr sz="1600" kern="1200">
                <a:solidFill>
                  <a:srgbClr val="626469"/>
                </a:solidFill>
                <a:latin typeface="Arial" pitchFamily="34" charset="0"/>
                <a:ea typeface="+mn-ea"/>
                <a:cs typeface="Arial" pitchFamily="34" charset="0"/>
              </a:defRPr>
            </a:lvl4pPr>
            <a:lvl5pPr marL="1142760" indent="-228553" algn="l" defTabSz="914209" rtl="0" eaLnBrk="1" latinLnBrk="0" hangingPunct="1">
              <a:spcBef>
                <a:spcPct val="20000"/>
              </a:spcBef>
              <a:buClr>
                <a:srgbClr val="626469"/>
              </a:buClr>
              <a:buFont typeface="Arial" pitchFamily="34" charset="0"/>
              <a:buChar char="-"/>
              <a:defRPr sz="1500" kern="1200" baseline="0">
                <a:solidFill>
                  <a:srgbClr val="626469"/>
                </a:solidFill>
                <a:latin typeface="Arial" pitchFamily="34" charset="0"/>
                <a:ea typeface="+mn-ea"/>
                <a:cs typeface="Arial" pitchFamily="34" charset="0"/>
              </a:defRPr>
            </a:lvl5pPr>
            <a:lvl6pPr marL="1371313" indent="-228553" algn="l" defTabSz="914209" rtl="0" eaLnBrk="1" latinLnBrk="0" hangingPunct="1">
              <a:spcBef>
                <a:spcPct val="20000"/>
              </a:spcBef>
              <a:buFont typeface="Arial" pitchFamily="34" charset="0"/>
              <a:buChar char="-"/>
              <a:defRPr sz="1200" kern="1200">
                <a:solidFill>
                  <a:srgbClr val="626469"/>
                </a:solidFill>
                <a:latin typeface="+mn-lt"/>
                <a:ea typeface="+mn-ea"/>
                <a:cs typeface="+mn-cs"/>
              </a:defRPr>
            </a:lvl6pPr>
            <a:lvl7pPr marL="2971180"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287"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en-US" sz="1200" b="1" kern="0">
                <a:solidFill>
                  <a:schemeClr val="bg2"/>
                </a:solidFill>
                <a:cs typeface="Calibri" pitchFamily="34" charset="0"/>
              </a:rPr>
              <a:t>EXAMPLE: Water Pumping System</a:t>
            </a:r>
          </a:p>
        </p:txBody>
      </p:sp>
      <p:sp>
        <p:nvSpPr>
          <p:cNvPr id="16" name="Freeform 52">
            <a:extLst>
              <a:ext uri="{FF2B5EF4-FFF2-40B4-BE49-F238E27FC236}">
                <a16:creationId xmlns:a16="http://schemas.microsoft.com/office/drawing/2014/main" id="{5B14E829-237F-4F72-8C0C-59C8486D9EFF}"/>
              </a:ext>
            </a:extLst>
          </p:cNvPr>
          <p:cNvSpPr>
            <a:spLocks noChangeAspect="1"/>
          </p:cNvSpPr>
          <p:nvPr/>
        </p:nvSpPr>
        <p:spPr bwMode="auto">
          <a:xfrm>
            <a:off x="1630147" y="3210110"/>
            <a:ext cx="380589" cy="393192"/>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chemeClr val="bg2"/>
          </a:solidFill>
          <a:ln w="9525">
            <a:noFill/>
            <a:round/>
            <a:headEnd/>
            <a:tailEnd/>
          </a:ln>
        </p:spPr>
        <p:txBody>
          <a:bodyPr vert="horz" wrap="square" lIns="91300" tIns="45651" rIns="91300" bIns="45651" numCol="1" anchor="t" anchorCtr="0" compatLnSpc="1">
            <a:prstTxWarp prst="textNoShape">
              <a:avLst/>
            </a:prstTxWarp>
          </a:bodyPr>
          <a:lstStyle/>
          <a:p>
            <a:pPr algn="ctr" defTabSz="913070"/>
            <a:endParaRPr lang="en-US" sz="1900">
              <a:solidFill>
                <a:srgbClr val="87D200"/>
              </a:solidFill>
            </a:endParaRPr>
          </a:p>
        </p:txBody>
      </p:sp>
    </p:spTree>
    <p:extLst>
      <p:ext uri="{BB962C8B-B14F-4D97-AF65-F5344CB8AC3E}">
        <p14:creationId xmlns:p14="http://schemas.microsoft.com/office/powerpoint/2010/main" val="42249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077D037-4B29-41FB-9378-54C0BC45E323}"/>
              </a:ext>
            </a:extLst>
          </p:cNvPr>
          <p:cNvSpPr>
            <a:spLocks noGrp="1"/>
          </p:cNvSpPr>
          <p:nvPr>
            <p:ph type="title"/>
          </p:nvPr>
        </p:nvSpPr>
        <p:spPr/>
        <p:txBody>
          <a:bodyPr/>
          <a:lstStyle/>
          <a:p>
            <a:r>
              <a:rPr lang="en-US"/>
              <a:t>3. </a:t>
            </a:r>
            <a:r>
              <a:rPr lang="en-US">
                <a:solidFill>
                  <a:schemeClr val="bg2"/>
                </a:solidFill>
              </a:rPr>
              <a:t>Capacity Usage and Analysis</a:t>
            </a:r>
            <a:endParaRPr lang="en-US"/>
          </a:p>
        </p:txBody>
      </p:sp>
      <p:sp>
        <p:nvSpPr>
          <p:cNvPr id="9" name="Text Placeholder 8">
            <a:extLst>
              <a:ext uri="{FF2B5EF4-FFF2-40B4-BE49-F238E27FC236}">
                <a16:creationId xmlns:a16="http://schemas.microsoft.com/office/drawing/2014/main" id="{1210A075-DC98-4A7A-AE19-038F90065E44}"/>
              </a:ext>
            </a:extLst>
          </p:cNvPr>
          <p:cNvSpPr>
            <a:spLocks noGrp="1"/>
          </p:cNvSpPr>
          <p:nvPr>
            <p:ph type="body" sz="quarter" idx="11"/>
          </p:nvPr>
        </p:nvSpPr>
        <p:spPr/>
        <p:txBody>
          <a:bodyPr/>
          <a:lstStyle/>
          <a:p>
            <a:r>
              <a:rPr lang="en-US"/>
              <a:t>Demand and Loading Analysis</a:t>
            </a:r>
          </a:p>
        </p:txBody>
      </p:sp>
      <p:sp>
        <p:nvSpPr>
          <p:cNvPr id="6" name="Slide Number Placeholder 5">
            <a:extLst>
              <a:ext uri="{FF2B5EF4-FFF2-40B4-BE49-F238E27FC236}">
                <a16:creationId xmlns:a16="http://schemas.microsoft.com/office/drawing/2014/main" id="{CCC8CF9B-2D9F-461F-811E-A0041E6B66E0}"/>
              </a:ext>
            </a:extLst>
          </p:cNvPr>
          <p:cNvSpPr>
            <a:spLocks noGrp="1"/>
          </p:cNvSpPr>
          <p:nvPr>
            <p:ph type="sldNum" sz="quarter" idx="4"/>
          </p:nvPr>
        </p:nvSpPr>
        <p:spPr/>
        <p:txBody>
          <a:bodyPr/>
          <a:lstStyle/>
          <a:p>
            <a:r>
              <a:rPr lang="en-US"/>
              <a:t>Page </a:t>
            </a:r>
            <a:fld id="{5A9C12DC-491F-9444-86A2-13AC5C62A2FC}" type="slidenum">
              <a:rPr lang="en-US" smtClean="0"/>
              <a:pPr/>
              <a:t>41</a:t>
            </a:fld>
            <a:endParaRPr lang="en-US"/>
          </a:p>
        </p:txBody>
      </p:sp>
      <p:sp>
        <p:nvSpPr>
          <p:cNvPr id="7" name="Footer Placeholder 6">
            <a:extLst>
              <a:ext uri="{FF2B5EF4-FFF2-40B4-BE49-F238E27FC236}">
                <a16:creationId xmlns:a16="http://schemas.microsoft.com/office/drawing/2014/main" id="{7AD5B210-B9A9-432D-A6C7-9FC4C5DECB12}"/>
              </a:ext>
            </a:extLst>
          </p:cNvPr>
          <p:cNvSpPr>
            <a:spLocks noGrp="1"/>
          </p:cNvSpPr>
          <p:nvPr>
            <p:ph type="ftr" sz="quarter" idx="3"/>
          </p:nvPr>
        </p:nvSpPr>
        <p:spPr/>
        <p:txBody>
          <a:bodyPr/>
          <a:lstStyle/>
          <a:p>
            <a:r>
              <a:rPr lang="en-US"/>
              <a:t>Confidential Property of Schneider Electric |</a:t>
            </a:r>
          </a:p>
        </p:txBody>
      </p:sp>
    </p:spTree>
    <p:extLst>
      <p:ext uri="{BB962C8B-B14F-4D97-AF65-F5344CB8AC3E}">
        <p14:creationId xmlns:p14="http://schemas.microsoft.com/office/powerpoint/2010/main" val="1660854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D60404-4A29-46BC-955C-C52A324408E3}"/>
              </a:ext>
            </a:extLst>
          </p:cNvPr>
          <p:cNvSpPr>
            <a:spLocks noGrp="1"/>
          </p:cNvSpPr>
          <p:nvPr>
            <p:ph type="sldNum" sz="quarter" idx="4"/>
          </p:nvPr>
        </p:nvSpPr>
        <p:spPr/>
        <p:txBody>
          <a:bodyPr/>
          <a:lstStyle/>
          <a:p>
            <a:r>
              <a:rPr lang="en-US"/>
              <a:t>Page </a:t>
            </a:r>
            <a:fld id="{5A9C12DC-491F-9444-86A2-13AC5C62A2FC}" type="slidenum">
              <a:rPr lang="en-US" smtClean="0"/>
              <a:pPr/>
              <a:t>42</a:t>
            </a:fld>
            <a:endParaRPr lang="en-US"/>
          </a:p>
        </p:txBody>
      </p:sp>
      <p:sp>
        <p:nvSpPr>
          <p:cNvPr id="5" name="Footer Placeholder 4">
            <a:extLst>
              <a:ext uri="{FF2B5EF4-FFF2-40B4-BE49-F238E27FC236}">
                <a16:creationId xmlns:a16="http://schemas.microsoft.com/office/drawing/2014/main" id="{320D1CC9-14BB-40D2-82DF-2225C8817581}"/>
              </a:ext>
            </a:extLst>
          </p:cNvPr>
          <p:cNvSpPr>
            <a:spLocks noGrp="1"/>
          </p:cNvSpPr>
          <p:nvPr>
            <p:ph type="ftr" sz="quarter" idx="3"/>
          </p:nvPr>
        </p:nvSpPr>
        <p:spPr/>
        <p:txBody>
          <a:bodyPr/>
          <a:lstStyle/>
          <a:p>
            <a:r>
              <a:rPr lang="en-US"/>
              <a:t>Confidential Property of Schneider Electric |</a:t>
            </a:r>
          </a:p>
        </p:txBody>
      </p:sp>
      <p:sp>
        <p:nvSpPr>
          <p:cNvPr id="6" name="Content Placeholder 5">
            <a:extLst>
              <a:ext uri="{FF2B5EF4-FFF2-40B4-BE49-F238E27FC236}">
                <a16:creationId xmlns:a16="http://schemas.microsoft.com/office/drawing/2014/main" id="{62A5A647-488A-4178-8C61-70E574B7087C}"/>
              </a:ext>
            </a:extLst>
          </p:cNvPr>
          <p:cNvSpPr>
            <a:spLocks noGrp="1"/>
          </p:cNvSpPr>
          <p:nvPr>
            <p:ph sz="quarter" idx="31"/>
          </p:nvPr>
        </p:nvSpPr>
        <p:spPr>
          <a:xfrm>
            <a:off x="252413" y="1386574"/>
            <a:ext cx="4236251" cy="3176589"/>
          </a:xfrm>
        </p:spPr>
        <p:txBody>
          <a:bodyPr>
            <a:normAutofit fontScale="92500" lnSpcReduction="20000"/>
          </a:bodyPr>
          <a:lstStyle/>
          <a:p>
            <a:pPr>
              <a:spcAft>
                <a:spcPts val="600"/>
              </a:spcAft>
              <a:defRPr/>
            </a:pPr>
            <a:r>
              <a:rPr lang="en-US" sz="2000" kern="0">
                <a:solidFill>
                  <a:schemeClr val="tx2"/>
                </a:solidFill>
                <a:cs typeface="Calibri" pitchFamily="34" charset="0"/>
              </a:rPr>
              <a:t>Statistical analysis for</a:t>
            </a:r>
          </a:p>
          <a:p>
            <a:pPr lvl="1">
              <a:spcAft>
                <a:spcPts val="600"/>
              </a:spcAft>
              <a:defRPr/>
            </a:pPr>
            <a:r>
              <a:rPr lang="en-US" sz="1800" kern="0">
                <a:solidFill>
                  <a:srgbClr val="FFFFFF">
                    <a:lumMod val="50000"/>
                  </a:srgbClr>
                </a:solidFill>
                <a:cs typeface="Calibri" pitchFamily="34" charset="0"/>
              </a:rPr>
              <a:t>Reducing peak demand or lowering </a:t>
            </a:r>
            <a:br>
              <a:rPr lang="en-US" sz="1800" kern="0">
                <a:solidFill>
                  <a:srgbClr val="FFFFFF">
                    <a:lumMod val="50000"/>
                  </a:srgbClr>
                </a:solidFill>
                <a:cs typeface="Calibri" pitchFamily="34" charset="0"/>
              </a:rPr>
            </a:br>
            <a:r>
              <a:rPr lang="en-US" sz="1800" kern="0">
                <a:solidFill>
                  <a:srgbClr val="FFFFFF">
                    <a:lumMod val="50000"/>
                  </a:srgbClr>
                </a:solidFill>
                <a:cs typeface="Calibri" pitchFamily="34" charset="0"/>
              </a:rPr>
              <a:t>base load</a:t>
            </a:r>
          </a:p>
          <a:p>
            <a:pPr lvl="1">
              <a:spcAft>
                <a:spcPts val="600"/>
              </a:spcAft>
              <a:defRPr/>
            </a:pPr>
            <a:r>
              <a:rPr lang="en-US" sz="1800" kern="0">
                <a:solidFill>
                  <a:srgbClr val="FFFFFF">
                    <a:lumMod val="50000"/>
                  </a:srgbClr>
                </a:solidFill>
                <a:cs typeface="Calibri" pitchFamily="34" charset="0"/>
              </a:rPr>
              <a:t>Validating performance characteristics</a:t>
            </a:r>
          </a:p>
          <a:p>
            <a:pPr lvl="1">
              <a:spcAft>
                <a:spcPts val="600"/>
              </a:spcAft>
              <a:defRPr/>
            </a:pPr>
            <a:r>
              <a:rPr lang="en-US" sz="1800" kern="0">
                <a:solidFill>
                  <a:srgbClr val="FFFFFF">
                    <a:lumMod val="50000"/>
                  </a:srgbClr>
                </a:solidFill>
                <a:cs typeface="Calibri" pitchFamily="34" charset="0"/>
              </a:rPr>
              <a:t>Transformer capacity modelling </a:t>
            </a:r>
            <a:endParaRPr lang="en-US" kern="0">
              <a:solidFill>
                <a:srgbClr val="FFFFFF">
                  <a:lumMod val="50000"/>
                </a:srgbClr>
              </a:solidFill>
              <a:cs typeface="Calibri" pitchFamily="34" charset="0"/>
            </a:endParaRPr>
          </a:p>
          <a:p>
            <a:pPr>
              <a:spcBef>
                <a:spcPts val="1200"/>
              </a:spcBef>
              <a:spcAft>
                <a:spcPts val="600"/>
              </a:spcAft>
              <a:defRPr/>
            </a:pPr>
            <a:r>
              <a:rPr lang="en-US" sz="2000" kern="0">
                <a:solidFill>
                  <a:schemeClr val="tx2"/>
                </a:solidFill>
                <a:cs typeface="Calibri" pitchFamily="34" charset="0"/>
              </a:rPr>
              <a:t>Duration Curve Direct Plot</a:t>
            </a:r>
          </a:p>
          <a:p>
            <a:pPr lvl="1">
              <a:spcAft>
                <a:spcPts val="600"/>
              </a:spcAft>
              <a:buClr>
                <a:srgbClr val="009530"/>
              </a:buClr>
              <a:defRPr/>
            </a:pPr>
            <a:r>
              <a:rPr lang="en-US" sz="1800" kern="0">
                <a:solidFill>
                  <a:srgbClr val="FFFFFF">
                    <a:lumMod val="50000"/>
                  </a:srgbClr>
                </a:solidFill>
                <a:cs typeface="Calibri" pitchFamily="34" charset="0"/>
              </a:rPr>
              <a:t>Configurable limit value for overlay in chart and act as a filter in the data table</a:t>
            </a:r>
          </a:p>
          <a:p>
            <a:pPr lvl="1">
              <a:spcAft>
                <a:spcPts val="600"/>
              </a:spcAft>
              <a:buClr>
                <a:srgbClr val="009530"/>
              </a:buClr>
              <a:defRPr/>
            </a:pPr>
            <a:r>
              <a:rPr lang="en-US" sz="1800" kern="0">
                <a:solidFill>
                  <a:srgbClr val="FFFFFF">
                    <a:lumMod val="50000"/>
                  </a:srgbClr>
                </a:solidFill>
                <a:cs typeface="Calibri" pitchFamily="34" charset="0"/>
              </a:rPr>
              <a:t>Selectable % crossing indicator in </a:t>
            </a:r>
            <a:br>
              <a:rPr lang="en-US" sz="1800" kern="0">
                <a:solidFill>
                  <a:srgbClr val="FFFFFF">
                    <a:lumMod val="50000"/>
                  </a:srgbClr>
                </a:solidFill>
                <a:cs typeface="Calibri" pitchFamily="34" charset="0"/>
              </a:rPr>
            </a:br>
            <a:r>
              <a:rPr lang="en-US" sz="1800" kern="0">
                <a:solidFill>
                  <a:srgbClr val="FFFFFF">
                    <a:lumMod val="50000"/>
                  </a:srgbClr>
                </a:solidFill>
                <a:cs typeface="Calibri" pitchFamily="34" charset="0"/>
              </a:rPr>
              <a:t>the chart</a:t>
            </a:r>
          </a:p>
          <a:p>
            <a:endParaRPr lang="en-US"/>
          </a:p>
        </p:txBody>
      </p:sp>
      <p:sp>
        <p:nvSpPr>
          <p:cNvPr id="7" name="Text Placeholder 6">
            <a:extLst>
              <a:ext uri="{FF2B5EF4-FFF2-40B4-BE49-F238E27FC236}">
                <a16:creationId xmlns:a16="http://schemas.microsoft.com/office/drawing/2014/main" id="{31267F39-F75A-47CA-9C4D-389AC46C887D}"/>
              </a:ext>
            </a:extLst>
          </p:cNvPr>
          <p:cNvSpPr>
            <a:spLocks noGrp="1"/>
          </p:cNvSpPr>
          <p:nvPr>
            <p:ph type="body" sz="quarter" idx="32"/>
          </p:nvPr>
        </p:nvSpPr>
        <p:spPr/>
        <p:txBody>
          <a:bodyPr/>
          <a:lstStyle/>
          <a:p>
            <a:r>
              <a:rPr lang="en-US"/>
              <a:t>System and load Capacity Analysis</a:t>
            </a:r>
          </a:p>
        </p:txBody>
      </p:sp>
      <p:sp>
        <p:nvSpPr>
          <p:cNvPr id="8" name="Text Placeholder 7">
            <a:extLst>
              <a:ext uri="{FF2B5EF4-FFF2-40B4-BE49-F238E27FC236}">
                <a16:creationId xmlns:a16="http://schemas.microsoft.com/office/drawing/2014/main" id="{EE59D793-6451-41CF-B711-4593857BE82D}"/>
              </a:ext>
            </a:extLst>
          </p:cNvPr>
          <p:cNvSpPr>
            <a:spLocks noGrp="1"/>
          </p:cNvSpPr>
          <p:nvPr>
            <p:ph type="body" sz="quarter" idx="33"/>
          </p:nvPr>
        </p:nvSpPr>
        <p:spPr/>
        <p:txBody>
          <a:bodyPr/>
          <a:lstStyle/>
          <a:p>
            <a:endParaRPr lang="en-US"/>
          </a:p>
        </p:txBody>
      </p:sp>
      <p:pic>
        <p:nvPicPr>
          <p:cNvPr id="9" name="Picture 2">
            <a:extLst>
              <a:ext uri="{FF2B5EF4-FFF2-40B4-BE49-F238E27FC236}">
                <a16:creationId xmlns:a16="http://schemas.microsoft.com/office/drawing/2014/main" id="{D0F36995-D8AA-4BF0-A979-EFC1FE490C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0660" y="1386574"/>
            <a:ext cx="4218865" cy="2477454"/>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19728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D60404-4A29-46BC-955C-C52A324408E3}"/>
              </a:ext>
            </a:extLst>
          </p:cNvPr>
          <p:cNvSpPr>
            <a:spLocks noGrp="1"/>
          </p:cNvSpPr>
          <p:nvPr>
            <p:ph type="sldNum" sz="quarter" idx="4"/>
          </p:nvPr>
        </p:nvSpPr>
        <p:spPr/>
        <p:txBody>
          <a:bodyPr/>
          <a:lstStyle/>
          <a:p>
            <a:r>
              <a:rPr lang="en-US"/>
              <a:t>Page </a:t>
            </a:r>
            <a:fld id="{5A9C12DC-491F-9444-86A2-13AC5C62A2FC}" type="slidenum">
              <a:rPr lang="en-US" smtClean="0"/>
              <a:pPr/>
              <a:t>43</a:t>
            </a:fld>
            <a:endParaRPr lang="en-US"/>
          </a:p>
        </p:txBody>
      </p:sp>
      <p:sp>
        <p:nvSpPr>
          <p:cNvPr id="5" name="Footer Placeholder 4">
            <a:extLst>
              <a:ext uri="{FF2B5EF4-FFF2-40B4-BE49-F238E27FC236}">
                <a16:creationId xmlns:a16="http://schemas.microsoft.com/office/drawing/2014/main" id="{320D1CC9-14BB-40D2-82DF-2225C8817581}"/>
              </a:ext>
            </a:extLst>
          </p:cNvPr>
          <p:cNvSpPr>
            <a:spLocks noGrp="1"/>
          </p:cNvSpPr>
          <p:nvPr>
            <p:ph type="ftr" sz="quarter" idx="3"/>
          </p:nvPr>
        </p:nvSpPr>
        <p:spPr/>
        <p:txBody>
          <a:bodyPr/>
          <a:lstStyle/>
          <a:p>
            <a:r>
              <a:rPr lang="en-US"/>
              <a:t>Confidential Property of Schneider Electric |</a:t>
            </a:r>
          </a:p>
        </p:txBody>
      </p:sp>
      <p:sp>
        <p:nvSpPr>
          <p:cNvPr id="6" name="Content Placeholder 5">
            <a:extLst>
              <a:ext uri="{FF2B5EF4-FFF2-40B4-BE49-F238E27FC236}">
                <a16:creationId xmlns:a16="http://schemas.microsoft.com/office/drawing/2014/main" id="{62A5A647-488A-4178-8C61-70E574B7087C}"/>
              </a:ext>
            </a:extLst>
          </p:cNvPr>
          <p:cNvSpPr>
            <a:spLocks noGrp="1"/>
          </p:cNvSpPr>
          <p:nvPr>
            <p:ph sz="quarter" idx="31"/>
          </p:nvPr>
        </p:nvSpPr>
        <p:spPr>
          <a:xfrm>
            <a:off x="252413" y="1386574"/>
            <a:ext cx="4236251" cy="3176589"/>
          </a:xfrm>
        </p:spPr>
        <p:txBody>
          <a:bodyPr>
            <a:normAutofit fontScale="92500" lnSpcReduction="20000"/>
          </a:bodyPr>
          <a:lstStyle/>
          <a:p>
            <a:pPr>
              <a:spcAft>
                <a:spcPts val="600"/>
              </a:spcAft>
              <a:defRPr/>
            </a:pPr>
            <a:r>
              <a:rPr lang="en-US" sz="2000" kern="0">
                <a:solidFill>
                  <a:schemeClr val="tx2"/>
                </a:solidFill>
                <a:cs typeface="Calibri" pitchFamily="34" charset="0"/>
              </a:rPr>
              <a:t>Statistical analysis for</a:t>
            </a:r>
          </a:p>
          <a:p>
            <a:pPr lvl="1">
              <a:spcAft>
                <a:spcPts val="600"/>
              </a:spcAft>
              <a:defRPr/>
            </a:pPr>
            <a:r>
              <a:rPr lang="en-US" sz="1800" kern="0">
                <a:solidFill>
                  <a:srgbClr val="FFFFFF">
                    <a:lumMod val="50000"/>
                  </a:srgbClr>
                </a:solidFill>
                <a:cs typeface="Calibri" pitchFamily="34" charset="0"/>
              </a:rPr>
              <a:t>Reducing peak demand or lowering </a:t>
            </a:r>
            <a:br>
              <a:rPr lang="en-US" sz="1800" kern="0">
                <a:solidFill>
                  <a:srgbClr val="FFFFFF">
                    <a:lumMod val="50000"/>
                  </a:srgbClr>
                </a:solidFill>
                <a:cs typeface="Calibri" pitchFamily="34" charset="0"/>
              </a:rPr>
            </a:br>
            <a:r>
              <a:rPr lang="en-US" sz="1800" kern="0">
                <a:solidFill>
                  <a:srgbClr val="FFFFFF">
                    <a:lumMod val="50000"/>
                  </a:srgbClr>
                </a:solidFill>
                <a:cs typeface="Calibri" pitchFamily="34" charset="0"/>
              </a:rPr>
              <a:t>base load</a:t>
            </a:r>
          </a:p>
          <a:p>
            <a:pPr lvl="1">
              <a:spcAft>
                <a:spcPts val="600"/>
              </a:spcAft>
              <a:defRPr/>
            </a:pPr>
            <a:r>
              <a:rPr lang="en-US" sz="1800" kern="0">
                <a:solidFill>
                  <a:srgbClr val="FFFFFF">
                    <a:lumMod val="50000"/>
                  </a:srgbClr>
                </a:solidFill>
                <a:cs typeface="Calibri" pitchFamily="34" charset="0"/>
              </a:rPr>
              <a:t>Validating performance characteristics</a:t>
            </a:r>
          </a:p>
          <a:p>
            <a:pPr lvl="1">
              <a:spcAft>
                <a:spcPts val="600"/>
              </a:spcAft>
              <a:defRPr/>
            </a:pPr>
            <a:r>
              <a:rPr lang="en-US" sz="1800" kern="0">
                <a:solidFill>
                  <a:srgbClr val="FFFFFF">
                    <a:lumMod val="50000"/>
                  </a:srgbClr>
                </a:solidFill>
                <a:cs typeface="Calibri" pitchFamily="34" charset="0"/>
              </a:rPr>
              <a:t>Transformer capacity modelling </a:t>
            </a:r>
            <a:endParaRPr lang="en-US" kern="0">
              <a:solidFill>
                <a:srgbClr val="FFFFFF">
                  <a:lumMod val="50000"/>
                </a:srgbClr>
              </a:solidFill>
              <a:cs typeface="Calibri" pitchFamily="34" charset="0"/>
            </a:endParaRPr>
          </a:p>
          <a:p>
            <a:pPr>
              <a:spcBef>
                <a:spcPts val="1200"/>
              </a:spcBef>
              <a:spcAft>
                <a:spcPts val="600"/>
              </a:spcAft>
              <a:defRPr/>
            </a:pPr>
            <a:r>
              <a:rPr lang="en-US" sz="2000" kern="0">
                <a:solidFill>
                  <a:schemeClr val="tx2"/>
                </a:solidFill>
                <a:cs typeface="Calibri" pitchFamily="34" charset="0"/>
              </a:rPr>
              <a:t>Duration Curve Direct Plot</a:t>
            </a:r>
          </a:p>
          <a:p>
            <a:pPr lvl="1">
              <a:spcAft>
                <a:spcPts val="600"/>
              </a:spcAft>
              <a:buClr>
                <a:srgbClr val="009530"/>
              </a:buClr>
              <a:defRPr/>
            </a:pPr>
            <a:r>
              <a:rPr lang="en-US" sz="1800" kern="0">
                <a:solidFill>
                  <a:srgbClr val="FFFFFF">
                    <a:lumMod val="50000"/>
                  </a:srgbClr>
                </a:solidFill>
                <a:cs typeface="Calibri" pitchFamily="34" charset="0"/>
              </a:rPr>
              <a:t>Configurable limit value for overlay in chart and act as a filter in the data table</a:t>
            </a:r>
          </a:p>
          <a:p>
            <a:pPr lvl="1">
              <a:spcAft>
                <a:spcPts val="600"/>
              </a:spcAft>
              <a:buClr>
                <a:srgbClr val="009530"/>
              </a:buClr>
              <a:defRPr/>
            </a:pPr>
            <a:r>
              <a:rPr lang="en-US" sz="1800" kern="0">
                <a:solidFill>
                  <a:srgbClr val="FFFFFF">
                    <a:lumMod val="50000"/>
                  </a:srgbClr>
                </a:solidFill>
                <a:cs typeface="Calibri" pitchFamily="34" charset="0"/>
              </a:rPr>
              <a:t>Selectable % crossing indicator in </a:t>
            </a:r>
            <a:br>
              <a:rPr lang="en-US" sz="1800" kern="0">
                <a:solidFill>
                  <a:srgbClr val="FFFFFF">
                    <a:lumMod val="50000"/>
                  </a:srgbClr>
                </a:solidFill>
                <a:cs typeface="Calibri" pitchFamily="34" charset="0"/>
              </a:rPr>
            </a:br>
            <a:r>
              <a:rPr lang="en-US" sz="1800" kern="0">
                <a:solidFill>
                  <a:srgbClr val="FFFFFF">
                    <a:lumMod val="50000"/>
                  </a:srgbClr>
                </a:solidFill>
                <a:cs typeface="Calibri" pitchFamily="34" charset="0"/>
              </a:rPr>
              <a:t>the chart</a:t>
            </a:r>
          </a:p>
          <a:p>
            <a:endParaRPr lang="en-US"/>
          </a:p>
        </p:txBody>
      </p:sp>
      <p:sp>
        <p:nvSpPr>
          <p:cNvPr id="7" name="Text Placeholder 6">
            <a:extLst>
              <a:ext uri="{FF2B5EF4-FFF2-40B4-BE49-F238E27FC236}">
                <a16:creationId xmlns:a16="http://schemas.microsoft.com/office/drawing/2014/main" id="{31267F39-F75A-47CA-9C4D-389AC46C887D}"/>
              </a:ext>
            </a:extLst>
          </p:cNvPr>
          <p:cNvSpPr>
            <a:spLocks noGrp="1"/>
          </p:cNvSpPr>
          <p:nvPr>
            <p:ph type="body" sz="quarter" idx="32"/>
          </p:nvPr>
        </p:nvSpPr>
        <p:spPr/>
        <p:txBody>
          <a:bodyPr/>
          <a:lstStyle/>
          <a:p>
            <a:r>
              <a:rPr lang="en-US"/>
              <a:t>System and load Capacity Analysis (Cont.)</a:t>
            </a:r>
          </a:p>
        </p:txBody>
      </p:sp>
      <p:sp>
        <p:nvSpPr>
          <p:cNvPr id="8" name="Text Placeholder 7">
            <a:extLst>
              <a:ext uri="{FF2B5EF4-FFF2-40B4-BE49-F238E27FC236}">
                <a16:creationId xmlns:a16="http://schemas.microsoft.com/office/drawing/2014/main" id="{EE59D793-6451-41CF-B711-4593857BE82D}"/>
              </a:ext>
            </a:extLst>
          </p:cNvPr>
          <p:cNvSpPr>
            <a:spLocks noGrp="1"/>
          </p:cNvSpPr>
          <p:nvPr>
            <p:ph type="body" sz="quarter" idx="33"/>
          </p:nvPr>
        </p:nvSpPr>
        <p:spPr/>
        <p:txBody>
          <a:bodyPr/>
          <a:lstStyle/>
          <a:p>
            <a:endParaRPr lang="en-US"/>
          </a:p>
        </p:txBody>
      </p:sp>
      <p:pic>
        <p:nvPicPr>
          <p:cNvPr id="9" name="Picture 2">
            <a:extLst>
              <a:ext uri="{FF2B5EF4-FFF2-40B4-BE49-F238E27FC236}">
                <a16:creationId xmlns:a16="http://schemas.microsoft.com/office/drawing/2014/main" id="{D0F36995-D8AA-4BF0-A979-EFC1FE490C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0660" y="1386574"/>
            <a:ext cx="4218865" cy="2477454"/>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7840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0B590C8-92CA-4D7B-8B7D-295A24B57B3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
        <p:nvSpPr>
          <p:cNvPr id="10" name="Title 9">
            <a:extLst>
              <a:ext uri="{FF2B5EF4-FFF2-40B4-BE49-F238E27FC236}">
                <a16:creationId xmlns:a16="http://schemas.microsoft.com/office/drawing/2014/main" id="{12621E01-BAF9-49ED-80FB-EF055DBBD066}"/>
              </a:ext>
            </a:extLst>
          </p:cNvPr>
          <p:cNvSpPr>
            <a:spLocks noGrp="1"/>
          </p:cNvSpPr>
          <p:nvPr>
            <p:ph type="title"/>
          </p:nvPr>
        </p:nvSpPr>
        <p:spPr/>
        <p:txBody>
          <a:bodyPr/>
          <a:lstStyle/>
          <a:p>
            <a:r>
              <a:rPr lang="en-US"/>
              <a:t>Energy Analysis Dashboard Module</a:t>
            </a:r>
          </a:p>
        </p:txBody>
      </p:sp>
      <p:sp>
        <p:nvSpPr>
          <p:cNvPr id="12" name="Text Placeholder 11">
            <a:extLst>
              <a:ext uri="{FF2B5EF4-FFF2-40B4-BE49-F238E27FC236}">
                <a16:creationId xmlns:a16="http://schemas.microsoft.com/office/drawing/2014/main" id="{341F2B55-15D0-4594-96BD-411B8CB76210}"/>
              </a:ext>
            </a:extLst>
          </p:cNvPr>
          <p:cNvSpPr>
            <a:spLocks noGrp="1"/>
          </p:cNvSpPr>
          <p:nvPr>
            <p:ph type="body" sz="quarter" idx="11"/>
          </p:nvPr>
        </p:nvSpPr>
        <p:spPr/>
        <p:txBody>
          <a:bodyPr/>
          <a:lstStyle/>
          <a:p>
            <a:endParaRPr lang="en-US"/>
          </a:p>
        </p:txBody>
      </p:sp>
      <p:sp>
        <p:nvSpPr>
          <p:cNvPr id="6" name="Slide Number Placeholder 5">
            <a:extLst>
              <a:ext uri="{FF2B5EF4-FFF2-40B4-BE49-F238E27FC236}">
                <a16:creationId xmlns:a16="http://schemas.microsoft.com/office/drawing/2014/main" id="{1174C78D-7BA4-49B4-B371-A95F698464DA}"/>
              </a:ext>
            </a:extLst>
          </p:cNvPr>
          <p:cNvSpPr>
            <a:spLocks noGrp="1"/>
          </p:cNvSpPr>
          <p:nvPr>
            <p:ph type="sldNum" sz="quarter" idx="4"/>
          </p:nvPr>
        </p:nvSpPr>
        <p:spPr/>
        <p:txBody>
          <a:bodyPr/>
          <a:lstStyle/>
          <a:p>
            <a:r>
              <a:rPr lang="en-US"/>
              <a:t>Page </a:t>
            </a:r>
            <a:fld id="{5A9C12DC-491F-9444-86A2-13AC5C62A2FC}" type="slidenum">
              <a:rPr lang="en-US" smtClean="0"/>
              <a:pPr/>
              <a:t>44</a:t>
            </a:fld>
            <a:endParaRPr lang="en-US"/>
          </a:p>
        </p:txBody>
      </p:sp>
      <p:sp>
        <p:nvSpPr>
          <p:cNvPr id="7" name="Footer Placeholder 6">
            <a:extLst>
              <a:ext uri="{FF2B5EF4-FFF2-40B4-BE49-F238E27FC236}">
                <a16:creationId xmlns:a16="http://schemas.microsoft.com/office/drawing/2014/main" id="{10DC07BD-39B3-4FAA-AFBE-202A8098D266}"/>
              </a:ext>
            </a:extLst>
          </p:cNvPr>
          <p:cNvSpPr>
            <a:spLocks noGrp="1"/>
          </p:cNvSpPr>
          <p:nvPr>
            <p:ph type="ftr" sz="quarter" idx="3"/>
          </p:nvPr>
        </p:nvSpPr>
        <p:spPr/>
        <p:txBody>
          <a:bodyPr/>
          <a:lstStyle/>
          <a:p>
            <a:r>
              <a:rPr lang="en-US"/>
              <a:t>Confidential Property of Schneider Electric |</a:t>
            </a:r>
          </a:p>
        </p:txBody>
      </p:sp>
    </p:spTree>
    <p:extLst>
      <p:ext uri="{BB962C8B-B14F-4D97-AF65-F5344CB8AC3E}">
        <p14:creationId xmlns:p14="http://schemas.microsoft.com/office/powerpoint/2010/main" val="1950238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2FC058-FC12-43F0-B266-630C684EFDB9}"/>
              </a:ext>
            </a:extLst>
          </p:cNvPr>
          <p:cNvSpPr>
            <a:spLocks noGrp="1"/>
          </p:cNvSpPr>
          <p:nvPr>
            <p:ph type="sldNum" sz="quarter" idx="4"/>
          </p:nvPr>
        </p:nvSpPr>
        <p:spPr/>
        <p:txBody>
          <a:bodyPr/>
          <a:lstStyle/>
          <a:p>
            <a:r>
              <a:rPr lang="en-US"/>
              <a:t>Page </a:t>
            </a:r>
            <a:fld id="{5A9C12DC-491F-9444-86A2-13AC5C62A2FC}" type="slidenum">
              <a:rPr lang="en-US" smtClean="0"/>
              <a:pPr/>
              <a:t>45</a:t>
            </a:fld>
            <a:endParaRPr lang="en-US"/>
          </a:p>
        </p:txBody>
      </p:sp>
      <p:sp>
        <p:nvSpPr>
          <p:cNvPr id="3" name="Footer Placeholder 2">
            <a:extLst>
              <a:ext uri="{FF2B5EF4-FFF2-40B4-BE49-F238E27FC236}">
                <a16:creationId xmlns:a16="http://schemas.microsoft.com/office/drawing/2014/main" id="{A6715C95-C19D-404B-87F5-DDAD5A94947C}"/>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0E9E14E6-CFF3-4F2F-9FCE-2BC275B87733}"/>
              </a:ext>
            </a:extLst>
          </p:cNvPr>
          <p:cNvSpPr>
            <a:spLocks noGrp="1"/>
          </p:cNvSpPr>
          <p:nvPr>
            <p:ph type="body" sz="quarter" idx="32"/>
          </p:nvPr>
        </p:nvSpPr>
        <p:spPr/>
        <p:txBody>
          <a:bodyPr/>
          <a:lstStyle/>
          <a:p>
            <a:r>
              <a:rPr lang="en-US"/>
              <a:t>Energy Analysis Dashboard Module</a:t>
            </a:r>
          </a:p>
        </p:txBody>
      </p:sp>
      <p:sp>
        <p:nvSpPr>
          <p:cNvPr id="6" name="Text Placeholder 5">
            <a:extLst>
              <a:ext uri="{FF2B5EF4-FFF2-40B4-BE49-F238E27FC236}">
                <a16:creationId xmlns:a16="http://schemas.microsoft.com/office/drawing/2014/main" id="{B9ECCD68-17DD-4FA1-B6FE-BE3060ED02D9}"/>
              </a:ext>
            </a:extLst>
          </p:cNvPr>
          <p:cNvSpPr>
            <a:spLocks noGrp="1"/>
          </p:cNvSpPr>
          <p:nvPr>
            <p:ph type="body" sz="quarter" idx="33"/>
          </p:nvPr>
        </p:nvSpPr>
        <p:spPr/>
        <p:txBody>
          <a:bodyPr/>
          <a:lstStyle/>
          <a:p>
            <a:r>
              <a:rPr lang="en-US"/>
              <a:t>Easy to setup Energy Analysis Tools based on Dashboards</a:t>
            </a:r>
          </a:p>
        </p:txBody>
      </p:sp>
      <p:pic>
        <p:nvPicPr>
          <p:cNvPr id="7" name="Picture 6">
            <a:extLst>
              <a:ext uri="{FF2B5EF4-FFF2-40B4-BE49-F238E27FC236}">
                <a16:creationId xmlns:a16="http://schemas.microsoft.com/office/drawing/2014/main" id="{9B69863F-B081-4053-AF9E-9E208F83A0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174" y="983943"/>
            <a:ext cx="4382814" cy="2422410"/>
          </a:xfrm>
          <a:prstGeom prst="rect">
            <a:avLst/>
          </a:prstGeom>
        </p:spPr>
      </p:pic>
      <p:pic>
        <p:nvPicPr>
          <p:cNvPr id="8" name="Content Placeholder 7">
            <a:extLst>
              <a:ext uri="{FF2B5EF4-FFF2-40B4-BE49-F238E27FC236}">
                <a16:creationId xmlns:a16="http://schemas.microsoft.com/office/drawing/2014/main" id="{9E7AC0A1-F9DE-4E02-88E6-E1BD7311EB96}"/>
              </a:ext>
            </a:extLst>
          </p:cNvPr>
          <p:cNvPicPr>
            <a:picLocks noGrp="1" noChangeAspect="1"/>
          </p:cNvPicPr>
          <p:nvPr>
            <p:ph sz="quarter" idx="31"/>
          </p:nvPr>
        </p:nvPicPr>
        <p:blipFill>
          <a:blip r:embed="rId3"/>
          <a:stretch>
            <a:fillRect/>
          </a:stretch>
        </p:blipFill>
        <p:spPr>
          <a:xfrm>
            <a:off x="82174" y="2782740"/>
            <a:ext cx="5489799" cy="1793187"/>
          </a:xfrm>
          <a:prstGeom prst="rect">
            <a:avLst/>
          </a:prstGeom>
        </p:spPr>
      </p:pic>
      <p:pic>
        <p:nvPicPr>
          <p:cNvPr id="9" name="Picture 8">
            <a:extLst>
              <a:ext uri="{FF2B5EF4-FFF2-40B4-BE49-F238E27FC236}">
                <a16:creationId xmlns:a16="http://schemas.microsoft.com/office/drawing/2014/main" id="{FB1844ED-8BB5-498D-AEF9-5DE776E43198}"/>
              </a:ext>
            </a:extLst>
          </p:cNvPr>
          <p:cNvPicPr>
            <a:picLocks noChangeAspect="1"/>
          </p:cNvPicPr>
          <p:nvPr/>
        </p:nvPicPr>
        <p:blipFill>
          <a:blip r:embed="rId4"/>
          <a:stretch>
            <a:fillRect/>
          </a:stretch>
        </p:blipFill>
        <p:spPr>
          <a:xfrm>
            <a:off x="4040510" y="983943"/>
            <a:ext cx="4859015" cy="2781233"/>
          </a:xfrm>
          <a:prstGeom prst="rect">
            <a:avLst/>
          </a:prstGeom>
        </p:spPr>
      </p:pic>
      <p:pic>
        <p:nvPicPr>
          <p:cNvPr id="10" name="Picture 9">
            <a:extLst>
              <a:ext uri="{FF2B5EF4-FFF2-40B4-BE49-F238E27FC236}">
                <a16:creationId xmlns:a16="http://schemas.microsoft.com/office/drawing/2014/main" id="{C28ABCAF-DFFA-43A3-9DE6-A140DEA19F39}"/>
              </a:ext>
            </a:extLst>
          </p:cNvPr>
          <p:cNvPicPr>
            <a:picLocks noChangeAspect="1"/>
          </p:cNvPicPr>
          <p:nvPr/>
        </p:nvPicPr>
        <p:blipFill rotWithShape="1">
          <a:blip r:embed="rId5"/>
          <a:srcRect l="797" t="1362" r="678" b="3365"/>
          <a:stretch/>
        </p:blipFill>
        <p:spPr>
          <a:xfrm>
            <a:off x="4031691" y="2914550"/>
            <a:ext cx="4867834" cy="1661377"/>
          </a:xfrm>
          <a:prstGeom prst="rect">
            <a:avLst/>
          </a:prstGeom>
        </p:spPr>
      </p:pic>
    </p:spTree>
    <p:extLst>
      <p:ext uri="{BB962C8B-B14F-4D97-AF65-F5344CB8AC3E}">
        <p14:creationId xmlns:p14="http://schemas.microsoft.com/office/powerpoint/2010/main" val="1123471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46</a:t>
            </a:fld>
            <a:endParaRPr kumimoji="0" lang="en-US" sz="600" b="0" i="0" u="none" strike="noStrike" kern="1200" cap="none" spc="0" normalizeH="0" baseline="0" noProof="0">
              <a:ln>
                <a:noFill/>
              </a:ln>
              <a:solidFill>
                <a:srgbClr val="3DCD58"/>
              </a:solidFill>
              <a:effectLst/>
              <a:uLnTx/>
              <a:uFillTx/>
              <a:latin typeface="Arial"/>
              <a:ea typeface="+mn-ea"/>
              <a:cs typeface="Arial"/>
            </a:endParaRPr>
          </a:p>
        </p:txBody>
      </p:sp>
      <p:sp>
        <p:nvSpPr>
          <p:cNvPr id="4" name="Footer Placeholder 3"/>
          <p:cNvSpPr>
            <a:spLocks noGrp="1"/>
          </p:cNvSpPr>
          <p:nvPr>
            <p:ph type="ftr" sz="quarter" idx="3"/>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p>
        </p:txBody>
      </p:sp>
      <p:sp>
        <p:nvSpPr>
          <p:cNvPr id="5" name="Content Placeholder 4"/>
          <p:cNvSpPr>
            <a:spLocks noGrp="1"/>
          </p:cNvSpPr>
          <p:nvPr>
            <p:ph sz="quarter" idx="31"/>
          </p:nvPr>
        </p:nvSpPr>
        <p:spPr>
          <a:xfrm>
            <a:off x="136712" y="3439489"/>
            <a:ext cx="8679570" cy="1331860"/>
          </a:xfrm>
        </p:spPr>
        <p:txBody>
          <a:bodyPr/>
          <a:lstStyle/>
          <a:p>
            <a:pPr marL="301624" indent="-285750">
              <a:buFontTx/>
              <a:buChar char="-"/>
            </a:pPr>
            <a:r>
              <a:rPr lang="en-AU"/>
              <a:t>Create a competitive environment with dynamic rankings</a:t>
            </a:r>
          </a:p>
          <a:p>
            <a:pPr marL="301624" indent="-285750">
              <a:buFontTx/>
              <a:buChar char="-"/>
            </a:pPr>
            <a:r>
              <a:rPr lang="en-AU"/>
              <a:t>Normalization to facilitate fairer comparisons</a:t>
            </a:r>
          </a:p>
          <a:p>
            <a:pPr marL="301624" indent="-285750">
              <a:buFontTx/>
              <a:buChar char="-"/>
            </a:pPr>
            <a:r>
              <a:rPr lang="en-AU"/>
              <a:t>Relative visualization</a:t>
            </a:r>
          </a:p>
          <a:p>
            <a:pPr marL="301624" indent="-285750">
              <a:buFontTx/>
              <a:buChar char="-"/>
            </a:pPr>
            <a:r>
              <a:rPr lang="en-AU"/>
              <a:t>One-click export to excel</a:t>
            </a:r>
          </a:p>
          <a:p>
            <a:endParaRPr lang="en-US"/>
          </a:p>
        </p:txBody>
      </p:sp>
      <p:sp>
        <p:nvSpPr>
          <p:cNvPr id="6" name="Text Placeholder 5"/>
          <p:cNvSpPr>
            <a:spLocks noGrp="1"/>
          </p:cNvSpPr>
          <p:nvPr>
            <p:ph type="body" sz="quarter" idx="32"/>
          </p:nvPr>
        </p:nvSpPr>
        <p:spPr/>
        <p:txBody>
          <a:bodyPr/>
          <a:lstStyle/>
          <a:p>
            <a:r>
              <a:rPr lang="en-AU"/>
              <a:t>Consumption Ranking &amp; Aggregated Consumption Ranking</a:t>
            </a:r>
          </a:p>
        </p:txBody>
      </p:sp>
      <p:sp>
        <p:nvSpPr>
          <p:cNvPr id="7" name="Text Placeholder 6"/>
          <p:cNvSpPr>
            <a:spLocks noGrp="1"/>
          </p:cNvSpPr>
          <p:nvPr>
            <p:ph type="body" sz="quarter" idx="33"/>
          </p:nvPr>
        </p:nvSpPr>
        <p:spPr/>
        <p:txBody>
          <a:bodyPr/>
          <a:lstStyle/>
          <a:p>
            <a:r>
              <a:rPr lang="en-AU"/>
              <a:t>Build energy awareness through normalization and ranking – easy to read and understand</a:t>
            </a:r>
          </a:p>
          <a:p>
            <a:endParaRPr lang="en-US"/>
          </a:p>
        </p:txBody>
      </p:sp>
      <p:pic>
        <p:nvPicPr>
          <p:cNvPr id="8" name="Picture 7"/>
          <p:cNvPicPr>
            <a:picLocks noChangeAspect="1"/>
          </p:cNvPicPr>
          <p:nvPr/>
        </p:nvPicPr>
        <p:blipFill rotWithShape="1">
          <a:blip r:embed="rId3"/>
          <a:srcRect r="404"/>
          <a:stretch/>
        </p:blipFill>
        <p:spPr>
          <a:xfrm>
            <a:off x="136712" y="1019275"/>
            <a:ext cx="4073226" cy="2334408"/>
          </a:xfrm>
          <a:prstGeom prst="rect">
            <a:avLst/>
          </a:prstGeom>
        </p:spPr>
      </p:pic>
      <p:pic>
        <p:nvPicPr>
          <p:cNvPr id="9" name="Picture 8"/>
          <p:cNvPicPr>
            <a:picLocks noChangeAspect="1"/>
          </p:cNvPicPr>
          <p:nvPr/>
        </p:nvPicPr>
        <p:blipFill rotWithShape="1">
          <a:blip r:embed="rId4"/>
          <a:srcRect r="50997"/>
          <a:stretch/>
        </p:blipFill>
        <p:spPr>
          <a:xfrm>
            <a:off x="4209938" y="1021125"/>
            <a:ext cx="1238258" cy="1977446"/>
          </a:xfrm>
          <a:prstGeom prst="rect">
            <a:avLst/>
          </a:prstGeom>
        </p:spPr>
      </p:pic>
      <p:pic>
        <p:nvPicPr>
          <p:cNvPr id="10" name="Picture 9"/>
          <p:cNvPicPr>
            <a:picLocks noChangeAspect="1"/>
          </p:cNvPicPr>
          <p:nvPr/>
        </p:nvPicPr>
        <p:blipFill rotWithShape="1">
          <a:blip r:embed="rId5"/>
          <a:srcRect r="48333"/>
          <a:stretch/>
        </p:blipFill>
        <p:spPr>
          <a:xfrm>
            <a:off x="5448196" y="1024304"/>
            <a:ext cx="3002420" cy="2324447"/>
          </a:xfrm>
          <a:prstGeom prst="rect">
            <a:avLst/>
          </a:prstGeom>
        </p:spPr>
      </p:pic>
    </p:spTree>
    <p:extLst>
      <p:ext uri="{BB962C8B-B14F-4D97-AF65-F5344CB8AC3E}">
        <p14:creationId xmlns:p14="http://schemas.microsoft.com/office/powerpoint/2010/main" val="3707628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47</a:t>
            </a:fld>
            <a:endParaRPr kumimoji="0" lang="en-US" sz="600" b="0" i="0" u="none" strike="noStrike" kern="1200" cap="none" spc="0" normalizeH="0" baseline="0" noProof="0">
              <a:ln>
                <a:noFill/>
              </a:ln>
              <a:solidFill>
                <a:srgbClr val="3DCD58"/>
              </a:solidFill>
              <a:effectLst/>
              <a:uLnTx/>
              <a:uFillTx/>
              <a:latin typeface="Arial"/>
              <a:ea typeface="+mn-ea"/>
              <a:cs typeface="Arial"/>
            </a:endParaRPr>
          </a:p>
        </p:txBody>
      </p:sp>
      <p:sp>
        <p:nvSpPr>
          <p:cNvPr id="4" name="Footer Placeholder 3"/>
          <p:cNvSpPr>
            <a:spLocks noGrp="1"/>
          </p:cNvSpPr>
          <p:nvPr>
            <p:ph type="ftr" sz="quarter" idx="3"/>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p>
        </p:txBody>
      </p:sp>
      <p:sp>
        <p:nvSpPr>
          <p:cNvPr id="5" name="Content Placeholder 4"/>
          <p:cNvSpPr>
            <a:spLocks noGrp="1"/>
          </p:cNvSpPr>
          <p:nvPr>
            <p:ph sz="quarter" idx="31"/>
          </p:nvPr>
        </p:nvSpPr>
        <p:spPr>
          <a:xfrm>
            <a:off x="136712" y="3487158"/>
            <a:ext cx="8679570" cy="1331860"/>
          </a:xfrm>
        </p:spPr>
        <p:txBody>
          <a:bodyPr/>
          <a:lstStyle/>
          <a:p>
            <a:pPr marL="301624" indent="-285750">
              <a:buFontTx/>
              <a:buChar char="-"/>
            </a:pPr>
            <a:r>
              <a:rPr lang="en-AU"/>
              <a:t>Roughly 80% of the effects come from 20% of the causes</a:t>
            </a:r>
          </a:p>
          <a:p>
            <a:pPr marL="301624" indent="-285750">
              <a:buFontTx/>
              <a:buChar char="-"/>
            </a:pPr>
            <a:r>
              <a:rPr lang="en-AU"/>
              <a:t>Develop timely solutions to energy management/performance</a:t>
            </a:r>
          </a:p>
          <a:p>
            <a:pPr marL="301624" indent="-285750">
              <a:buFontTx/>
              <a:buChar char="-"/>
            </a:pPr>
            <a:r>
              <a:rPr lang="en-AU"/>
              <a:t>Powerful method of assessing your facility</a:t>
            </a:r>
          </a:p>
          <a:p>
            <a:pPr marL="301624" indent="-285750">
              <a:buFontTx/>
              <a:buChar char="-"/>
            </a:pPr>
            <a:r>
              <a:rPr lang="en-AU"/>
              <a:t>One-click export to excel</a:t>
            </a:r>
          </a:p>
          <a:p>
            <a:endParaRPr lang="en-US"/>
          </a:p>
        </p:txBody>
      </p:sp>
      <p:sp>
        <p:nvSpPr>
          <p:cNvPr id="6" name="Text Placeholder 5"/>
          <p:cNvSpPr>
            <a:spLocks noGrp="1"/>
          </p:cNvSpPr>
          <p:nvPr>
            <p:ph type="body" sz="quarter" idx="32"/>
          </p:nvPr>
        </p:nvSpPr>
        <p:spPr/>
        <p:txBody>
          <a:bodyPr/>
          <a:lstStyle/>
          <a:p>
            <a:r>
              <a:rPr lang="en-AU"/>
              <a:t>Pareto &amp; Aggregated Pareto</a:t>
            </a:r>
          </a:p>
        </p:txBody>
      </p:sp>
      <p:sp>
        <p:nvSpPr>
          <p:cNvPr id="7" name="Text Placeholder 6"/>
          <p:cNvSpPr>
            <a:spLocks noGrp="1"/>
          </p:cNvSpPr>
          <p:nvPr>
            <p:ph type="body" sz="quarter" idx="33"/>
          </p:nvPr>
        </p:nvSpPr>
        <p:spPr/>
        <p:txBody>
          <a:bodyPr/>
          <a:lstStyle/>
          <a:p>
            <a:r>
              <a:rPr lang="en-AU"/>
              <a:t>The Pareto principle is also known as the 80–20 rule, quickly see where your biggest issues are </a:t>
            </a:r>
          </a:p>
          <a:p>
            <a:endParaRPr lang="en-US"/>
          </a:p>
        </p:txBody>
      </p:sp>
      <p:pic>
        <p:nvPicPr>
          <p:cNvPr id="11" name="Picture 10"/>
          <p:cNvPicPr>
            <a:picLocks noChangeAspect="1"/>
          </p:cNvPicPr>
          <p:nvPr/>
        </p:nvPicPr>
        <p:blipFill>
          <a:blip r:embed="rId3"/>
          <a:stretch>
            <a:fillRect/>
          </a:stretch>
        </p:blipFill>
        <p:spPr>
          <a:xfrm>
            <a:off x="136712" y="1037094"/>
            <a:ext cx="3507251" cy="2359492"/>
          </a:xfrm>
          <a:prstGeom prst="rect">
            <a:avLst/>
          </a:prstGeom>
        </p:spPr>
      </p:pic>
      <p:pic>
        <p:nvPicPr>
          <p:cNvPr id="12" name="Picture 11"/>
          <p:cNvPicPr>
            <a:picLocks noChangeAspect="1"/>
          </p:cNvPicPr>
          <p:nvPr/>
        </p:nvPicPr>
        <p:blipFill rotWithShape="1">
          <a:blip r:embed="rId4"/>
          <a:srcRect r="51240" b="29950"/>
          <a:stretch/>
        </p:blipFill>
        <p:spPr>
          <a:xfrm>
            <a:off x="3649062" y="1044150"/>
            <a:ext cx="1413621" cy="1439209"/>
          </a:xfrm>
          <a:prstGeom prst="rect">
            <a:avLst/>
          </a:prstGeom>
        </p:spPr>
      </p:pic>
      <p:pic>
        <p:nvPicPr>
          <p:cNvPr id="13" name="Picture 12"/>
          <p:cNvPicPr>
            <a:picLocks noChangeAspect="1"/>
          </p:cNvPicPr>
          <p:nvPr/>
        </p:nvPicPr>
        <p:blipFill rotWithShape="1">
          <a:blip r:embed="rId5"/>
          <a:srcRect r="43008"/>
          <a:stretch/>
        </p:blipFill>
        <p:spPr>
          <a:xfrm>
            <a:off x="5058349" y="1053992"/>
            <a:ext cx="3732364" cy="2359493"/>
          </a:xfrm>
          <a:prstGeom prst="rect">
            <a:avLst/>
          </a:prstGeom>
        </p:spPr>
      </p:pic>
    </p:spTree>
    <p:extLst>
      <p:ext uri="{BB962C8B-B14F-4D97-AF65-F5344CB8AC3E}">
        <p14:creationId xmlns:p14="http://schemas.microsoft.com/office/powerpoint/2010/main" val="2894966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3848" y="1005386"/>
            <a:ext cx="6608538" cy="2748376"/>
            <a:chOff x="115516" y="2506476"/>
            <a:chExt cx="5225638" cy="2110078"/>
          </a:xfrm>
        </p:grpSpPr>
        <p:pic>
          <p:nvPicPr>
            <p:cNvPr id="18" name="Picture 17"/>
            <p:cNvPicPr>
              <a:picLocks noChangeAspect="1"/>
            </p:cNvPicPr>
            <p:nvPr/>
          </p:nvPicPr>
          <p:blipFill rotWithShape="1">
            <a:blip r:embed="rId3"/>
            <a:srcRect t="49689"/>
            <a:stretch/>
          </p:blipFill>
          <p:spPr>
            <a:xfrm>
              <a:off x="115516" y="3191917"/>
              <a:ext cx="5225638" cy="1424637"/>
            </a:xfrm>
            <a:prstGeom prst="rect">
              <a:avLst/>
            </a:prstGeom>
          </p:spPr>
        </p:pic>
        <p:pic>
          <p:nvPicPr>
            <p:cNvPr id="19" name="Picture 18"/>
            <p:cNvPicPr>
              <a:picLocks noChangeAspect="1"/>
            </p:cNvPicPr>
            <p:nvPr/>
          </p:nvPicPr>
          <p:blipFill rotWithShape="1">
            <a:blip r:embed="rId3"/>
            <a:srcRect b="74986"/>
            <a:stretch/>
          </p:blipFill>
          <p:spPr>
            <a:xfrm>
              <a:off x="115516" y="2506476"/>
              <a:ext cx="5225638" cy="708301"/>
            </a:xfrm>
            <a:prstGeom prst="rect">
              <a:avLst/>
            </a:prstGeom>
          </p:spPr>
        </p:pic>
      </p:grpSp>
      <p:sp>
        <p:nvSpPr>
          <p:cNvPr id="3" name="Slide Number Placeholder 2"/>
          <p:cNvSpPr>
            <a:spLocks noGrp="1"/>
          </p:cNvSpPr>
          <p:nvPr>
            <p:ph type="sldNum" sz="quarter" idx="4"/>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48</a:t>
            </a:fld>
            <a:endParaRPr kumimoji="0" lang="en-US" sz="600" b="0" i="0" u="none" strike="noStrike" kern="1200" cap="none" spc="0" normalizeH="0" baseline="0" noProof="0">
              <a:ln>
                <a:noFill/>
              </a:ln>
              <a:solidFill>
                <a:srgbClr val="3DCD58"/>
              </a:solidFill>
              <a:effectLst/>
              <a:uLnTx/>
              <a:uFillTx/>
              <a:latin typeface="Arial"/>
              <a:ea typeface="+mn-ea"/>
              <a:cs typeface="Arial"/>
            </a:endParaRPr>
          </a:p>
        </p:txBody>
      </p:sp>
      <p:sp>
        <p:nvSpPr>
          <p:cNvPr id="4" name="Footer Placeholder 3"/>
          <p:cNvSpPr>
            <a:spLocks noGrp="1"/>
          </p:cNvSpPr>
          <p:nvPr>
            <p:ph type="ftr" sz="quarter" idx="3"/>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p>
        </p:txBody>
      </p:sp>
      <p:sp>
        <p:nvSpPr>
          <p:cNvPr id="5" name="Content Placeholder 4"/>
          <p:cNvSpPr>
            <a:spLocks noGrp="1"/>
          </p:cNvSpPr>
          <p:nvPr>
            <p:ph sz="quarter" idx="31"/>
          </p:nvPr>
        </p:nvSpPr>
        <p:spPr>
          <a:xfrm>
            <a:off x="93848" y="3838186"/>
            <a:ext cx="8679570" cy="1008450"/>
          </a:xfrm>
        </p:spPr>
        <p:txBody>
          <a:bodyPr/>
          <a:lstStyle/>
          <a:p>
            <a:pPr marL="301624" indent="-285750">
              <a:buFontTx/>
              <a:buChar char="-"/>
            </a:pPr>
            <a:r>
              <a:rPr lang="en-AU"/>
              <a:t>Quickly and easily identify anomalies </a:t>
            </a:r>
          </a:p>
          <a:p>
            <a:pPr marL="301624" indent="-285750">
              <a:buFontTx/>
              <a:buChar char="-"/>
            </a:pPr>
            <a:r>
              <a:rPr lang="en-AU"/>
              <a:t>Optionally exclude data gaps and spikes/outliers to focus on the true trends</a:t>
            </a:r>
          </a:p>
          <a:p>
            <a:pPr marL="301624" indent="-285750">
              <a:buFontTx/>
              <a:buChar char="-"/>
            </a:pPr>
            <a:r>
              <a:rPr lang="en-AU"/>
              <a:t>One-click export to excel</a:t>
            </a:r>
          </a:p>
          <a:p>
            <a:endParaRPr lang="en-US"/>
          </a:p>
        </p:txBody>
      </p:sp>
      <p:sp>
        <p:nvSpPr>
          <p:cNvPr id="6" name="Text Placeholder 5"/>
          <p:cNvSpPr>
            <a:spLocks noGrp="1"/>
          </p:cNvSpPr>
          <p:nvPr>
            <p:ph type="body" sz="quarter" idx="32"/>
          </p:nvPr>
        </p:nvSpPr>
        <p:spPr/>
        <p:txBody>
          <a:bodyPr/>
          <a:lstStyle/>
          <a:p>
            <a:r>
              <a:rPr lang="en-AU"/>
              <a:t>Heat Map/Carpet Plot</a:t>
            </a:r>
          </a:p>
        </p:txBody>
      </p:sp>
      <p:sp>
        <p:nvSpPr>
          <p:cNvPr id="7" name="Text Placeholder 6"/>
          <p:cNvSpPr>
            <a:spLocks noGrp="1"/>
          </p:cNvSpPr>
          <p:nvPr>
            <p:ph type="body" sz="quarter" idx="33"/>
          </p:nvPr>
        </p:nvSpPr>
        <p:spPr/>
        <p:txBody>
          <a:bodyPr/>
          <a:lstStyle/>
          <a:p>
            <a:r>
              <a:rPr lang="en-AU"/>
              <a:t>Intuitive graphical visualization of your energy use</a:t>
            </a:r>
          </a:p>
          <a:p>
            <a:endParaRPr lang="en-US"/>
          </a:p>
        </p:txBody>
      </p:sp>
      <p:pic>
        <p:nvPicPr>
          <p:cNvPr id="20" name="Picture 19"/>
          <p:cNvPicPr>
            <a:picLocks noChangeAspect="1"/>
          </p:cNvPicPr>
          <p:nvPr/>
        </p:nvPicPr>
        <p:blipFill>
          <a:blip r:embed="rId4"/>
          <a:stretch>
            <a:fillRect/>
          </a:stretch>
        </p:blipFill>
        <p:spPr>
          <a:xfrm>
            <a:off x="3961329" y="999809"/>
            <a:ext cx="4812089" cy="2754373"/>
          </a:xfrm>
          <a:prstGeom prst="rect">
            <a:avLst/>
          </a:prstGeom>
        </p:spPr>
      </p:pic>
    </p:spTree>
    <p:extLst>
      <p:ext uri="{BB962C8B-B14F-4D97-AF65-F5344CB8AC3E}">
        <p14:creationId xmlns:p14="http://schemas.microsoft.com/office/powerpoint/2010/main" val="1049957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49</a:t>
            </a:fld>
            <a:endParaRPr kumimoji="0" lang="en-US" sz="600" b="0" i="0" u="none" strike="noStrike" kern="1200" cap="none" spc="0" normalizeH="0" baseline="0" noProof="0">
              <a:ln>
                <a:noFill/>
              </a:ln>
              <a:solidFill>
                <a:srgbClr val="3DCD58"/>
              </a:solidFill>
              <a:effectLst/>
              <a:uLnTx/>
              <a:uFillTx/>
              <a:latin typeface="Arial"/>
              <a:ea typeface="+mn-ea"/>
              <a:cs typeface="Arial"/>
            </a:endParaRPr>
          </a:p>
        </p:txBody>
      </p:sp>
      <p:sp>
        <p:nvSpPr>
          <p:cNvPr id="4" name="Footer Placeholder 3"/>
          <p:cNvSpPr>
            <a:spLocks noGrp="1"/>
          </p:cNvSpPr>
          <p:nvPr>
            <p:ph type="ftr" sz="quarter" idx="3"/>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p>
        </p:txBody>
      </p:sp>
      <p:sp>
        <p:nvSpPr>
          <p:cNvPr id="5" name="Content Placeholder 4"/>
          <p:cNvSpPr>
            <a:spLocks noGrp="1"/>
          </p:cNvSpPr>
          <p:nvPr>
            <p:ph sz="quarter" idx="31"/>
          </p:nvPr>
        </p:nvSpPr>
        <p:spPr>
          <a:xfrm>
            <a:off x="93848" y="3646122"/>
            <a:ext cx="8679570" cy="1008450"/>
          </a:xfrm>
        </p:spPr>
        <p:txBody>
          <a:bodyPr/>
          <a:lstStyle/>
          <a:p>
            <a:pPr marL="301624" indent="-285750">
              <a:buFontTx/>
              <a:buChar char="-"/>
            </a:pPr>
            <a:r>
              <a:rPr lang="en-AU"/>
              <a:t>Automatically generated from hierarchies</a:t>
            </a:r>
          </a:p>
          <a:p>
            <a:pPr marL="301624" indent="-285750">
              <a:buFontTx/>
              <a:buChar char="-"/>
            </a:pPr>
            <a:r>
              <a:rPr lang="en-AU"/>
              <a:t>Meet ISO 50001, ISO 50002 and ISO 50006 requirements, full WAGES support</a:t>
            </a:r>
          </a:p>
          <a:p>
            <a:pPr marL="301624" indent="-285750">
              <a:buFontTx/>
              <a:buChar char="-"/>
            </a:pPr>
            <a:r>
              <a:rPr lang="en-AU"/>
              <a:t>Interactive gadget - hover over, move nodes, one-click export to excel</a:t>
            </a:r>
          </a:p>
          <a:p>
            <a:endParaRPr lang="en-US"/>
          </a:p>
        </p:txBody>
      </p:sp>
      <p:sp>
        <p:nvSpPr>
          <p:cNvPr id="6" name="Text Placeholder 5"/>
          <p:cNvSpPr>
            <a:spLocks noGrp="1"/>
          </p:cNvSpPr>
          <p:nvPr>
            <p:ph type="body" sz="quarter" idx="32"/>
          </p:nvPr>
        </p:nvSpPr>
        <p:spPr/>
        <p:txBody>
          <a:bodyPr/>
          <a:lstStyle/>
          <a:p>
            <a:r>
              <a:rPr lang="en-AU"/>
              <a:t>Sankey Diagram</a:t>
            </a:r>
          </a:p>
        </p:txBody>
      </p:sp>
      <p:sp>
        <p:nvSpPr>
          <p:cNvPr id="7" name="Text Placeholder 6"/>
          <p:cNvSpPr>
            <a:spLocks noGrp="1"/>
          </p:cNvSpPr>
          <p:nvPr>
            <p:ph type="body" sz="quarter" idx="33"/>
          </p:nvPr>
        </p:nvSpPr>
        <p:spPr/>
        <p:txBody>
          <a:bodyPr/>
          <a:lstStyle/>
          <a:p>
            <a:r>
              <a:rPr lang="en-AU"/>
              <a:t>Clearly visualize energy flows, distribution, and losses</a:t>
            </a:r>
          </a:p>
          <a:p>
            <a:endParaRPr lang="en-US"/>
          </a:p>
        </p:txBody>
      </p:sp>
      <p:pic>
        <p:nvPicPr>
          <p:cNvPr id="21" name="Picture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48" y="1021129"/>
            <a:ext cx="4382814" cy="2422410"/>
          </a:xfrm>
          <a:prstGeom prst="rect">
            <a:avLst/>
          </a:prstGeom>
        </p:spPr>
      </p:pic>
      <p:pic>
        <p:nvPicPr>
          <p:cNvPr id="22" name="Picture 21"/>
          <p:cNvPicPr>
            <a:picLocks noChangeAspect="1"/>
          </p:cNvPicPr>
          <p:nvPr/>
        </p:nvPicPr>
        <p:blipFill rotWithShape="1">
          <a:blip r:embed="rId4" cstate="email">
            <a:extLst>
              <a:ext uri="{28A0092B-C50C-407E-A947-70E740481C1C}">
                <a14:useLocalDpi xmlns:a14="http://schemas.microsoft.com/office/drawing/2010/main" val="0"/>
              </a:ext>
            </a:extLst>
          </a:blip>
          <a:srcRect r="13081"/>
          <a:stretch/>
        </p:blipFill>
        <p:spPr>
          <a:xfrm>
            <a:off x="4476662" y="1021129"/>
            <a:ext cx="4543262" cy="2295476"/>
          </a:xfrm>
          <a:prstGeom prst="rect">
            <a:avLst/>
          </a:prstGeom>
        </p:spPr>
      </p:pic>
    </p:spTree>
    <p:extLst>
      <p:ext uri="{BB962C8B-B14F-4D97-AF65-F5344CB8AC3E}">
        <p14:creationId xmlns:p14="http://schemas.microsoft.com/office/powerpoint/2010/main" val="2919258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1"/>
            <a:ext cx="9144000" cy="97256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6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4" name="Picture 3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712" y="962470"/>
            <a:ext cx="9141621" cy="4181030"/>
          </a:xfrm>
          <a:prstGeom prst="rect">
            <a:avLst/>
          </a:prstGeom>
        </p:spPr>
      </p:pic>
      <p:sp>
        <p:nvSpPr>
          <p:cNvPr id="35" name="Rectangle 34"/>
          <p:cNvSpPr/>
          <p:nvPr/>
        </p:nvSpPr>
        <p:spPr>
          <a:xfrm>
            <a:off x="3783" y="972566"/>
            <a:ext cx="9141619" cy="4170934"/>
          </a:xfrm>
          <a:prstGeom prst="rect">
            <a:avLst/>
          </a:prstGeom>
          <a:solidFill>
            <a:srgbClr val="000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6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8" name="Picture 57" descr="schneider_LIO_Life-Green_RGB.png"/>
          <p:cNvPicPr>
            <a:picLocks noChangeAspect="1"/>
          </p:cNvPicPr>
          <p:nvPr/>
        </p:nvPicPr>
        <p:blipFill>
          <a:blip r:embed="rId4" cstate="print">
            <a:biLevel thresh="25000"/>
          </a:blip>
          <a:stretch>
            <a:fillRect/>
          </a:stretch>
        </p:blipFill>
        <p:spPr>
          <a:xfrm>
            <a:off x="7103529" y="4637532"/>
            <a:ext cx="2041798" cy="562953"/>
          </a:xfrm>
          <a:prstGeom prst="rect">
            <a:avLst/>
          </a:prstGeom>
        </p:spPr>
      </p:pic>
      <p:sp>
        <p:nvSpPr>
          <p:cNvPr id="42" name="Rounded Rectangle 29"/>
          <p:cNvSpPr/>
          <p:nvPr/>
        </p:nvSpPr>
        <p:spPr>
          <a:xfrm>
            <a:off x="1256184" y="2163887"/>
            <a:ext cx="2103120" cy="1188410"/>
          </a:xfrm>
          <a:prstGeom prst="roundRect">
            <a:avLst>
              <a:gd name="adj" fmla="val 3515"/>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75" rtl="0" eaLnBrk="1" fontAlgn="auto" latinLnBrk="0" hangingPunct="1">
              <a:lnSpc>
                <a:spcPct val="100000"/>
              </a:lnSpc>
              <a:spcBef>
                <a:spcPts val="0"/>
              </a:spcBef>
              <a:spcAft>
                <a:spcPts val="0"/>
              </a:spcAft>
              <a:buClrTx/>
              <a:buSzTx/>
              <a:buFontTx/>
              <a:buNone/>
              <a:tabLst/>
              <a:defRPr/>
            </a:pPr>
            <a:endParaRPr kumimoji="0" lang="en-US" sz="1900" b="1" i="0" u="none" strike="noStrike" kern="0" cap="none" spc="0" normalizeH="0" baseline="0" noProof="0">
              <a:ln>
                <a:noFill/>
              </a:ln>
              <a:solidFill>
                <a:prstClr val="white"/>
              </a:solidFill>
              <a:effectLst/>
              <a:uLnTx/>
              <a:uFillTx/>
              <a:latin typeface="Arial Rounded MT Std" charset="0"/>
              <a:ea typeface="Arial Rounded MT Std" charset="0"/>
              <a:cs typeface="Arial Rounded MT Std" charset="0"/>
            </a:endParaRPr>
          </a:p>
        </p:txBody>
      </p:sp>
      <p:sp>
        <p:nvSpPr>
          <p:cNvPr id="63" name="TextBox 62"/>
          <p:cNvSpPr txBox="1"/>
          <p:nvPr/>
        </p:nvSpPr>
        <p:spPr>
          <a:xfrm>
            <a:off x="1256182" y="2906803"/>
            <a:ext cx="2103121" cy="338554"/>
          </a:xfrm>
          <a:prstGeom prst="rect">
            <a:avLst/>
          </a:prstGeom>
          <a:noFill/>
        </p:spPr>
        <p:txBody>
          <a:bodyPr wrap="square" rtlCol="0">
            <a:spAutoFit/>
          </a:bodyPr>
          <a:lstStyle/>
          <a:p>
            <a:pPr marL="0" marR="0" lvl="0" indent="0" algn="ctr" defTabSz="45716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Times New Roman" panose="02020603050405020304" pitchFamily="18" charset="0"/>
                <a:cs typeface="Times New Roman" panose="02020603050405020304" pitchFamily="18" charset="0"/>
              </a:rPr>
              <a:t>Data </a:t>
            </a:r>
            <a:r>
              <a:rPr kumimoji="0" lang="en-US" sz="1600" b="1" i="0" u="none" strike="noStrike" kern="1200" cap="none" spc="0" normalizeH="0" baseline="0" noProof="0" err="1">
                <a:ln>
                  <a:noFill/>
                </a:ln>
                <a:solidFill>
                  <a:prstClr val="white"/>
                </a:solidFill>
                <a:effectLst/>
                <a:uLnTx/>
                <a:uFillTx/>
                <a:latin typeface="Arial"/>
                <a:ea typeface="Times New Roman" panose="02020603050405020304" pitchFamily="18" charset="0"/>
                <a:cs typeface="Times New Roman" panose="02020603050405020304" pitchFamily="18" charset="0"/>
              </a:rPr>
              <a:t>Centres</a:t>
            </a:r>
            <a:endParaRPr kumimoji="0" lang="en-US" sz="1600" b="1" i="0" u="none" strike="noStrike" kern="1200" cap="none" spc="0" normalizeH="0" baseline="0" noProof="0">
              <a:ln>
                <a:noFill/>
              </a:ln>
              <a:solidFill>
                <a:prstClr val="white"/>
              </a:solidFill>
              <a:effectLst/>
              <a:uLnTx/>
              <a:uFillTx/>
              <a:latin typeface="Arial"/>
              <a:ea typeface="Times New Roman" panose="02020603050405020304" pitchFamily="18" charset="0"/>
              <a:cs typeface="Times New Roman" panose="02020603050405020304" pitchFamily="18" charset="0"/>
            </a:endParaRPr>
          </a:p>
        </p:txBody>
      </p:sp>
      <p:sp>
        <p:nvSpPr>
          <p:cNvPr id="33" name="Rounded Rectangle 29"/>
          <p:cNvSpPr/>
          <p:nvPr/>
        </p:nvSpPr>
        <p:spPr>
          <a:xfrm>
            <a:off x="3470786" y="2163887"/>
            <a:ext cx="2103120" cy="1188410"/>
          </a:xfrm>
          <a:prstGeom prst="roundRect">
            <a:avLst>
              <a:gd name="adj" fmla="val 3515"/>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75" rtl="0" eaLnBrk="1" fontAlgn="auto" latinLnBrk="0" hangingPunct="1">
              <a:lnSpc>
                <a:spcPct val="100000"/>
              </a:lnSpc>
              <a:spcBef>
                <a:spcPts val="0"/>
              </a:spcBef>
              <a:spcAft>
                <a:spcPts val="0"/>
              </a:spcAft>
              <a:buClrTx/>
              <a:buSzTx/>
              <a:buFontTx/>
              <a:buNone/>
              <a:tabLst/>
              <a:defRPr/>
            </a:pPr>
            <a:endParaRPr kumimoji="0" lang="en-US" sz="1900" b="1" i="0" u="none" strike="noStrike" kern="0" cap="none" spc="0" normalizeH="0" baseline="0" noProof="0">
              <a:ln>
                <a:noFill/>
              </a:ln>
              <a:solidFill>
                <a:prstClr val="white"/>
              </a:solidFill>
              <a:effectLst/>
              <a:uLnTx/>
              <a:uFillTx/>
              <a:latin typeface="Arial Rounded MT Std" charset="0"/>
              <a:ea typeface="Arial Rounded MT Std" charset="0"/>
              <a:cs typeface="Arial Rounded MT Std" charset="0"/>
            </a:endParaRPr>
          </a:p>
        </p:txBody>
      </p:sp>
      <p:sp>
        <p:nvSpPr>
          <p:cNvPr id="44" name="TextBox 43"/>
          <p:cNvSpPr txBox="1"/>
          <p:nvPr/>
        </p:nvSpPr>
        <p:spPr>
          <a:xfrm>
            <a:off x="3470785" y="2906803"/>
            <a:ext cx="2103121" cy="338554"/>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a:ea typeface="Times New Roman" panose="02020603050405020304" pitchFamily="18" charset="0"/>
                <a:cs typeface="Times New Roman" panose="02020603050405020304" pitchFamily="18" charset="0"/>
              </a:rPr>
              <a:t>Healthcare</a:t>
            </a:r>
          </a:p>
        </p:txBody>
      </p:sp>
      <p:sp>
        <p:nvSpPr>
          <p:cNvPr id="36" name="Rounded Rectangle 29"/>
          <p:cNvSpPr/>
          <p:nvPr/>
        </p:nvSpPr>
        <p:spPr>
          <a:xfrm>
            <a:off x="5694042" y="2163887"/>
            <a:ext cx="2103120" cy="1188410"/>
          </a:xfrm>
          <a:prstGeom prst="roundRect">
            <a:avLst>
              <a:gd name="adj" fmla="val 3515"/>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75" rtl="0" eaLnBrk="1" fontAlgn="auto" latinLnBrk="0" hangingPunct="1">
              <a:lnSpc>
                <a:spcPct val="100000"/>
              </a:lnSpc>
              <a:spcBef>
                <a:spcPts val="0"/>
              </a:spcBef>
              <a:spcAft>
                <a:spcPts val="0"/>
              </a:spcAft>
              <a:buClrTx/>
              <a:buSzTx/>
              <a:buFontTx/>
              <a:buNone/>
              <a:tabLst/>
              <a:defRPr/>
            </a:pPr>
            <a:endParaRPr kumimoji="0" lang="en-US" sz="1900" b="1" i="0" u="none" strike="noStrike" kern="0" cap="none" spc="0" normalizeH="0" baseline="0" noProof="0">
              <a:ln>
                <a:noFill/>
              </a:ln>
              <a:solidFill>
                <a:prstClr val="white"/>
              </a:solidFill>
              <a:effectLst/>
              <a:uLnTx/>
              <a:uFillTx/>
              <a:latin typeface="Arial Rounded MT Std" charset="0"/>
              <a:ea typeface="Arial Rounded MT Std" charset="0"/>
              <a:cs typeface="Arial Rounded MT Std" charset="0"/>
            </a:endParaRPr>
          </a:p>
        </p:txBody>
      </p:sp>
      <p:sp>
        <p:nvSpPr>
          <p:cNvPr id="40" name="TextBox 39"/>
          <p:cNvSpPr txBox="1"/>
          <p:nvPr/>
        </p:nvSpPr>
        <p:spPr>
          <a:xfrm>
            <a:off x="5694043" y="2906803"/>
            <a:ext cx="2103119" cy="338554"/>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a:ea typeface="Times New Roman" panose="02020603050405020304" pitchFamily="18" charset="0"/>
                <a:cs typeface="Times New Roman" panose="02020603050405020304" pitchFamily="18" charset="0"/>
              </a:rPr>
              <a:t>Industry</a:t>
            </a:r>
          </a:p>
        </p:txBody>
      </p:sp>
      <p:sp>
        <p:nvSpPr>
          <p:cNvPr id="43" name="Subtitle 12">
            <a:extLst>
              <a:ext uri="{FF2B5EF4-FFF2-40B4-BE49-F238E27FC236}">
                <a16:creationId xmlns:a16="http://schemas.microsoft.com/office/drawing/2014/main" id="{A25FCC1B-54FC-4EC9-A480-A8B50CA7DFC8}"/>
              </a:ext>
            </a:extLst>
          </p:cNvPr>
          <p:cNvSpPr txBox="1">
            <a:spLocks/>
          </p:cNvSpPr>
          <p:nvPr/>
        </p:nvSpPr>
        <p:spPr>
          <a:xfrm>
            <a:off x="252415" y="1203115"/>
            <a:ext cx="8457632" cy="768685"/>
          </a:xfrm>
          <a:prstGeom prst="rect">
            <a:avLst/>
          </a:prstGeom>
        </p:spPr>
        <p:txBody>
          <a:bodyPr/>
          <a:lst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4"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We deliver safe, reliable, efficient and compliant Power Management systems for large &amp; critical facilities</a:t>
            </a:r>
          </a:p>
        </p:txBody>
      </p:sp>
      <p:sp>
        <p:nvSpPr>
          <p:cNvPr id="67" name="Rounded Rectangle 29">
            <a:extLst>
              <a:ext uri="{FF2B5EF4-FFF2-40B4-BE49-F238E27FC236}">
                <a16:creationId xmlns:a16="http://schemas.microsoft.com/office/drawing/2014/main" id="{0C7BEEEF-61DE-4CBA-A8DE-4A31BE375AAF}"/>
              </a:ext>
            </a:extLst>
          </p:cNvPr>
          <p:cNvSpPr/>
          <p:nvPr/>
        </p:nvSpPr>
        <p:spPr>
          <a:xfrm>
            <a:off x="2378124" y="3466718"/>
            <a:ext cx="2103120" cy="1188410"/>
          </a:xfrm>
          <a:prstGeom prst="roundRect">
            <a:avLst>
              <a:gd name="adj" fmla="val 3515"/>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75" rtl="0" eaLnBrk="1" fontAlgn="auto" latinLnBrk="0" hangingPunct="1">
              <a:lnSpc>
                <a:spcPct val="100000"/>
              </a:lnSpc>
              <a:spcBef>
                <a:spcPts val="0"/>
              </a:spcBef>
              <a:spcAft>
                <a:spcPts val="0"/>
              </a:spcAft>
              <a:buClrTx/>
              <a:buSzTx/>
              <a:buFontTx/>
              <a:buNone/>
              <a:tabLst/>
              <a:defRPr/>
            </a:pPr>
            <a:endParaRPr kumimoji="0" lang="en-US" sz="1900" b="1" i="0" u="none" strike="noStrike" kern="0" cap="none" spc="0" normalizeH="0" baseline="0" noProof="0">
              <a:ln>
                <a:noFill/>
              </a:ln>
              <a:solidFill>
                <a:prstClr val="white"/>
              </a:solidFill>
              <a:effectLst/>
              <a:uLnTx/>
              <a:uFillTx/>
              <a:latin typeface="Arial Rounded MT Std" charset="0"/>
              <a:ea typeface="Arial Rounded MT Std" charset="0"/>
              <a:cs typeface="Arial Rounded MT Std" charset="0"/>
            </a:endParaRPr>
          </a:p>
        </p:txBody>
      </p:sp>
      <p:sp>
        <p:nvSpPr>
          <p:cNvPr id="68" name="TextBox 67">
            <a:extLst>
              <a:ext uri="{FF2B5EF4-FFF2-40B4-BE49-F238E27FC236}">
                <a16:creationId xmlns:a16="http://schemas.microsoft.com/office/drawing/2014/main" id="{1FBB28D4-1230-49DD-90A8-A779E5532EFE}"/>
              </a:ext>
            </a:extLst>
          </p:cNvPr>
          <p:cNvSpPr txBox="1"/>
          <p:nvPr/>
        </p:nvSpPr>
        <p:spPr>
          <a:xfrm>
            <a:off x="2385266" y="4209634"/>
            <a:ext cx="2094468" cy="338554"/>
          </a:xfrm>
          <a:prstGeom prst="rect">
            <a:avLst/>
          </a:prstGeom>
          <a:noFill/>
        </p:spPr>
        <p:txBody>
          <a:bodyPr wrap="square" rtlCol="0">
            <a:spAutoFit/>
          </a:bodyPr>
          <a:lstStyle/>
          <a:p>
            <a:pPr marL="0" marR="0" lvl="0" indent="0" algn="ctr" defTabSz="45716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Times New Roman" panose="02020603050405020304" pitchFamily="18" charset="0"/>
                <a:cs typeface="Times New Roman" panose="02020603050405020304" pitchFamily="18" charset="0"/>
              </a:rPr>
              <a:t>Infrastructure</a:t>
            </a:r>
          </a:p>
        </p:txBody>
      </p:sp>
      <p:sp>
        <p:nvSpPr>
          <p:cNvPr id="71" name="Rounded Rectangle 29">
            <a:extLst>
              <a:ext uri="{FF2B5EF4-FFF2-40B4-BE49-F238E27FC236}">
                <a16:creationId xmlns:a16="http://schemas.microsoft.com/office/drawing/2014/main" id="{56D68C40-6200-4D16-8A78-4A43DF30C45C}"/>
              </a:ext>
            </a:extLst>
          </p:cNvPr>
          <p:cNvSpPr/>
          <p:nvPr/>
        </p:nvSpPr>
        <p:spPr>
          <a:xfrm>
            <a:off x="4599870" y="3466718"/>
            <a:ext cx="2103120" cy="1188410"/>
          </a:xfrm>
          <a:prstGeom prst="roundRect">
            <a:avLst>
              <a:gd name="adj" fmla="val 3515"/>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75" rtl="0" eaLnBrk="1" fontAlgn="auto" latinLnBrk="0" hangingPunct="1">
              <a:lnSpc>
                <a:spcPct val="100000"/>
              </a:lnSpc>
              <a:spcBef>
                <a:spcPts val="0"/>
              </a:spcBef>
              <a:spcAft>
                <a:spcPts val="0"/>
              </a:spcAft>
              <a:buClrTx/>
              <a:buSzTx/>
              <a:buFontTx/>
              <a:buNone/>
              <a:tabLst/>
              <a:defRPr/>
            </a:pPr>
            <a:endParaRPr kumimoji="0" lang="en-US" sz="1900" b="1" i="0" u="none" strike="noStrike" kern="0" cap="none" spc="0" normalizeH="0" baseline="0" noProof="0">
              <a:ln>
                <a:noFill/>
              </a:ln>
              <a:solidFill>
                <a:prstClr val="white"/>
              </a:solidFill>
              <a:effectLst/>
              <a:uLnTx/>
              <a:uFillTx/>
              <a:latin typeface="Arial Rounded MT Std" charset="0"/>
              <a:ea typeface="Arial Rounded MT Std" charset="0"/>
              <a:cs typeface="Arial Rounded MT Std" charset="0"/>
            </a:endParaRPr>
          </a:p>
        </p:txBody>
      </p:sp>
      <p:sp>
        <p:nvSpPr>
          <p:cNvPr id="72" name="TextBox 71">
            <a:extLst>
              <a:ext uri="{FF2B5EF4-FFF2-40B4-BE49-F238E27FC236}">
                <a16:creationId xmlns:a16="http://schemas.microsoft.com/office/drawing/2014/main" id="{B34AF492-B0C0-4172-A602-C4D6ACB13842}"/>
              </a:ext>
            </a:extLst>
          </p:cNvPr>
          <p:cNvSpPr txBox="1"/>
          <p:nvPr/>
        </p:nvSpPr>
        <p:spPr>
          <a:xfrm>
            <a:off x="4599869" y="4209634"/>
            <a:ext cx="2103121" cy="338554"/>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a:ea typeface="Times New Roman" panose="02020603050405020304" pitchFamily="18" charset="0"/>
                <a:cs typeface="Times New Roman" panose="02020603050405020304" pitchFamily="18" charset="0"/>
              </a:rPr>
              <a:t>Buildings</a:t>
            </a:r>
          </a:p>
        </p:txBody>
      </p:sp>
      <p:sp>
        <p:nvSpPr>
          <p:cNvPr id="81" name="Freeform 52">
            <a:extLst>
              <a:ext uri="{FF2B5EF4-FFF2-40B4-BE49-F238E27FC236}">
                <a16:creationId xmlns:a16="http://schemas.microsoft.com/office/drawing/2014/main" id="{EA47EBBE-18F0-4509-B3DB-CA65733917C3}"/>
              </a:ext>
            </a:extLst>
          </p:cNvPr>
          <p:cNvSpPr>
            <a:spLocks noChangeAspect="1"/>
          </p:cNvSpPr>
          <p:nvPr/>
        </p:nvSpPr>
        <p:spPr bwMode="auto">
          <a:xfrm>
            <a:off x="6554553" y="2414798"/>
            <a:ext cx="380589" cy="393192"/>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2" name="Freeform 68">
            <a:extLst>
              <a:ext uri="{FF2B5EF4-FFF2-40B4-BE49-F238E27FC236}">
                <a16:creationId xmlns:a16="http://schemas.microsoft.com/office/drawing/2014/main" id="{1B1E710D-F6A9-440F-A500-043E644132E3}"/>
              </a:ext>
            </a:extLst>
          </p:cNvPr>
          <p:cNvSpPr>
            <a:spLocks noChangeAspect="1"/>
          </p:cNvSpPr>
          <p:nvPr/>
        </p:nvSpPr>
        <p:spPr bwMode="auto">
          <a:xfrm>
            <a:off x="5386004" y="3773920"/>
            <a:ext cx="448619" cy="393192"/>
          </a:xfrm>
          <a:custGeom>
            <a:avLst/>
            <a:gdLst/>
            <a:ahLst/>
            <a:cxnLst>
              <a:cxn ang="0">
                <a:pos x="99" y="0"/>
              </a:cxn>
              <a:cxn ang="0">
                <a:pos x="86" y="14"/>
              </a:cxn>
              <a:cxn ang="0">
                <a:pos x="86" y="117"/>
              </a:cxn>
              <a:cxn ang="0">
                <a:pos x="68" y="117"/>
              </a:cxn>
              <a:cxn ang="0">
                <a:pos x="55" y="130"/>
              </a:cxn>
              <a:cxn ang="0">
                <a:pos x="55" y="293"/>
              </a:cxn>
              <a:cxn ang="0">
                <a:pos x="13" y="293"/>
              </a:cxn>
              <a:cxn ang="0">
                <a:pos x="0" y="306"/>
              </a:cxn>
              <a:cxn ang="0">
                <a:pos x="13" y="320"/>
              </a:cxn>
              <a:cxn ang="0">
                <a:pos x="68" y="320"/>
              </a:cxn>
              <a:cxn ang="0">
                <a:pos x="81" y="306"/>
              </a:cxn>
              <a:cxn ang="0">
                <a:pos x="81" y="143"/>
              </a:cxn>
              <a:cxn ang="0">
                <a:pos x="99" y="143"/>
              </a:cxn>
              <a:cxn ang="0">
                <a:pos x="112" y="130"/>
              </a:cxn>
              <a:cxn ang="0">
                <a:pos x="112" y="27"/>
              </a:cxn>
              <a:cxn ang="0">
                <a:pos x="184" y="27"/>
              </a:cxn>
              <a:cxn ang="0">
                <a:pos x="184" y="207"/>
              </a:cxn>
              <a:cxn ang="0">
                <a:pos x="198" y="220"/>
              </a:cxn>
              <a:cxn ang="0">
                <a:pos x="231" y="220"/>
              </a:cxn>
              <a:cxn ang="0">
                <a:pos x="231" y="270"/>
              </a:cxn>
              <a:cxn ang="0">
                <a:pos x="244" y="284"/>
              </a:cxn>
              <a:cxn ang="0">
                <a:pos x="298" y="284"/>
              </a:cxn>
              <a:cxn ang="0">
                <a:pos x="311" y="270"/>
              </a:cxn>
              <a:cxn ang="0">
                <a:pos x="311" y="83"/>
              </a:cxn>
              <a:cxn ang="0">
                <a:pos x="340" y="83"/>
              </a:cxn>
              <a:cxn ang="0">
                <a:pos x="340" y="307"/>
              </a:cxn>
              <a:cxn ang="0">
                <a:pos x="353" y="320"/>
              </a:cxn>
              <a:cxn ang="0">
                <a:pos x="366" y="307"/>
              </a:cxn>
              <a:cxn ang="0">
                <a:pos x="366" y="70"/>
              </a:cxn>
              <a:cxn ang="0">
                <a:pos x="353" y="57"/>
              </a:cxn>
              <a:cxn ang="0">
                <a:pos x="298" y="57"/>
              </a:cxn>
              <a:cxn ang="0">
                <a:pos x="285" y="70"/>
              </a:cxn>
              <a:cxn ang="0">
                <a:pos x="285" y="257"/>
              </a:cxn>
              <a:cxn ang="0">
                <a:pos x="257" y="257"/>
              </a:cxn>
              <a:cxn ang="0">
                <a:pos x="257" y="207"/>
              </a:cxn>
              <a:cxn ang="0">
                <a:pos x="244" y="193"/>
              </a:cxn>
              <a:cxn ang="0">
                <a:pos x="211" y="193"/>
              </a:cxn>
              <a:cxn ang="0">
                <a:pos x="211" y="14"/>
              </a:cxn>
              <a:cxn ang="0">
                <a:pos x="198" y="0"/>
              </a:cxn>
              <a:cxn ang="0">
                <a:pos x="99" y="0"/>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3" name="Freeform 60">
            <a:extLst>
              <a:ext uri="{FF2B5EF4-FFF2-40B4-BE49-F238E27FC236}">
                <a16:creationId xmlns:a16="http://schemas.microsoft.com/office/drawing/2014/main" id="{E84C5B40-C874-4698-BC5D-FE28EACD6F04}"/>
              </a:ext>
            </a:extLst>
          </p:cNvPr>
          <p:cNvSpPr>
            <a:spLocks noChangeAspect="1"/>
          </p:cNvSpPr>
          <p:nvPr/>
        </p:nvSpPr>
        <p:spPr bwMode="auto">
          <a:xfrm>
            <a:off x="2050316" y="2434651"/>
            <a:ext cx="493975" cy="353487"/>
          </a:xfrm>
          <a:custGeom>
            <a:avLst/>
            <a:gdLst/>
            <a:ahLst/>
            <a:cxnLst>
              <a:cxn ang="0">
                <a:pos x="318" y="316"/>
              </a:cxn>
              <a:cxn ang="0">
                <a:pos x="117" y="97"/>
              </a:cxn>
              <a:cxn ang="0">
                <a:pos x="148" y="254"/>
              </a:cxn>
              <a:cxn ang="0">
                <a:pos x="153" y="130"/>
              </a:cxn>
              <a:cxn ang="0">
                <a:pos x="214" y="140"/>
              </a:cxn>
              <a:cxn ang="0">
                <a:pos x="224" y="278"/>
              </a:cxn>
              <a:cxn ang="0">
                <a:pos x="255" y="164"/>
              </a:cxn>
              <a:cxn ang="0">
                <a:pos x="281" y="164"/>
              </a:cxn>
              <a:cxn ang="0">
                <a:pos x="276" y="315"/>
              </a:cxn>
              <a:cxn ang="0">
                <a:pos x="208" y="300"/>
              </a:cxn>
              <a:cxn ang="0">
                <a:pos x="198" y="163"/>
              </a:cxn>
              <a:cxn ang="0">
                <a:pos x="174" y="271"/>
              </a:cxn>
              <a:cxn ang="0">
                <a:pos x="157" y="283"/>
              </a:cxn>
              <a:cxn ang="0">
                <a:pos x="91" y="257"/>
              </a:cxn>
              <a:cxn ang="0">
                <a:pos x="96" y="71"/>
              </a:cxn>
              <a:cxn ang="0">
                <a:pos x="333" y="120"/>
              </a:cxn>
              <a:cxn ang="0">
                <a:pos x="343" y="290"/>
              </a:cxn>
              <a:cxn ang="0">
                <a:pos x="435" y="51"/>
              </a:cxn>
              <a:cxn ang="0">
                <a:pos x="222" y="33"/>
              </a:cxn>
              <a:cxn ang="0">
                <a:pos x="217" y="56"/>
              </a:cxn>
              <a:cxn ang="0">
                <a:pos x="160" y="52"/>
              </a:cxn>
              <a:cxn ang="0">
                <a:pos x="75" y="244"/>
              </a:cxn>
              <a:cxn ang="0">
                <a:pos x="62" y="257"/>
              </a:cxn>
              <a:cxn ang="0">
                <a:pos x="0" y="244"/>
              </a:cxn>
              <a:cxn ang="0">
                <a:pos x="49" y="232"/>
              </a:cxn>
              <a:cxn ang="0">
                <a:pos x="60" y="39"/>
              </a:cxn>
              <a:cxn ang="0">
                <a:pos x="163" y="26"/>
              </a:cxn>
              <a:cxn ang="0">
                <a:pos x="196" y="22"/>
              </a:cxn>
              <a:cxn ang="0">
                <a:pos x="299" y="0"/>
              </a:cxn>
              <a:cxn ang="0">
                <a:pos x="450" y="27"/>
              </a:cxn>
              <a:cxn ang="0">
                <a:pos x="461" y="228"/>
              </a:cxn>
              <a:cxn ang="0">
                <a:pos x="338" y="326"/>
              </a:cxn>
              <a:cxn ang="0">
                <a:pos x="325" y="328"/>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Freeform 80">
            <a:extLst>
              <a:ext uri="{FF2B5EF4-FFF2-40B4-BE49-F238E27FC236}">
                <a16:creationId xmlns:a16="http://schemas.microsoft.com/office/drawing/2014/main" id="{1685402F-7814-4159-A71A-0782EE9530B7}"/>
              </a:ext>
            </a:extLst>
          </p:cNvPr>
          <p:cNvSpPr>
            <a:spLocks noChangeAspect="1"/>
          </p:cNvSpPr>
          <p:nvPr/>
        </p:nvSpPr>
        <p:spPr bwMode="auto">
          <a:xfrm>
            <a:off x="4315049" y="2414798"/>
            <a:ext cx="332363" cy="393192"/>
          </a:xfrm>
          <a:custGeom>
            <a:avLst/>
            <a:gdLst/>
            <a:ahLst/>
            <a:cxnLst>
              <a:cxn ang="0">
                <a:pos x="237" y="0"/>
              </a:cxn>
              <a:cxn ang="0">
                <a:pos x="200" y="37"/>
              </a:cxn>
              <a:cxn ang="0">
                <a:pos x="200" y="129"/>
              </a:cxn>
              <a:cxn ang="0">
                <a:pos x="199" y="132"/>
              </a:cxn>
              <a:cxn ang="0">
                <a:pos x="115" y="132"/>
              </a:cxn>
              <a:cxn ang="0">
                <a:pos x="115" y="130"/>
              </a:cxn>
              <a:cxn ang="0">
                <a:pos x="115" y="37"/>
              </a:cxn>
              <a:cxn ang="0">
                <a:pos x="78" y="1"/>
              </a:cxn>
              <a:cxn ang="0">
                <a:pos x="37" y="1"/>
              </a:cxn>
              <a:cxn ang="0">
                <a:pos x="0" y="37"/>
              </a:cxn>
              <a:cxn ang="0">
                <a:pos x="0" y="336"/>
              </a:cxn>
              <a:cxn ang="0">
                <a:pos x="11" y="362"/>
              </a:cxn>
              <a:cxn ang="0">
                <a:pos x="37" y="373"/>
              </a:cxn>
              <a:cxn ang="0">
                <a:pos x="78" y="373"/>
              </a:cxn>
              <a:cxn ang="0">
                <a:pos x="104" y="362"/>
              </a:cxn>
              <a:cxn ang="0">
                <a:pos x="115" y="337"/>
              </a:cxn>
              <a:cxn ang="0">
                <a:pos x="115" y="337"/>
              </a:cxn>
              <a:cxn ang="0">
                <a:pos x="115" y="336"/>
              </a:cxn>
              <a:cxn ang="0">
                <a:pos x="115" y="336"/>
              </a:cxn>
              <a:cxn ang="0">
                <a:pos x="115" y="336"/>
              </a:cxn>
              <a:cxn ang="0">
                <a:pos x="115" y="336"/>
              </a:cxn>
              <a:cxn ang="0">
                <a:pos x="115" y="336"/>
              </a:cxn>
              <a:cxn ang="0">
                <a:pos x="115" y="233"/>
              </a:cxn>
              <a:cxn ang="0">
                <a:pos x="116" y="229"/>
              </a:cxn>
              <a:cxn ang="0">
                <a:pos x="199" y="229"/>
              </a:cxn>
              <a:cxn ang="0">
                <a:pos x="200" y="232"/>
              </a:cxn>
              <a:cxn ang="0">
                <a:pos x="200" y="336"/>
              </a:cxn>
              <a:cxn ang="0">
                <a:pos x="200" y="336"/>
              </a:cxn>
              <a:cxn ang="0">
                <a:pos x="237" y="372"/>
              </a:cxn>
              <a:cxn ang="0">
                <a:pos x="278" y="372"/>
              </a:cxn>
              <a:cxn ang="0">
                <a:pos x="315" y="335"/>
              </a:cxn>
              <a:cxn ang="0">
                <a:pos x="315" y="100"/>
              </a:cxn>
              <a:cxn ang="0">
                <a:pos x="301" y="86"/>
              </a:cxn>
              <a:cxn ang="0">
                <a:pos x="288" y="100"/>
              </a:cxn>
              <a:cxn ang="0">
                <a:pos x="288" y="335"/>
              </a:cxn>
              <a:cxn ang="0">
                <a:pos x="278" y="345"/>
              </a:cxn>
              <a:cxn ang="0">
                <a:pos x="237" y="345"/>
              </a:cxn>
              <a:cxn ang="0">
                <a:pos x="227" y="335"/>
              </a:cxn>
              <a:cxn ang="0">
                <a:pos x="227" y="335"/>
              </a:cxn>
              <a:cxn ang="0">
                <a:pos x="227" y="232"/>
              </a:cxn>
              <a:cxn ang="0">
                <a:pos x="201" y="202"/>
              </a:cxn>
              <a:cxn ang="0">
                <a:pos x="114" y="202"/>
              </a:cxn>
              <a:cxn ang="0">
                <a:pos x="88" y="233"/>
              </a:cxn>
              <a:cxn ang="0">
                <a:pos x="88" y="336"/>
              </a:cxn>
              <a:cxn ang="0">
                <a:pos x="78" y="346"/>
              </a:cxn>
              <a:cxn ang="0">
                <a:pos x="37" y="346"/>
              </a:cxn>
              <a:cxn ang="0">
                <a:pos x="27" y="336"/>
              </a:cxn>
              <a:cxn ang="0">
                <a:pos x="27" y="37"/>
              </a:cxn>
              <a:cxn ang="0">
                <a:pos x="37" y="27"/>
              </a:cxn>
              <a:cxn ang="0">
                <a:pos x="78" y="27"/>
              </a:cxn>
              <a:cxn ang="0">
                <a:pos x="88" y="37"/>
              </a:cxn>
              <a:cxn ang="0">
                <a:pos x="88" y="130"/>
              </a:cxn>
              <a:cxn ang="0">
                <a:pos x="114" y="158"/>
              </a:cxn>
              <a:cxn ang="0">
                <a:pos x="201" y="158"/>
              </a:cxn>
              <a:cxn ang="0">
                <a:pos x="227" y="129"/>
              </a:cxn>
              <a:cxn ang="0">
                <a:pos x="227" y="37"/>
              </a:cxn>
              <a:cxn ang="0">
                <a:pos x="237" y="27"/>
              </a:cxn>
              <a:cxn ang="0">
                <a:pos x="289" y="27"/>
              </a:cxn>
              <a:cxn ang="0">
                <a:pos x="302" y="13"/>
              </a:cxn>
              <a:cxn ang="0">
                <a:pos x="289" y="0"/>
              </a:cxn>
              <a:cxn ang="0">
                <a:pos x="237" y="0"/>
              </a:cxn>
            </a:cxnLst>
            <a:rect l="0" t="0" r="r" b="b"/>
            <a:pathLst>
              <a:path w="315" h="373">
                <a:moveTo>
                  <a:pt x="237" y="0"/>
                </a:moveTo>
                <a:cubicBezTo>
                  <a:pt x="217" y="0"/>
                  <a:pt x="200" y="16"/>
                  <a:pt x="200" y="37"/>
                </a:cubicBezTo>
                <a:cubicBezTo>
                  <a:pt x="200" y="37"/>
                  <a:pt x="200" y="129"/>
                  <a:pt x="200" y="129"/>
                </a:cubicBezTo>
                <a:cubicBezTo>
                  <a:pt x="200" y="130"/>
                  <a:pt x="200" y="131"/>
                  <a:pt x="199" y="132"/>
                </a:cubicBezTo>
                <a:cubicBezTo>
                  <a:pt x="197" y="132"/>
                  <a:pt x="117" y="132"/>
                  <a:pt x="115" y="132"/>
                </a:cubicBezTo>
                <a:cubicBezTo>
                  <a:pt x="115" y="131"/>
                  <a:pt x="115" y="130"/>
                  <a:pt x="115" y="130"/>
                </a:cubicBezTo>
                <a:cubicBezTo>
                  <a:pt x="115" y="129"/>
                  <a:pt x="115" y="37"/>
                  <a:pt x="115" y="37"/>
                </a:cubicBezTo>
                <a:cubicBezTo>
                  <a:pt x="115" y="17"/>
                  <a:pt x="98" y="1"/>
                  <a:pt x="78" y="1"/>
                </a:cubicBezTo>
                <a:cubicBezTo>
                  <a:pt x="37" y="1"/>
                  <a:pt x="37" y="1"/>
                  <a:pt x="37" y="1"/>
                </a:cubicBezTo>
                <a:cubicBezTo>
                  <a:pt x="17" y="1"/>
                  <a:pt x="0" y="17"/>
                  <a:pt x="0" y="37"/>
                </a:cubicBezTo>
                <a:cubicBezTo>
                  <a:pt x="0" y="336"/>
                  <a:pt x="0" y="336"/>
                  <a:pt x="0" y="336"/>
                </a:cubicBezTo>
                <a:cubicBezTo>
                  <a:pt x="0" y="346"/>
                  <a:pt x="4" y="355"/>
                  <a:pt x="11" y="362"/>
                </a:cubicBezTo>
                <a:cubicBezTo>
                  <a:pt x="18" y="369"/>
                  <a:pt x="27" y="373"/>
                  <a:pt x="37" y="373"/>
                </a:cubicBezTo>
                <a:cubicBezTo>
                  <a:pt x="78" y="373"/>
                  <a:pt x="78" y="373"/>
                  <a:pt x="78" y="373"/>
                </a:cubicBezTo>
                <a:cubicBezTo>
                  <a:pt x="87" y="373"/>
                  <a:pt x="97" y="369"/>
                  <a:pt x="104" y="362"/>
                </a:cubicBezTo>
                <a:cubicBezTo>
                  <a:pt x="111" y="355"/>
                  <a:pt x="114" y="346"/>
                  <a:pt x="115" y="337"/>
                </a:cubicBezTo>
                <a:cubicBezTo>
                  <a:pt x="115" y="337"/>
                  <a:pt x="115" y="337"/>
                  <a:pt x="115" y="337"/>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5"/>
                  <a:pt x="115" y="233"/>
                  <a:pt x="115" y="233"/>
                </a:cubicBezTo>
                <a:cubicBezTo>
                  <a:pt x="115" y="232"/>
                  <a:pt x="115" y="230"/>
                  <a:pt x="116" y="229"/>
                </a:cubicBezTo>
                <a:cubicBezTo>
                  <a:pt x="118" y="229"/>
                  <a:pt x="197" y="229"/>
                  <a:pt x="199" y="229"/>
                </a:cubicBezTo>
                <a:cubicBezTo>
                  <a:pt x="200" y="230"/>
                  <a:pt x="200" y="231"/>
                  <a:pt x="200" y="232"/>
                </a:cubicBezTo>
                <a:cubicBezTo>
                  <a:pt x="200" y="232"/>
                  <a:pt x="200" y="336"/>
                  <a:pt x="200" y="336"/>
                </a:cubicBezTo>
                <a:cubicBezTo>
                  <a:pt x="200" y="336"/>
                  <a:pt x="200" y="336"/>
                  <a:pt x="200" y="336"/>
                </a:cubicBezTo>
                <a:cubicBezTo>
                  <a:pt x="200" y="356"/>
                  <a:pt x="217" y="372"/>
                  <a:pt x="237" y="372"/>
                </a:cubicBezTo>
                <a:cubicBezTo>
                  <a:pt x="278" y="372"/>
                  <a:pt x="278" y="372"/>
                  <a:pt x="278" y="372"/>
                </a:cubicBezTo>
                <a:cubicBezTo>
                  <a:pt x="298" y="372"/>
                  <a:pt x="315" y="356"/>
                  <a:pt x="315" y="335"/>
                </a:cubicBezTo>
                <a:cubicBezTo>
                  <a:pt x="315" y="100"/>
                  <a:pt x="315" y="100"/>
                  <a:pt x="315" y="100"/>
                </a:cubicBezTo>
                <a:cubicBezTo>
                  <a:pt x="315" y="92"/>
                  <a:pt x="309" y="86"/>
                  <a:pt x="301" y="86"/>
                </a:cubicBezTo>
                <a:cubicBezTo>
                  <a:pt x="294" y="86"/>
                  <a:pt x="288" y="92"/>
                  <a:pt x="288" y="100"/>
                </a:cubicBezTo>
                <a:cubicBezTo>
                  <a:pt x="288" y="335"/>
                  <a:pt x="288" y="335"/>
                  <a:pt x="288" y="335"/>
                </a:cubicBezTo>
                <a:cubicBezTo>
                  <a:pt x="288" y="341"/>
                  <a:pt x="283" y="345"/>
                  <a:pt x="278" y="345"/>
                </a:cubicBezTo>
                <a:cubicBezTo>
                  <a:pt x="237" y="345"/>
                  <a:pt x="237" y="345"/>
                  <a:pt x="237" y="345"/>
                </a:cubicBezTo>
                <a:cubicBezTo>
                  <a:pt x="231" y="345"/>
                  <a:pt x="227" y="341"/>
                  <a:pt x="227" y="335"/>
                </a:cubicBezTo>
                <a:cubicBezTo>
                  <a:pt x="227" y="335"/>
                  <a:pt x="227" y="335"/>
                  <a:pt x="227" y="335"/>
                </a:cubicBezTo>
                <a:cubicBezTo>
                  <a:pt x="227" y="334"/>
                  <a:pt x="227" y="232"/>
                  <a:pt x="227" y="232"/>
                </a:cubicBezTo>
                <a:cubicBezTo>
                  <a:pt x="227" y="217"/>
                  <a:pt x="218" y="202"/>
                  <a:pt x="201" y="202"/>
                </a:cubicBezTo>
                <a:cubicBezTo>
                  <a:pt x="114" y="202"/>
                  <a:pt x="114" y="202"/>
                  <a:pt x="114" y="202"/>
                </a:cubicBezTo>
                <a:cubicBezTo>
                  <a:pt x="97" y="202"/>
                  <a:pt x="88" y="217"/>
                  <a:pt x="88" y="233"/>
                </a:cubicBezTo>
                <a:cubicBezTo>
                  <a:pt x="88" y="233"/>
                  <a:pt x="88" y="335"/>
                  <a:pt x="88" y="336"/>
                </a:cubicBezTo>
                <a:cubicBezTo>
                  <a:pt x="88" y="342"/>
                  <a:pt x="83" y="346"/>
                  <a:pt x="78" y="346"/>
                </a:cubicBezTo>
                <a:cubicBezTo>
                  <a:pt x="37" y="346"/>
                  <a:pt x="37" y="346"/>
                  <a:pt x="37" y="346"/>
                </a:cubicBezTo>
                <a:cubicBezTo>
                  <a:pt x="31" y="346"/>
                  <a:pt x="27" y="342"/>
                  <a:pt x="27" y="336"/>
                </a:cubicBezTo>
                <a:cubicBezTo>
                  <a:pt x="27" y="37"/>
                  <a:pt x="27" y="37"/>
                  <a:pt x="27" y="37"/>
                </a:cubicBezTo>
                <a:cubicBezTo>
                  <a:pt x="27" y="32"/>
                  <a:pt x="31" y="27"/>
                  <a:pt x="37" y="27"/>
                </a:cubicBezTo>
                <a:cubicBezTo>
                  <a:pt x="78" y="27"/>
                  <a:pt x="78" y="27"/>
                  <a:pt x="78" y="27"/>
                </a:cubicBezTo>
                <a:cubicBezTo>
                  <a:pt x="83" y="27"/>
                  <a:pt x="88" y="32"/>
                  <a:pt x="88" y="37"/>
                </a:cubicBezTo>
                <a:cubicBezTo>
                  <a:pt x="88" y="130"/>
                  <a:pt x="88" y="130"/>
                  <a:pt x="88" y="130"/>
                </a:cubicBezTo>
                <a:cubicBezTo>
                  <a:pt x="88" y="144"/>
                  <a:pt x="97" y="158"/>
                  <a:pt x="114" y="158"/>
                </a:cubicBezTo>
                <a:cubicBezTo>
                  <a:pt x="201" y="158"/>
                  <a:pt x="201" y="158"/>
                  <a:pt x="201" y="158"/>
                </a:cubicBezTo>
                <a:cubicBezTo>
                  <a:pt x="218" y="158"/>
                  <a:pt x="227" y="144"/>
                  <a:pt x="227" y="129"/>
                </a:cubicBezTo>
                <a:cubicBezTo>
                  <a:pt x="227" y="37"/>
                  <a:pt x="227" y="37"/>
                  <a:pt x="227" y="37"/>
                </a:cubicBezTo>
                <a:cubicBezTo>
                  <a:pt x="227" y="31"/>
                  <a:pt x="231" y="27"/>
                  <a:pt x="237" y="27"/>
                </a:cubicBezTo>
                <a:cubicBezTo>
                  <a:pt x="289" y="27"/>
                  <a:pt x="289" y="27"/>
                  <a:pt x="289" y="27"/>
                </a:cubicBezTo>
                <a:cubicBezTo>
                  <a:pt x="296" y="27"/>
                  <a:pt x="302" y="21"/>
                  <a:pt x="302" y="13"/>
                </a:cubicBezTo>
                <a:cubicBezTo>
                  <a:pt x="302" y="6"/>
                  <a:pt x="296" y="0"/>
                  <a:pt x="289" y="0"/>
                </a:cubicBezTo>
                <a:lnTo>
                  <a:pt x="237"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Freeform 668">
            <a:extLst>
              <a:ext uri="{FF2B5EF4-FFF2-40B4-BE49-F238E27FC236}">
                <a16:creationId xmlns:a16="http://schemas.microsoft.com/office/drawing/2014/main" id="{C99C5B27-6320-4C53-AD74-EDDBDD1D584D}"/>
              </a:ext>
            </a:extLst>
          </p:cNvPr>
          <p:cNvSpPr>
            <a:spLocks/>
          </p:cNvSpPr>
          <p:nvPr/>
        </p:nvSpPr>
        <p:spPr bwMode="auto">
          <a:xfrm>
            <a:off x="3236331" y="3761510"/>
            <a:ext cx="400989" cy="418013"/>
          </a:xfrm>
          <a:custGeom>
            <a:avLst/>
            <a:gdLst/>
            <a:ahLst/>
            <a:cxnLst>
              <a:cxn ang="0">
                <a:pos x="212" y="60"/>
              </a:cxn>
              <a:cxn ang="0">
                <a:pos x="37" y="15"/>
              </a:cxn>
              <a:cxn ang="0">
                <a:pos x="0" y="57"/>
              </a:cxn>
              <a:cxn ang="0">
                <a:pos x="9" y="69"/>
              </a:cxn>
              <a:cxn ang="0">
                <a:pos x="135" y="139"/>
              </a:cxn>
              <a:cxn ang="0">
                <a:pos x="31" y="210"/>
              </a:cxn>
              <a:cxn ang="0">
                <a:pos x="7" y="222"/>
              </a:cxn>
              <a:cxn ang="0">
                <a:pos x="24" y="240"/>
              </a:cxn>
              <a:cxn ang="0">
                <a:pos x="60" y="250"/>
              </a:cxn>
              <a:cxn ang="0">
                <a:pos x="162" y="145"/>
              </a:cxn>
              <a:cxn ang="0">
                <a:pos x="165" y="135"/>
              </a:cxn>
              <a:cxn ang="0">
                <a:pos x="53" y="56"/>
              </a:cxn>
              <a:cxn ang="0">
                <a:pos x="36" y="51"/>
              </a:cxn>
              <a:cxn ang="0">
                <a:pos x="212" y="86"/>
              </a:cxn>
              <a:cxn ang="0">
                <a:pos x="273" y="34"/>
              </a:cxn>
              <a:cxn ang="0">
                <a:pos x="304" y="38"/>
              </a:cxn>
              <a:cxn ang="0">
                <a:pos x="251" y="109"/>
              </a:cxn>
              <a:cxn ang="0">
                <a:pos x="248" y="122"/>
              </a:cxn>
              <a:cxn ang="0">
                <a:pos x="283" y="297"/>
              </a:cxn>
              <a:cxn ang="0">
                <a:pos x="278" y="280"/>
              </a:cxn>
              <a:cxn ang="0">
                <a:pos x="198" y="169"/>
              </a:cxn>
              <a:cxn ang="0">
                <a:pos x="86" y="260"/>
              </a:cxn>
              <a:cxn ang="0">
                <a:pos x="83" y="274"/>
              </a:cxn>
              <a:cxn ang="0">
                <a:pos x="94" y="309"/>
              </a:cxn>
              <a:cxn ang="0">
                <a:pos x="94" y="327"/>
              </a:cxn>
              <a:cxn ang="0">
                <a:pos x="121" y="316"/>
              </a:cxn>
              <a:cxn ang="0">
                <a:pos x="124" y="302"/>
              </a:cxn>
              <a:cxn ang="0">
                <a:pos x="194" y="199"/>
              </a:cxn>
              <a:cxn ang="0">
                <a:pos x="264" y="324"/>
              </a:cxn>
              <a:cxn ang="0">
                <a:pos x="285" y="330"/>
              </a:cxn>
              <a:cxn ang="0">
                <a:pos x="322" y="288"/>
              </a:cxn>
              <a:cxn ang="0">
                <a:pos x="273" y="122"/>
              </a:cxn>
              <a:cxn ang="0">
                <a:pos x="329" y="39"/>
              </a:cxn>
              <a:cxn ang="0">
                <a:pos x="256" y="17"/>
              </a:cxn>
            </a:cxnLst>
            <a:rect l="0" t="0" r="r" b="b"/>
            <a:pathLst>
              <a:path w="329" h="334">
                <a:moveTo>
                  <a:pt x="256" y="17"/>
                </a:moveTo>
                <a:cubicBezTo>
                  <a:pt x="256" y="17"/>
                  <a:pt x="220" y="52"/>
                  <a:pt x="212" y="60"/>
                </a:cubicBezTo>
                <a:cubicBezTo>
                  <a:pt x="199" y="56"/>
                  <a:pt x="49" y="12"/>
                  <a:pt x="49" y="12"/>
                </a:cubicBezTo>
                <a:cubicBezTo>
                  <a:pt x="45" y="10"/>
                  <a:pt x="40" y="12"/>
                  <a:pt x="37" y="15"/>
                </a:cubicBezTo>
                <a:cubicBezTo>
                  <a:pt x="4" y="49"/>
                  <a:pt x="4" y="49"/>
                  <a:pt x="4" y="49"/>
                </a:cubicBezTo>
                <a:cubicBezTo>
                  <a:pt x="1" y="51"/>
                  <a:pt x="0" y="54"/>
                  <a:pt x="0" y="57"/>
                </a:cubicBezTo>
                <a:cubicBezTo>
                  <a:pt x="0" y="58"/>
                  <a:pt x="0" y="59"/>
                  <a:pt x="0" y="61"/>
                </a:cubicBezTo>
                <a:cubicBezTo>
                  <a:pt x="2" y="65"/>
                  <a:pt x="5" y="68"/>
                  <a:pt x="9" y="69"/>
                </a:cubicBezTo>
                <a:cubicBezTo>
                  <a:pt x="9" y="69"/>
                  <a:pt x="38" y="76"/>
                  <a:pt x="41" y="77"/>
                </a:cubicBezTo>
                <a:cubicBezTo>
                  <a:pt x="45" y="79"/>
                  <a:pt x="117" y="127"/>
                  <a:pt x="135" y="139"/>
                </a:cubicBezTo>
                <a:cubicBezTo>
                  <a:pt x="121" y="155"/>
                  <a:pt x="71" y="213"/>
                  <a:pt x="62" y="224"/>
                </a:cubicBezTo>
                <a:cubicBezTo>
                  <a:pt x="51" y="219"/>
                  <a:pt x="31" y="210"/>
                  <a:pt x="31" y="210"/>
                </a:cubicBezTo>
                <a:cubicBezTo>
                  <a:pt x="27" y="208"/>
                  <a:pt x="21" y="209"/>
                  <a:pt x="17" y="212"/>
                </a:cubicBezTo>
                <a:cubicBezTo>
                  <a:pt x="7" y="222"/>
                  <a:pt x="7" y="222"/>
                  <a:pt x="7" y="222"/>
                </a:cubicBezTo>
                <a:cubicBezTo>
                  <a:pt x="2" y="227"/>
                  <a:pt x="2" y="235"/>
                  <a:pt x="7" y="240"/>
                </a:cubicBezTo>
                <a:cubicBezTo>
                  <a:pt x="12" y="245"/>
                  <a:pt x="20" y="245"/>
                  <a:pt x="24" y="240"/>
                </a:cubicBezTo>
                <a:cubicBezTo>
                  <a:pt x="24" y="240"/>
                  <a:pt x="27" y="238"/>
                  <a:pt x="29" y="236"/>
                </a:cubicBezTo>
                <a:cubicBezTo>
                  <a:pt x="38" y="240"/>
                  <a:pt x="60" y="250"/>
                  <a:pt x="60" y="250"/>
                </a:cubicBezTo>
                <a:cubicBezTo>
                  <a:pt x="65" y="253"/>
                  <a:pt x="71" y="251"/>
                  <a:pt x="74" y="247"/>
                </a:cubicBezTo>
                <a:cubicBezTo>
                  <a:pt x="162" y="145"/>
                  <a:pt x="162" y="145"/>
                  <a:pt x="162" y="145"/>
                </a:cubicBezTo>
                <a:cubicBezTo>
                  <a:pt x="164" y="143"/>
                  <a:pt x="165" y="140"/>
                  <a:pt x="165" y="137"/>
                </a:cubicBezTo>
                <a:cubicBezTo>
                  <a:pt x="165" y="136"/>
                  <a:pt x="165" y="136"/>
                  <a:pt x="165" y="135"/>
                </a:cubicBezTo>
                <a:cubicBezTo>
                  <a:pt x="165" y="132"/>
                  <a:pt x="163" y="129"/>
                  <a:pt x="160" y="127"/>
                </a:cubicBezTo>
                <a:cubicBezTo>
                  <a:pt x="53" y="56"/>
                  <a:pt x="53" y="56"/>
                  <a:pt x="53" y="56"/>
                </a:cubicBezTo>
                <a:cubicBezTo>
                  <a:pt x="52" y="55"/>
                  <a:pt x="51" y="54"/>
                  <a:pt x="49" y="54"/>
                </a:cubicBezTo>
                <a:cubicBezTo>
                  <a:pt x="49" y="54"/>
                  <a:pt x="43" y="52"/>
                  <a:pt x="36" y="51"/>
                </a:cubicBezTo>
                <a:cubicBezTo>
                  <a:pt x="43" y="44"/>
                  <a:pt x="46" y="41"/>
                  <a:pt x="49" y="37"/>
                </a:cubicBezTo>
                <a:cubicBezTo>
                  <a:pt x="62" y="41"/>
                  <a:pt x="212" y="86"/>
                  <a:pt x="212" y="86"/>
                </a:cubicBezTo>
                <a:cubicBezTo>
                  <a:pt x="216" y="87"/>
                  <a:pt x="221" y="86"/>
                  <a:pt x="224" y="83"/>
                </a:cubicBezTo>
                <a:cubicBezTo>
                  <a:pt x="273" y="34"/>
                  <a:pt x="273" y="34"/>
                  <a:pt x="273" y="34"/>
                </a:cubicBezTo>
                <a:cubicBezTo>
                  <a:pt x="277" y="30"/>
                  <a:pt x="296" y="28"/>
                  <a:pt x="303" y="31"/>
                </a:cubicBezTo>
                <a:cubicBezTo>
                  <a:pt x="304" y="32"/>
                  <a:pt x="304" y="35"/>
                  <a:pt x="304" y="38"/>
                </a:cubicBezTo>
                <a:cubicBezTo>
                  <a:pt x="304" y="47"/>
                  <a:pt x="302" y="58"/>
                  <a:pt x="300" y="61"/>
                </a:cubicBezTo>
                <a:cubicBezTo>
                  <a:pt x="251" y="109"/>
                  <a:pt x="251" y="109"/>
                  <a:pt x="251" y="109"/>
                </a:cubicBezTo>
                <a:cubicBezTo>
                  <a:pt x="248" y="112"/>
                  <a:pt x="247" y="115"/>
                  <a:pt x="247" y="118"/>
                </a:cubicBezTo>
                <a:cubicBezTo>
                  <a:pt x="247" y="119"/>
                  <a:pt x="247" y="120"/>
                  <a:pt x="248" y="122"/>
                </a:cubicBezTo>
                <a:cubicBezTo>
                  <a:pt x="248" y="122"/>
                  <a:pt x="292" y="271"/>
                  <a:pt x="296" y="284"/>
                </a:cubicBezTo>
                <a:cubicBezTo>
                  <a:pt x="293" y="288"/>
                  <a:pt x="290" y="291"/>
                  <a:pt x="283" y="297"/>
                </a:cubicBezTo>
                <a:cubicBezTo>
                  <a:pt x="281" y="291"/>
                  <a:pt x="280" y="284"/>
                  <a:pt x="280" y="284"/>
                </a:cubicBezTo>
                <a:cubicBezTo>
                  <a:pt x="279" y="283"/>
                  <a:pt x="279" y="282"/>
                  <a:pt x="278" y="280"/>
                </a:cubicBezTo>
                <a:cubicBezTo>
                  <a:pt x="207" y="174"/>
                  <a:pt x="207" y="174"/>
                  <a:pt x="207" y="174"/>
                </a:cubicBezTo>
                <a:cubicBezTo>
                  <a:pt x="205" y="171"/>
                  <a:pt x="202" y="169"/>
                  <a:pt x="198" y="169"/>
                </a:cubicBezTo>
                <a:cubicBezTo>
                  <a:pt x="195" y="168"/>
                  <a:pt x="191" y="169"/>
                  <a:pt x="189" y="171"/>
                </a:cubicBezTo>
                <a:cubicBezTo>
                  <a:pt x="86" y="260"/>
                  <a:pt x="86" y="260"/>
                  <a:pt x="86" y="260"/>
                </a:cubicBezTo>
                <a:cubicBezTo>
                  <a:pt x="84" y="262"/>
                  <a:pt x="82" y="265"/>
                  <a:pt x="82" y="269"/>
                </a:cubicBezTo>
                <a:cubicBezTo>
                  <a:pt x="82" y="271"/>
                  <a:pt x="83" y="272"/>
                  <a:pt x="83" y="274"/>
                </a:cubicBezTo>
                <a:cubicBezTo>
                  <a:pt x="83" y="274"/>
                  <a:pt x="93" y="295"/>
                  <a:pt x="98" y="305"/>
                </a:cubicBezTo>
                <a:cubicBezTo>
                  <a:pt x="96" y="307"/>
                  <a:pt x="94" y="309"/>
                  <a:pt x="94" y="309"/>
                </a:cubicBezTo>
                <a:cubicBezTo>
                  <a:pt x="91" y="312"/>
                  <a:pt x="90" y="315"/>
                  <a:pt x="90" y="318"/>
                </a:cubicBezTo>
                <a:cubicBezTo>
                  <a:pt x="90" y="321"/>
                  <a:pt x="91" y="324"/>
                  <a:pt x="94" y="327"/>
                </a:cubicBezTo>
                <a:cubicBezTo>
                  <a:pt x="99" y="331"/>
                  <a:pt x="106" y="331"/>
                  <a:pt x="111" y="327"/>
                </a:cubicBezTo>
                <a:cubicBezTo>
                  <a:pt x="121" y="316"/>
                  <a:pt x="121" y="316"/>
                  <a:pt x="121" y="316"/>
                </a:cubicBezTo>
                <a:cubicBezTo>
                  <a:pt x="124" y="314"/>
                  <a:pt x="125" y="311"/>
                  <a:pt x="125" y="308"/>
                </a:cubicBezTo>
                <a:cubicBezTo>
                  <a:pt x="125" y="306"/>
                  <a:pt x="125" y="304"/>
                  <a:pt x="124" y="302"/>
                </a:cubicBezTo>
                <a:cubicBezTo>
                  <a:pt x="124" y="302"/>
                  <a:pt x="114" y="282"/>
                  <a:pt x="110" y="272"/>
                </a:cubicBezTo>
                <a:cubicBezTo>
                  <a:pt x="120" y="263"/>
                  <a:pt x="179" y="212"/>
                  <a:pt x="194" y="199"/>
                </a:cubicBezTo>
                <a:cubicBezTo>
                  <a:pt x="206" y="217"/>
                  <a:pt x="254" y="289"/>
                  <a:pt x="256" y="292"/>
                </a:cubicBezTo>
                <a:cubicBezTo>
                  <a:pt x="257" y="296"/>
                  <a:pt x="264" y="324"/>
                  <a:pt x="264" y="324"/>
                </a:cubicBezTo>
                <a:cubicBezTo>
                  <a:pt x="266" y="329"/>
                  <a:pt x="269" y="332"/>
                  <a:pt x="273" y="333"/>
                </a:cubicBezTo>
                <a:cubicBezTo>
                  <a:pt x="277" y="334"/>
                  <a:pt x="282" y="333"/>
                  <a:pt x="285" y="330"/>
                </a:cubicBezTo>
                <a:cubicBezTo>
                  <a:pt x="319" y="296"/>
                  <a:pt x="319" y="296"/>
                  <a:pt x="319" y="296"/>
                </a:cubicBezTo>
                <a:cubicBezTo>
                  <a:pt x="321" y="294"/>
                  <a:pt x="322" y="291"/>
                  <a:pt x="322" y="288"/>
                </a:cubicBezTo>
                <a:cubicBezTo>
                  <a:pt x="322" y="287"/>
                  <a:pt x="322" y="285"/>
                  <a:pt x="322" y="284"/>
                </a:cubicBezTo>
                <a:cubicBezTo>
                  <a:pt x="322" y="284"/>
                  <a:pt x="277" y="134"/>
                  <a:pt x="273" y="122"/>
                </a:cubicBezTo>
                <a:cubicBezTo>
                  <a:pt x="282" y="113"/>
                  <a:pt x="317" y="78"/>
                  <a:pt x="317" y="78"/>
                </a:cubicBezTo>
                <a:cubicBezTo>
                  <a:pt x="324" y="71"/>
                  <a:pt x="329" y="54"/>
                  <a:pt x="329" y="39"/>
                </a:cubicBezTo>
                <a:cubicBezTo>
                  <a:pt x="329" y="28"/>
                  <a:pt x="326" y="18"/>
                  <a:pt x="321" y="13"/>
                </a:cubicBezTo>
                <a:cubicBezTo>
                  <a:pt x="308" y="0"/>
                  <a:pt x="268" y="4"/>
                  <a:pt x="256" y="1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10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Rounded Rectangle 29">
            <a:extLst>
              <a:ext uri="{FF2B5EF4-FFF2-40B4-BE49-F238E27FC236}">
                <a16:creationId xmlns:a16="http://schemas.microsoft.com/office/drawing/2014/main" id="{7D42AC30-A830-463D-83C2-4BC4221418F4}"/>
              </a:ext>
            </a:extLst>
          </p:cNvPr>
          <p:cNvSpPr/>
          <p:nvPr/>
        </p:nvSpPr>
        <p:spPr>
          <a:xfrm>
            <a:off x="1730257" y="291251"/>
            <a:ext cx="1576583" cy="405764"/>
          </a:xfrm>
          <a:prstGeom prst="roundRect">
            <a:avLst>
              <a:gd name="adj" fmla="val 3515"/>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75" rtl="0" eaLnBrk="1" fontAlgn="auto" latinLnBrk="0" hangingPunct="1">
              <a:lnSpc>
                <a:spcPct val="100000"/>
              </a:lnSpc>
              <a:spcBef>
                <a:spcPts val="0"/>
              </a:spcBef>
              <a:spcAft>
                <a:spcPts val="0"/>
              </a:spcAft>
              <a:buClrTx/>
              <a:buSzTx/>
              <a:buFontTx/>
              <a:buNone/>
              <a:tabLst/>
              <a:defRPr/>
            </a:pPr>
            <a:endParaRPr kumimoji="0" lang="en-US" sz="1900" b="1" i="0" u="none" strike="noStrike" kern="0" cap="none" spc="0" normalizeH="0" baseline="0" noProof="0">
              <a:ln>
                <a:noFill/>
              </a:ln>
              <a:solidFill>
                <a:prstClr val="white"/>
              </a:solidFill>
              <a:effectLst/>
              <a:uLnTx/>
              <a:uFillTx/>
              <a:latin typeface="Arial Rounded MT Std" charset="0"/>
              <a:ea typeface="Arial Rounded MT Std" charset="0"/>
              <a:cs typeface="Arial Rounded MT Std" charset="0"/>
            </a:endParaRPr>
          </a:p>
        </p:txBody>
      </p:sp>
      <p:sp>
        <p:nvSpPr>
          <p:cNvPr id="38" name="TextBox 37"/>
          <p:cNvSpPr txBox="1"/>
          <p:nvPr/>
        </p:nvSpPr>
        <p:spPr>
          <a:xfrm>
            <a:off x="258351" y="135919"/>
            <a:ext cx="8451696" cy="707886"/>
          </a:xfrm>
          <a:prstGeom prst="rect">
            <a:avLst/>
          </a:prstGeom>
          <a:noFill/>
        </p:spPr>
        <p:txBody>
          <a:bodyPr wrap="square" rtlCol="0">
            <a:spAutoFit/>
          </a:bodyPr>
          <a:lstStyle/>
          <a:p>
            <a:pPr marL="0" marR="0" lvl="0" indent="0" algn="l" defTabSz="45716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EcoStruxure</a:t>
            </a:r>
            <a:r>
              <a:rPr kumimoji="0" lang="en-US" sz="1400" b="1" i="0" u="none" strike="noStrike" kern="1200" cap="none" spc="0" normalizeH="0" baseline="40000" noProof="0">
                <a:ln>
                  <a:noFill/>
                </a:ln>
                <a:solidFill>
                  <a:prstClr val="white"/>
                </a:solidFill>
                <a:effectLst/>
                <a:uLnTx/>
                <a:uFillTx/>
                <a:latin typeface="Arial"/>
                <a:ea typeface="+mn-ea"/>
                <a:cs typeface="+mn-cs"/>
              </a:rPr>
              <a:t>TM</a:t>
            </a:r>
            <a:r>
              <a:rPr kumimoji="0" lang="en-US" sz="2000" b="1" i="0" u="none" strike="noStrike" kern="1200" cap="none" spc="0" normalizeH="0" baseline="0" noProof="0">
                <a:ln>
                  <a:noFill/>
                </a:ln>
                <a:solidFill>
                  <a:prstClr val="white"/>
                </a:solidFill>
                <a:effectLst/>
                <a:uLnTx/>
                <a:uFillTx/>
                <a:latin typeface="Arial"/>
                <a:ea typeface="+mn-ea"/>
                <a:cs typeface="+mn-cs"/>
              </a:rPr>
              <a:t> Power - Digitizing your electrical distribution system with a future proof IoT Power Management p</a:t>
            </a:r>
            <a:r>
              <a:rPr kumimoji="0" lang="en-US" sz="2000" b="1" i="0" u="none" strike="noStrike" kern="1200" cap="none" spc="0" normalizeH="0" baseline="0" noProof="0" err="1">
                <a:ln>
                  <a:noFill/>
                </a:ln>
                <a:solidFill>
                  <a:prstClr val="white"/>
                </a:solidFill>
                <a:effectLst/>
                <a:uLnTx/>
                <a:uFillTx/>
                <a:latin typeface="Arial"/>
                <a:ea typeface="+mn-ea"/>
                <a:cs typeface="+mn-cs"/>
              </a:rPr>
              <a:t>latform</a:t>
            </a:r>
            <a:endParaRPr kumimoji="0" lang="en-US" sz="20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61675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0813017-4A85-471D-9442-2315B4A8406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323" b="12323"/>
          <a:stretch>
            <a:fillRect/>
          </a:stretch>
        </p:blipFill>
        <p:spPr/>
      </p:pic>
      <p:sp>
        <p:nvSpPr>
          <p:cNvPr id="10" name="Title 9">
            <a:extLst>
              <a:ext uri="{FF2B5EF4-FFF2-40B4-BE49-F238E27FC236}">
                <a16:creationId xmlns:a16="http://schemas.microsoft.com/office/drawing/2014/main" id="{12621E01-BAF9-49ED-80FB-EF055DBBD066}"/>
              </a:ext>
            </a:extLst>
          </p:cNvPr>
          <p:cNvSpPr>
            <a:spLocks noGrp="1"/>
          </p:cNvSpPr>
          <p:nvPr>
            <p:ph type="title"/>
          </p:nvPr>
        </p:nvSpPr>
        <p:spPr/>
        <p:txBody>
          <a:bodyPr/>
          <a:lstStyle/>
          <a:p>
            <a:r>
              <a:rPr lang="en-US"/>
              <a:t>Contextual Data Integration</a:t>
            </a:r>
          </a:p>
        </p:txBody>
      </p:sp>
      <p:sp>
        <p:nvSpPr>
          <p:cNvPr id="12" name="Text Placeholder 11">
            <a:extLst>
              <a:ext uri="{FF2B5EF4-FFF2-40B4-BE49-F238E27FC236}">
                <a16:creationId xmlns:a16="http://schemas.microsoft.com/office/drawing/2014/main" id="{341F2B55-15D0-4594-96BD-411B8CB76210}"/>
              </a:ext>
            </a:extLst>
          </p:cNvPr>
          <p:cNvSpPr>
            <a:spLocks noGrp="1"/>
          </p:cNvSpPr>
          <p:nvPr>
            <p:ph type="body" sz="quarter" idx="11"/>
          </p:nvPr>
        </p:nvSpPr>
        <p:spPr/>
        <p:txBody>
          <a:bodyPr/>
          <a:lstStyle/>
          <a:p>
            <a:endParaRPr lang="en-US"/>
          </a:p>
        </p:txBody>
      </p:sp>
      <p:sp>
        <p:nvSpPr>
          <p:cNvPr id="6" name="Slide Number Placeholder 5">
            <a:extLst>
              <a:ext uri="{FF2B5EF4-FFF2-40B4-BE49-F238E27FC236}">
                <a16:creationId xmlns:a16="http://schemas.microsoft.com/office/drawing/2014/main" id="{1174C78D-7BA4-49B4-B371-A95F698464DA}"/>
              </a:ext>
            </a:extLst>
          </p:cNvPr>
          <p:cNvSpPr>
            <a:spLocks noGrp="1"/>
          </p:cNvSpPr>
          <p:nvPr>
            <p:ph type="sldNum" sz="quarter" idx="4"/>
          </p:nvPr>
        </p:nvSpPr>
        <p:spPr/>
        <p:txBody>
          <a:bodyPr/>
          <a:lstStyle/>
          <a:p>
            <a:r>
              <a:rPr lang="en-US"/>
              <a:t>Page </a:t>
            </a:r>
            <a:fld id="{5A9C12DC-491F-9444-86A2-13AC5C62A2FC}" type="slidenum">
              <a:rPr lang="en-US" smtClean="0"/>
              <a:pPr/>
              <a:t>50</a:t>
            </a:fld>
            <a:endParaRPr lang="en-US"/>
          </a:p>
        </p:txBody>
      </p:sp>
      <p:sp>
        <p:nvSpPr>
          <p:cNvPr id="7" name="Footer Placeholder 6">
            <a:extLst>
              <a:ext uri="{FF2B5EF4-FFF2-40B4-BE49-F238E27FC236}">
                <a16:creationId xmlns:a16="http://schemas.microsoft.com/office/drawing/2014/main" id="{10DC07BD-39B3-4FAA-AFBE-202A8098D266}"/>
              </a:ext>
            </a:extLst>
          </p:cNvPr>
          <p:cNvSpPr>
            <a:spLocks noGrp="1"/>
          </p:cNvSpPr>
          <p:nvPr>
            <p:ph type="ftr" sz="quarter" idx="3"/>
          </p:nvPr>
        </p:nvSpPr>
        <p:spPr/>
        <p:txBody>
          <a:bodyPr/>
          <a:lstStyle/>
          <a:p>
            <a:r>
              <a:rPr lang="en-US"/>
              <a:t>Confidential Property of Schneider Electric |</a:t>
            </a:r>
          </a:p>
        </p:txBody>
      </p:sp>
    </p:spTree>
    <p:extLst>
      <p:ext uri="{BB962C8B-B14F-4D97-AF65-F5344CB8AC3E}">
        <p14:creationId xmlns:p14="http://schemas.microsoft.com/office/powerpoint/2010/main" val="1751566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D5FD53-734C-40EE-A4DA-0275FDF22497}"/>
              </a:ext>
            </a:extLst>
          </p:cNvPr>
          <p:cNvSpPr>
            <a:spLocks noGrp="1"/>
          </p:cNvSpPr>
          <p:nvPr>
            <p:ph type="sldNum" sz="quarter" idx="4"/>
          </p:nvPr>
        </p:nvSpPr>
        <p:spPr/>
        <p:txBody>
          <a:bodyPr/>
          <a:lstStyle/>
          <a:p>
            <a:r>
              <a:rPr lang="en-US"/>
              <a:t>Page </a:t>
            </a:r>
            <a:fld id="{5A9C12DC-491F-9444-86A2-13AC5C62A2FC}" type="slidenum">
              <a:rPr lang="en-US" smtClean="0"/>
              <a:pPr/>
              <a:t>51</a:t>
            </a:fld>
            <a:endParaRPr lang="en-US"/>
          </a:p>
        </p:txBody>
      </p:sp>
      <p:sp>
        <p:nvSpPr>
          <p:cNvPr id="3" name="Footer Placeholder 2">
            <a:extLst>
              <a:ext uri="{FF2B5EF4-FFF2-40B4-BE49-F238E27FC236}">
                <a16:creationId xmlns:a16="http://schemas.microsoft.com/office/drawing/2014/main" id="{F695A333-01AD-4F51-80DE-372B9D59F131}"/>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8DE79BAA-4EA0-46CD-BD99-10E312EA1242}"/>
              </a:ext>
            </a:extLst>
          </p:cNvPr>
          <p:cNvSpPr>
            <a:spLocks noGrp="1"/>
          </p:cNvSpPr>
          <p:nvPr>
            <p:ph sz="quarter" idx="31"/>
          </p:nvPr>
        </p:nvSpPr>
        <p:spPr/>
        <p:txBody>
          <a:bodyPr/>
          <a:lstStyle/>
          <a:p>
            <a:pPr marL="301624" lvl="0" indent="-285750">
              <a:buClr>
                <a:srgbClr val="3DCD58"/>
              </a:buClr>
              <a:buFont typeface="Arial" panose="020B0604020202020204" pitchFamily="34" charset="0"/>
              <a:buChar char="•"/>
            </a:pPr>
            <a:r>
              <a:rPr lang="en-US">
                <a:solidFill>
                  <a:srgbClr val="626469"/>
                </a:solidFill>
              </a:rPr>
              <a:t>ETL is a flexible data import/export tool for PME/PSO</a:t>
            </a:r>
          </a:p>
          <a:p>
            <a:pPr marL="301624" lvl="0" indent="-285750">
              <a:buClr>
                <a:srgbClr val="3DCD58"/>
              </a:buClr>
              <a:buFont typeface="Arial" panose="020B0604020202020204" pitchFamily="34" charset="0"/>
              <a:buChar char="•"/>
            </a:pPr>
            <a:r>
              <a:rPr lang="en-US">
                <a:solidFill>
                  <a:srgbClr val="626469"/>
                </a:solidFill>
              </a:rPr>
              <a:t>It is most often used to bring operational context data into the PME database, or to share data from PME database with other systems.</a:t>
            </a:r>
          </a:p>
          <a:p>
            <a:pPr marL="301624" lvl="0" indent="-285750">
              <a:buClr>
                <a:srgbClr val="3DCD58"/>
              </a:buClr>
              <a:buFont typeface="Arial" panose="020B0604020202020204" pitchFamily="34" charset="0"/>
              <a:buChar char="•"/>
            </a:pPr>
            <a:r>
              <a:rPr lang="en-US">
                <a:solidFill>
                  <a:srgbClr val="626469"/>
                </a:solidFill>
              </a:rPr>
              <a:t>It has a library of technologies that it can connect, to make configuration easier.</a:t>
            </a:r>
          </a:p>
          <a:p>
            <a:endParaRPr lang="en-US"/>
          </a:p>
        </p:txBody>
      </p:sp>
      <p:sp>
        <p:nvSpPr>
          <p:cNvPr id="5" name="Text Placeholder 4">
            <a:extLst>
              <a:ext uri="{FF2B5EF4-FFF2-40B4-BE49-F238E27FC236}">
                <a16:creationId xmlns:a16="http://schemas.microsoft.com/office/drawing/2014/main" id="{82276B1D-9E27-45FC-B546-7E29C06E8DB2}"/>
              </a:ext>
            </a:extLst>
          </p:cNvPr>
          <p:cNvSpPr>
            <a:spLocks noGrp="1"/>
          </p:cNvSpPr>
          <p:nvPr>
            <p:ph type="body" sz="quarter" idx="32"/>
          </p:nvPr>
        </p:nvSpPr>
        <p:spPr/>
        <p:txBody>
          <a:bodyPr/>
          <a:lstStyle/>
          <a:p>
            <a:r>
              <a:rPr lang="en-US"/>
              <a:t>What is ETL?</a:t>
            </a:r>
          </a:p>
        </p:txBody>
      </p:sp>
      <p:sp>
        <p:nvSpPr>
          <p:cNvPr id="6" name="Text Placeholder 5">
            <a:extLst>
              <a:ext uri="{FF2B5EF4-FFF2-40B4-BE49-F238E27FC236}">
                <a16:creationId xmlns:a16="http://schemas.microsoft.com/office/drawing/2014/main" id="{0FD7E821-A06D-4AA2-95E5-E77545D9BD78}"/>
              </a:ext>
            </a:extLst>
          </p:cNvPr>
          <p:cNvSpPr>
            <a:spLocks noGrp="1"/>
          </p:cNvSpPr>
          <p:nvPr>
            <p:ph type="body" sz="quarter" idx="33"/>
          </p:nvPr>
        </p:nvSpPr>
        <p:spPr/>
        <p:txBody>
          <a:bodyPr/>
          <a:lstStyle/>
          <a:p>
            <a:endParaRPr lang="en-US"/>
          </a:p>
        </p:txBody>
      </p:sp>
      <p:sp>
        <p:nvSpPr>
          <p:cNvPr id="7" name="Flowchart: Magnetic Disk 6">
            <a:extLst>
              <a:ext uri="{FF2B5EF4-FFF2-40B4-BE49-F238E27FC236}">
                <a16:creationId xmlns:a16="http://schemas.microsoft.com/office/drawing/2014/main" id="{916FBB3A-AACD-4E58-A641-7D9BA2F18FC3}"/>
              </a:ext>
            </a:extLst>
          </p:cNvPr>
          <p:cNvSpPr/>
          <p:nvPr/>
        </p:nvSpPr>
        <p:spPr>
          <a:xfrm>
            <a:off x="3834800" y="2866584"/>
            <a:ext cx="1466801" cy="935915"/>
          </a:xfrm>
          <a:prstGeom prst="flowChartMagneticDisk">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PME</a:t>
            </a:r>
          </a:p>
        </p:txBody>
      </p:sp>
      <p:sp>
        <p:nvSpPr>
          <p:cNvPr id="8" name="Flowchart: Magnetic Disk 7">
            <a:extLst>
              <a:ext uri="{FF2B5EF4-FFF2-40B4-BE49-F238E27FC236}">
                <a16:creationId xmlns:a16="http://schemas.microsoft.com/office/drawing/2014/main" id="{3BAFBF2D-7C97-4971-8AE3-02D0F2D3F253}"/>
              </a:ext>
            </a:extLst>
          </p:cNvPr>
          <p:cNvSpPr/>
          <p:nvPr/>
        </p:nvSpPr>
        <p:spPr>
          <a:xfrm>
            <a:off x="7504189" y="2866581"/>
            <a:ext cx="1466801" cy="935915"/>
          </a:xfrm>
          <a:prstGeom prst="flowChartMagneticDisk">
            <a:avLst/>
          </a:prstGeom>
          <a:solidFill>
            <a:schemeClr val="bg1">
              <a:lumMod val="6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Target</a:t>
            </a:r>
          </a:p>
        </p:txBody>
      </p:sp>
      <p:sp>
        <p:nvSpPr>
          <p:cNvPr id="9" name="Flowchart: Magnetic Disk 8">
            <a:extLst>
              <a:ext uri="{FF2B5EF4-FFF2-40B4-BE49-F238E27FC236}">
                <a16:creationId xmlns:a16="http://schemas.microsoft.com/office/drawing/2014/main" id="{25FC47A4-B019-480F-B5A2-E2F5F043E133}"/>
              </a:ext>
            </a:extLst>
          </p:cNvPr>
          <p:cNvSpPr/>
          <p:nvPr/>
        </p:nvSpPr>
        <p:spPr>
          <a:xfrm>
            <a:off x="165412" y="2866581"/>
            <a:ext cx="1466801" cy="935915"/>
          </a:xfrm>
          <a:prstGeom prst="flowChartMagneticDisk">
            <a:avLst/>
          </a:prstGeom>
          <a:solidFill>
            <a:schemeClr val="bg1">
              <a:lumMod val="6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Source</a:t>
            </a:r>
          </a:p>
        </p:txBody>
      </p:sp>
      <p:pic>
        <p:nvPicPr>
          <p:cNvPr id="10" name="Picture 9">
            <a:extLst>
              <a:ext uri="{FF2B5EF4-FFF2-40B4-BE49-F238E27FC236}">
                <a16:creationId xmlns:a16="http://schemas.microsoft.com/office/drawing/2014/main" id="{04165A17-5DF3-45ED-8B05-EB9A77CEF38C}"/>
              </a:ext>
            </a:extLst>
          </p:cNvPr>
          <p:cNvPicPr>
            <a:picLocks noChangeAspect="1"/>
          </p:cNvPicPr>
          <p:nvPr/>
        </p:nvPicPr>
        <p:blipFill>
          <a:blip r:embed="rId2"/>
          <a:stretch>
            <a:fillRect/>
          </a:stretch>
        </p:blipFill>
        <p:spPr>
          <a:xfrm>
            <a:off x="1732689" y="3071709"/>
            <a:ext cx="2001635" cy="525661"/>
          </a:xfrm>
          <a:prstGeom prst="rect">
            <a:avLst/>
          </a:prstGeom>
        </p:spPr>
      </p:pic>
      <p:pic>
        <p:nvPicPr>
          <p:cNvPr id="11" name="Picture 10">
            <a:extLst>
              <a:ext uri="{FF2B5EF4-FFF2-40B4-BE49-F238E27FC236}">
                <a16:creationId xmlns:a16="http://schemas.microsoft.com/office/drawing/2014/main" id="{B8BE5835-81C3-4C87-B0FC-178B42BADEB5}"/>
              </a:ext>
            </a:extLst>
          </p:cNvPr>
          <p:cNvPicPr>
            <a:picLocks noChangeAspect="1"/>
          </p:cNvPicPr>
          <p:nvPr/>
        </p:nvPicPr>
        <p:blipFill>
          <a:blip r:embed="rId2"/>
          <a:stretch>
            <a:fillRect/>
          </a:stretch>
        </p:blipFill>
        <p:spPr>
          <a:xfrm>
            <a:off x="5402077" y="3071709"/>
            <a:ext cx="2001635" cy="525661"/>
          </a:xfrm>
          <a:prstGeom prst="rect">
            <a:avLst/>
          </a:prstGeom>
        </p:spPr>
      </p:pic>
      <p:sp>
        <p:nvSpPr>
          <p:cNvPr id="12" name="Right Arrow 5">
            <a:extLst>
              <a:ext uri="{FF2B5EF4-FFF2-40B4-BE49-F238E27FC236}">
                <a16:creationId xmlns:a16="http://schemas.microsoft.com/office/drawing/2014/main" id="{03243FBC-DDFE-426D-B63B-3C5FD0CB50A0}"/>
              </a:ext>
            </a:extLst>
          </p:cNvPr>
          <p:cNvSpPr/>
          <p:nvPr/>
        </p:nvSpPr>
        <p:spPr>
          <a:xfrm>
            <a:off x="1632212" y="3140228"/>
            <a:ext cx="327660" cy="388620"/>
          </a:xfrm>
          <a:prstGeom prst="rightArrow">
            <a:avLst/>
          </a:prstGeom>
          <a:solidFill>
            <a:schemeClr val="tx2"/>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25">
            <a:extLst>
              <a:ext uri="{FF2B5EF4-FFF2-40B4-BE49-F238E27FC236}">
                <a16:creationId xmlns:a16="http://schemas.microsoft.com/office/drawing/2014/main" id="{90DC0732-AD3C-4ADE-8B62-0F62CBBFAE17}"/>
              </a:ext>
            </a:extLst>
          </p:cNvPr>
          <p:cNvSpPr/>
          <p:nvPr/>
        </p:nvSpPr>
        <p:spPr>
          <a:xfrm>
            <a:off x="3516292" y="3129250"/>
            <a:ext cx="327660" cy="388620"/>
          </a:xfrm>
          <a:prstGeom prst="rightArrow">
            <a:avLst/>
          </a:prstGeom>
          <a:solidFill>
            <a:schemeClr val="tx2"/>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26">
            <a:extLst>
              <a:ext uri="{FF2B5EF4-FFF2-40B4-BE49-F238E27FC236}">
                <a16:creationId xmlns:a16="http://schemas.microsoft.com/office/drawing/2014/main" id="{6C797F9F-DA36-4D2C-BD6E-34B904D527DE}"/>
              </a:ext>
            </a:extLst>
          </p:cNvPr>
          <p:cNvSpPr/>
          <p:nvPr/>
        </p:nvSpPr>
        <p:spPr>
          <a:xfrm>
            <a:off x="5290744" y="3146623"/>
            <a:ext cx="327660" cy="388620"/>
          </a:xfrm>
          <a:prstGeom prst="rightArrow">
            <a:avLst/>
          </a:prstGeom>
          <a:solidFill>
            <a:schemeClr val="tx2"/>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27">
            <a:extLst>
              <a:ext uri="{FF2B5EF4-FFF2-40B4-BE49-F238E27FC236}">
                <a16:creationId xmlns:a16="http://schemas.microsoft.com/office/drawing/2014/main" id="{22DDCE64-7E80-4567-B277-982E4C6B5D82}"/>
              </a:ext>
            </a:extLst>
          </p:cNvPr>
          <p:cNvSpPr/>
          <p:nvPr/>
        </p:nvSpPr>
        <p:spPr>
          <a:xfrm>
            <a:off x="7176528" y="3134300"/>
            <a:ext cx="327660" cy="388620"/>
          </a:xfrm>
          <a:prstGeom prst="rightArrow">
            <a:avLst/>
          </a:prstGeom>
          <a:solidFill>
            <a:schemeClr val="tx2"/>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AC50A6-6750-4F80-BF79-981F9FB6F88D}"/>
              </a:ext>
            </a:extLst>
          </p:cNvPr>
          <p:cNvSpPr/>
          <p:nvPr/>
        </p:nvSpPr>
        <p:spPr>
          <a:xfrm>
            <a:off x="1501140" y="3870960"/>
            <a:ext cx="2484120" cy="32004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a:solidFill>
                  <a:srgbClr val="0070C0"/>
                </a:solidFill>
              </a:rPr>
              <a:t>ETL can be used to IMPORT historical data directly INTO the PME database</a:t>
            </a:r>
          </a:p>
        </p:txBody>
      </p:sp>
      <p:sp>
        <p:nvSpPr>
          <p:cNvPr id="17" name="Rectangle 16">
            <a:extLst>
              <a:ext uri="{FF2B5EF4-FFF2-40B4-BE49-F238E27FC236}">
                <a16:creationId xmlns:a16="http://schemas.microsoft.com/office/drawing/2014/main" id="{9E0755C3-E680-441D-9046-A31119F0F68C}"/>
              </a:ext>
            </a:extLst>
          </p:cNvPr>
          <p:cNvSpPr/>
          <p:nvPr/>
        </p:nvSpPr>
        <p:spPr>
          <a:xfrm>
            <a:off x="5160834" y="3870960"/>
            <a:ext cx="2484120" cy="32004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a:solidFill>
                  <a:srgbClr val="0070C0"/>
                </a:solidFill>
              </a:rPr>
              <a:t>ETL can be used to EXPORT historical data directly FROM the PME database</a:t>
            </a:r>
          </a:p>
        </p:txBody>
      </p:sp>
      <p:sp>
        <p:nvSpPr>
          <p:cNvPr id="18" name="TextBox 17">
            <a:extLst>
              <a:ext uri="{FF2B5EF4-FFF2-40B4-BE49-F238E27FC236}">
                <a16:creationId xmlns:a16="http://schemas.microsoft.com/office/drawing/2014/main" id="{156D2A02-9EFB-43E7-8F27-817692AD7167}"/>
              </a:ext>
            </a:extLst>
          </p:cNvPr>
          <p:cNvSpPr txBox="1"/>
          <p:nvPr/>
        </p:nvSpPr>
        <p:spPr>
          <a:xfrm>
            <a:off x="5332929" y="4326090"/>
            <a:ext cx="3352800" cy="184666"/>
          </a:xfrm>
          <a:prstGeom prst="rect">
            <a:avLst/>
          </a:prstGeom>
          <a:noFill/>
        </p:spPr>
        <p:txBody>
          <a:bodyPr wrap="square" rtlCol="0">
            <a:spAutoFit/>
          </a:bodyPr>
          <a:lstStyle/>
          <a:p>
            <a:r>
              <a:rPr lang="en-US" sz="600">
                <a:solidFill>
                  <a:schemeClr val="accent1"/>
                </a:solidFill>
              </a:rPr>
              <a:t>ETL can also be used without PME to transfer data between other systems. </a:t>
            </a:r>
          </a:p>
        </p:txBody>
      </p:sp>
    </p:spTree>
    <p:extLst>
      <p:ext uri="{BB962C8B-B14F-4D97-AF65-F5344CB8AC3E}">
        <p14:creationId xmlns:p14="http://schemas.microsoft.com/office/powerpoint/2010/main" val="600055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AD0F24-174F-40F0-91A6-B078A99C3376}"/>
              </a:ext>
            </a:extLst>
          </p:cNvPr>
          <p:cNvSpPr>
            <a:spLocks noGrp="1"/>
          </p:cNvSpPr>
          <p:nvPr>
            <p:ph type="sldNum" sz="quarter" idx="4"/>
          </p:nvPr>
        </p:nvSpPr>
        <p:spPr/>
        <p:txBody>
          <a:bodyPr/>
          <a:lstStyle/>
          <a:p>
            <a:r>
              <a:rPr lang="en-US"/>
              <a:t>Page </a:t>
            </a:r>
            <a:fld id="{5A9C12DC-491F-9444-86A2-13AC5C62A2FC}" type="slidenum">
              <a:rPr lang="en-US" smtClean="0"/>
              <a:pPr/>
              <a:t>52</a:t>
            </a:fld>
            <a:endParaRPr lang="en-US"/>
          </a:p>
        </p:txBody>
      </p:sp>
      <p:sp>
        <p:nvSpPr>
          <p:cNvPr id="3" name="Footer Placeholder 2">
            <a:extLst>
              <a:ext uri="{FF2B5EF4-FFF2-40B4-BE49-F238E27FC236}">
                <a16:creationId xmlns:a16="http://schemas.microsoft.com/office/drawing/2014/main" id="{6BD9242F-3691-48DD-8B91-C317A44D4CE5}"/>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FBD0729D-4DFA-49F4-9637-6D0D978A9264}"/>
              </a:ext>
            </a:extLst>
          </p:cNvPr>
          <p:cNvSpPr>
            <a:spLocks noGrp="1"/>
          </p:cNvSpPr>
          <p:nvPr>
            <p:ph type="body" sz="quarter" idx="32"/>
          </p:nvPr>
        </p:nvSpPr>
        <p:spPr/>
        <p:txBody>
          <a:bodyPr/>
          <a:lstStyle/>
          <a:p>
            <a:r>
              <a:rPr lang="en-US"/>
              <a:t>ETL Data Integration</a:t>
            </a:r>
          </a:p>
        </p:txBody>
      </p:sp>
      <p:sp>
        <p:nvSpPr>
          <p:cNvPr id="6" name="Text Placeholder 5">
            <a:extLst>
              <a:ext uri="{FF2B5EF4-FFF2-40B4-BE49-F238E27FC236}">
                <a16:creationId xmlns:a16="http://schemas.microsoft.com/office/drawing/2014/main" id="{EAB8AA9C-98AD-4697-B01C-C7E92614112D}"/>
              </a:ext>
            </a:extLst>
          </p:cNvPr>
          <p:cNvSpPr>
            <a:spLocks noGrp="1"/>
          </p:cNvSpPr>
          <p:nvPr>
            <p:ph type="body" sz="quarter" idx="33"/>
          </p:nvPr>
        </p:nvSpPr>
        <p:spPr/>
        <p:txBody>
          <a:bodyPr/>
          <a:lstStyle/>
          <a:p>
            <a:r>
              <a:rPr lang="en-US"/>
              <a:t>Open and Interoperable</a:t>
            </a:r>
          </a:p>
        </p:txBody>
      </p:sp>
      <p:grpSp>
        <p:nvGrpSpPr>
          <p:cNvPr id="7" name="Group 6">
            <a:extLst>
              <a:ext uri="{FF2B5EF4-FFF2-40B4-BE49-F238E27FC236}">
                <a16:creationId xmlns:a16="http://schemas.microsoft.com/office/drawing/2014/main" id="{BF297546-EE6A-45F3-B846-A0F0FE5D6987}"/>
              </a:ext>
            </a:extLst>
          </p:cNvPr>
          <p:cNvGrpSpPr/>
          <p:nvPr/>
        </p:nvGrpSpPr>
        <p:grpSpPr>
          <a:xfrm>
            <a:off x="2438400" y="1928329"/>
            <a:ext cx="1604388" cy="1213739"/>
            <a:chOff x="3332476" y="1194213"/>
            <a:chExt cx="4477897" cy="3256652"/>
          </a:xfrm>
        </p:grpSpPr>
        <p:pic>
          <p:nvPicPr>
            <p:cNvPr id="8" name="Picture 7">
              <a:extLst>
                <a:ext uri="{FF2B5EF4-FFF2-40B4-BE49-F238E27FC236}">
                  <a16:creationId xmlns:a16="http://schemas.microsoft.com/office/drawing/2014/main" id="{5E3A36A1-A432-40B9-9CBA-29B6789A2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476" y="1194213"/>
              <a:ext cx="4477897" cy="3256652"/>
            </a:xfrm>
            <a:prstGeom prst="rect">
              <a:avLst/>
            </a:prstGeom>
          </p:spPr>
        </p:pic>
        <p:pic>
          <p:nvPicPr>
            <p:cNvPr id="9" name="Picture 8">
              <a:extLst>
                <a:ext uri="{FF2B5EF4-FFF2-40B4-BE49-F238E27FC236}">
                  <a16:creationId xmlns:a16="http://schemas.microsoft.com/office/drawing/2014/main" id="{71AE4A4C-34BD-42CD-B009-3CE278644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818" y="1673867"/>
              <a:ext cx="2593941" cy="1622225"/>
            </a:xfrm>
            <a:prstGeom prst="rect">
              <a:avLst/>
            </a:prstGeom>
          </p:spPr>
        </p:pic>
      </p:grpSp>
      <p:pic>
        <p:nvPicPr>
          <p:cNvPr id="10" name="Picture 2" descr="Image result for wonderware">
            <a:extLst>
              <a:ext uri="{FF2B5EF4-FFF2-40B4-BE49-F238E27FC236}">
                <a16:creationId xmlns:a16="http://schemas.microsoft.com/office/drawing/2014/main" id="{4DE12F43-1DFB-4F00-B7B0-5E682638D4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22" t="19900" r="13473" b="19561"/>
          <a:stretch/>
        </p:blipFill>
        <p:spPr bwMode="auto">
          <a:xfrm>
            <a:off x="271746" y="1572241"/>
            <a:ext cx="1210034" cy="5519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EcoStruxure building operation">
            <a:extLst>
              <a:ext uri="{FF2B5EF4-FFF2-40B4-BE49-F238E27FC236}">
                <a16:creationId xmlns:a16="http://schemas.microsoft.com/office/drawing/2014/main" id="{A86DFD60-90A0-4500-8A3F-4F3086205D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647" y="2193939"/>
            <a:ext cx="1260499" cy="1035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A51E7EB-27F1-40D0-924D-0856297D1176}"/>
              </a:ext>
            </a:extLst>
          </p:cNvPr>
          <p:cNvPicPr>
            <a:picLocks noChangeAspect="1"/>
          </p:cNvPicPr>
          <p:nvPr/>
        </p:nvPicPr>
        <p:blipFill>
          <a:blip r:embed="rId6"/>
          <a:stretch>
            <a:fillRect/>
          </a:stretch>
        </p:blipFill>
        <p:spPr>
          <a:xfrm>
            <a:off x="2485431" y="3128125"/>
            <a:ext cx="1510325" cy="385415"/>
          </a:xfrm>
          <a:prstGeom prst="rect">
            <a:avLst/>
          </a:prstGeom>
        </p:spPr>
      </p:pic>
      <p:cxnSp>
        <p:nvCxnSpPr>
          <p:cNvPr id="13" name="Straight Arrow Connector 12">
            <a:extLst>
              <a:ext uri="{FF2B5EF4-FFF2-40B4-BE49-F238E27FC236}">
                <a16:creationId xmlns:a16="http://schemas.microsoft.com/office/drawing/2014/main" id="{8FDAB3D2-8A32-4775-8EB0-0F9C47A2D4D3}"/>
              </a:ext>
            </a:extLst>
          </p:cNvPr>
          <p:cNvCxnSpPr/>
          <p:nvPr/>
        </p:nvCxnSpPr>
        <p:spPr>
          <a:xfrm>
            <a:off x="1578182" y="1952870"/>
            <a:ext cx="821435" cy="336445"/>
          </a:xfrm>
          <a:prstGeom prst="straightConnector1">
            <a:avLst/>
          </a:prstGeom>
          <a:ln w="12700" cap="rnd">
            <a:solidFill>
              <a:srgbClr val="4F515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2563341-C02B-49ED-B924-DC385492EA16}"/>
              </a:ext>
            </a:extLst>
          </p:cNvPr>
          <p:cNvCxnSpPr/>
          <p:nvPr/>
        </p:nvCxnSpPr>
        <p:spPr>
          <a:xfrm>
            <a:off x="1490177" y="2660576"/>
            <a:ext cx="909440" cy="6876"/>
          </a:xfrm>
          <a:prstGeom prst="straightConnector1">
            <a:avLst/>
          </a:prstGeom>
          <a:ln w="12700" cap="rnd">
            <a:solidFill>
              <a:srgbClr val="4F5156"/>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Freeform 155">
            <a:extLst>
              <a:ext uri="{FF2B5EF4-FFF2-40B4-BE49-F238E27FC236}">
                <a16:creationId xmlns:a16="http://schemas.microsoft.com/office/drawing/2014/main" id="{1AADA35E-E862-4BE1-980C-BD168D12D41A}"/>
              </a:ext>
            </a:extLst>
          </p:cNvPr>
          <p:cNvSpPr>
            <a:spLocks/>
          </p:cNvSpPr>
          <p:nvPr/>
        </p:nvSpPr>
        <p:spPr bwMode="auto">
          <a:xfrm>
            <a:off x="570512" y="3347570"/>
            <a:ext cx="438150" cy="463550"/>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cxnSp>
        <p:nvCxnSpPr>
          <p:cNvPr id="16" name="Straight Arrow Connector 15">
            <a:extLst>
              <a:ext uri="{FF2B5EF4-FFF2-40B4-BE49-F238E27FC236}">
                <a16:creationId xmlns:a16="http://schemas.microsoft.com/office/drawing/2014/main" id="{8C98551B-BFDF-4AB1-AE1B-24D20CC9B805}"/>
              </a:ext>
            </a:extLst>
          </p:cNvPr>
          <p:cNvCxnSpPr/>
          <p:nvPr/>
        </p:nvCxnSpPr>
        <p:spPr>
          <a:xfrm flipV="1">
            <a:off x="1238282" y="3047248"/>
            <a:ext cx="1061102" cy="466292"/>
          </a:xfrm>
          <a:prstGeom prst="straightConnector1">
            <a:avLst/>
          </a:prstGeom>
          <a:ln w="12700" cap="rnd">
            <a:solidFill>
              <a:srgbClr val="4F5156"/>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1BAB184-0D39-4B75-A8F8-A4072B97FBD7}"/>
              </a:ext>
            </a:extLst>
          </p:cNvPr>
          <p:cNvSpPr txBox="1"/>
          <p:nvPr/>
        </p:nvSpPr>
        <p:spPr>
          <a:xfrm>
            <a:off x="401532" y="3895580"/>
            <a:ext cx="745717" cy="276999"/>
          </a:xfrm>
          <a:prstGeom prst="rect">
            <a:avLst/>
          </a:prstGeom>
          <a:noFill/>
        </p:spPr>
        <p:txBody>
          <a:bodyPr wrap="none" rtlCol="0">
            <a:spAutoFit/>
          </a:bodyPr>
          <a:lstStyle/>
          <a:p>
            <a:r>
              <a:rPr lang="en-US" sz="1200">
                <a:solidFill>
                  <a:schemeClr val="accent1"/>
                </a:solidFill>
              </a:rPr>
              <a:t>3</a:t>
            </a:r>
            <a:r>
              <a:rPr lang="en-US" sz="1200" baseline="30000">
                <a:solidFill>
                  <a:schemeClr val="accent1"/>
                </a:solidFill>
              </a:rPr>
              <a:t>rd</a:t>
            </a:r>
            <a:r>
              <a:rPr lang="en-US" sz="1200">
                <a:solidFill>
                  <a:schemeClr val="accent1"/>
                </a:solidFill>
              </a:rPr>
              <a:t> party</a:t>
            </a:r>
            <a:endParaRPr lang="en-US">
              <a:solidFill>
                <a:schemeClr val="accent1"/>
              </a:solidFill>
            </a:endParaRPr>
          </a:p>
        </p:txBody>
      </p:sp>
      <p:pic>
        <p:nvPicPr>
          <p:cNvPr id="19" name="Picture 18">
            <a:extLst>
              <a:ext uri="{FF2B5EF4-FFF2-40B4-BE49-F238E27FC236}">
                <a16:creationId xmlns:a16="http://schemas.microsoft.com/office/drawing/2014/main" id="{376CC2FC-F9B5-4B39-AC01-564AD5BCA4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6298" y="4019998"/>
            <a:ext cx="486186" cy="506537"/>
          </a:xfrm>
          <a:prstGeom prst="rect">
            <a:avLst/>
          </a:prstGeom>
        </p:spPr>
      </p:pic>
      <p:pic>
        <p:nvPicPr>
          <p:cNvPr id="20" name="Picture 19">
            <a:extLst>
              <a:ext uri="{FF2B5EF4-FFF2-40B4-BE49-F238E27FC236}">
                <a16:creationId xmlns:a16="http://schemas.microsoft.com/office/drawing/2014/main" id="{B4A5892A-62C4-4C54-A381-0673F4FF6954}"/>
              </a:ext>
            </a:extLst>
          </p:cNvPr>
          <p:cNvPicPr>
            <a:picLocks noChangeAspect="1"/>
          </p:cNvPicPr>
          <p:nvPr/>
        </p:nvPicPr>
        <p:blipFill>
          <a:blip r:embed="rId8"/>
          <a:stretch>
            <a:fillRect/>
          </a:stretch>
        </p:blipFill>
        <p:spPr>
          <a:xfrm>
            <a:off x="3518179" y="4010775"/>
            <a:ext cx="499488" cy="488006"/>
          </a:xfrm>
          <a:prstGeom prst="rect">
            <a:avLst/>
          </a:prstGeom>
        </p:spPr>
      </p:pic>
      <p:grpSp>
        <p:nvGrpSpPr>
          <p:cNvPr id="21" name="Groupe 26">
            <a:extLst>
              <a:ext uri="{FF2B5EF4-FFF2-40B4-BE49-F238E27FC236}">
                <a16:creationId xmlns:a16="http://schemas.microsoft.com/office/drawing/2014/main" id="{55DB0AC5-88C6-4BA9-8E92-6F9E9A73D557}"/>
              </a:ext>
            </a:extLst>
          </p:cNvPr>
          <p:cNvGrpSpPr/>
          <p:nvPr/>
        </p:nvGrpSpPr>
        <p:grpSpPr>
          <a:xfrm>
            <a:off x="4168267" y="4010775"/>
            <a:ext cx="681036" cy="650106"/>
            <a:chOff x="2495368" y="1574029"/>
            <a:chExt cx="4098472" cy="3295151"/>
          </a:xfrm>
        </p:grpSpPr>
        <p:pic>
          <p:nvPicPr>
            <p:cNvPr id="22" name="Picture 2">
              <a:extLst>
                <a:ext uri="{FF2B5EF4-FFF2-40B4-BE49-F238E27FC236}">
                  <a16:creationId xmlns:a16="http://schemas.microsoft.com/office/drawing/2014/main" id="{12D90A64-29D4-4299-B5AE-3D1078964DBE}"/>
                </a:ext>
              </a:extLst>
            </p:cNvPr>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2495368" y="1574029"/>
              <a:ext cx="3234872" cy="3152491"/>
            </a:xfrm>
            <a:prstGeom prst="rect">
              <a:avLst/>
            </a:prstGeom>
            <a:noFill/>
            <a:ln w="9525">
              <a:noFill/>
              <a:miter lim="800000"/>
              <a:headEnd/>
              <a:tailEnd/>
            </a:ln>
          </p:spPr>
        </p:pic>
        <p:pic>
          <p:nvPicPr>
            <p:cNvPr id="23" name="Image 28" descr="Micrologic 03.png">
              <a:extLst>
                <a:ext uri="{FF2B5EF4-FFF2-40B4-BE49-F238E27FC236}">
                  <a16:creationId xmlns:a16="http://schemas.microsoft.com/office/drawing/2014/main" id="{1EE0FB22-C711-43C9-B393-85EA4095A2F3}"/>
                </a:ext>
              </a:extLst>
            </p:cNvPr>
            <p:cNvPicPr>
              <a:picLocks noChangeAspect="1"/>
            </p:cNvPicPr>
            <p:nvPr/>
          </p:nvPicPr>
          <p:blipFill>
            <a:blip r:embed="rId10" cstate="screen"/>
            <a:srcRect/>
            <a:stretch>
              <a:fillRect/>
            </a:stretch>
          </p:blipFill>
          <p:spPr>
            <a:xfrm rot="16200000">
              <a:off x="4437938" y="3301726"/>
              <a:ext cx="2298700" cy="836208"/>
            </a:xfrm>
            <a:prstGeom prst="rect">
              <a:avLst/>
            </a:prstGeom>
            <a:ln>
              <a:noFill/>
            </a:ln>
            <a:effectLst>
              <a:outerShdw blurRad="190500" algn="tl" rotWithShape="0">
                <a:srgbClr val="000000">
                  <a:alpha val="70000"/>
                </a:srgbClr>
              </a:outerShdw>
            </a:effectLst>
          </p:spPr>
        </p:pic>
        <p:grpSp>
          <p:nvGrpSpPr>
            <p:cNvPr id="24" name="Groupe 9">
              <a:extLst>
                <a:ext uri="{FF2B5EF4-FFF2-40B4-BE49-F238E27FC236}">
                  <a16:creationId xmlns:a16="http://schemas.microsoft.com/office/drawing/2014/main" id="{1E910322-EB97-4F9B-B1B1-CAB436DB84EA}"/>
                </a:ext>
              </a:extLst>
            </p:cNvPr>
            <p:cNvGrpSpPr/>
            <p:nvPr/>
          </p:nvGrpSpPr>
          <p:grpSpPr>
            <a:xfrm>
              <a:off x="5797771" y="3231243"/>
              <a:ext cx="796069" cy="1499506"/>
              <a:chOff x="5929851" y="2395073"/>
              <a:chExt cx="1035016" cy="1949596"/>
            </a:xfrm>
          </p:grpSpPr>
          <p:pic>
            <p:nvPicPr>
              <p:cNvPr id="25" name="Picture 5" descr="http://imshopping.rediff.com/imgshop/800-1280/shopping/pixs/3836/s/samsunggalaxynote3-black_535ba023bf03c._used-samsung-galaxy-s5-black.jpg">
                <a:extLst>
                  <a:ext uri="{FF2B5EF4-FFF2-40B4-BE49-F238E27FC236}">
                    <a16:creationId xmlns:a16="http://schemas.microsoft.com/office/drawing/2014/main" id="{9D380587-779C-4C06-8BD5-DA3F5EDA61FF}"/>
                  </a:ext>
                </a:extLst>
              </p:cNvPr>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a:off x="5929851" y="2395073"/>
                <a:ext cx="1035016" cy="1949596"/>
              </a:xfrm>
              <a:prstGeom prst="rect">
                <a:avLst/>
              </a:prstGeom>
              <a:ln>
                <a:noFill/>
              </a:ln>
              <a:effectLst>
                <a:outerShdw blurRad="190500" algn="tl" rotWithShape="0">
                  <a:srgbClr val="000000">
                    <a:alpha val="70000"/>
                  </a:srgbClr>
                </a:outerShdw>
              </a:effectLst>
            </p:spPr>
          </p:pic>
          <p:pic>
            <p:nvPicPr>
              <p:cNvPr id="26" name="Picture 2" descr="C:\Dropbox\Nova\Gadget\Smartphone\0-Overview.png">
                <a:extLst>
                  <a:ext uri="{FF2B5EF4-FFF2-40B4-BE49-F238E27FC236}">
                    <a16:creationId xmlns:a16="http://schemas.microsoft.com/office/drawing/2014/main" id="{908CA72F-4D91-4E19-AAFF-AE8D3FE9E751}"/>
                  </a:ext>
                </a:extLst>
              </p:cNvPr>
              <p:cNvPicPr>
                <a:picLocks noChangeAspect="1" noChangeArrowheads="1"/>
              </p:cNvPicPr>
              <p:nvPr/>
            </p:nvPicPr>
            <p:blipFill>
              <a:blip r:embed="rId12" cstate="screen"/>
              <a:srcRect/>
              <a:stretch>
                <a:fillRect/>
              </a:stretch>
            </p:blipFill>
            <p:spPr bwMode="auto">
              <a:xfrm>
                <a:off x="5981686" y="2576116"/>
                <a:ext cx="916954" cy="1618608"/>
              </a:xfrm>
              <a:prstGeom prst="rect">
                <a:avLst/>
              </a:prstGeom>
              <a:noFill/>
            </p:spPr>
          </p:pic>
        </p:grpSp>
      </p:grpSp>
      <p:pic>
        <p:nvPicPr>
          <p:cNvPr id="27" name="Picture 26">
            <a:extLst>
              <a:ext uri="{FF2B5EF4-FFF2-40B4-BE49-F238E27FC236}">
                <a16:creationId xmlns:a16="http://schemas.microsoft.com/office/drawing/2014/main" id="{5DC3274F-8A08-473B-AAB7-582EABB7CB40}"/>
              </a:ext>
            </a:extLst>
          </p:cNvPr>
          <p:cNvPicPr>
            <a:picLocks noChangeAspect="1"/>
          </p:cNvPicPr>
          <p:nvPr/>
        </p:nvPicPr>
        <p:blipFill rotWithShape="1">
          <a:blip r:embed="rId13">
            <a:extLst>
              <a:ext uri="{28A0092B-C50C-407E-A947-70E740481C1C}">
                <a14:useLocalDpi xmlns:a14="http://schemas.microsoft.com/office/drawing/2010/main" val="0"/>
              </a:ext>
            </a:extLst>
          </a:blip>
          <a:srcRect l="16997" t="6287" r="17023" b="6098"/>
          <a:stretch/>
        </p:blipFill>
        <p:spPr>
          <a:xfrm>
            <a:off x="2039699" y="4046264"/>
            <a:ext cx="582060" cy="500818"/>
          </a:xfrm>
          <a:prstGeom prst="rect">
            <a:avLst/>
          </a:prstGeom>
        </p:spPr>
      </p:pic>
      <p:pic>
        <p:nvPicPr>
          <p:cNvPr id="29" name="Picture 28">
            <a:extLst>
              <a:ext uri="{FF2B5EF4-FFF2-40B4-BE49-F238E27FC236}">
                <a16:creationId xmlns:a16="http://schemas.microsoft.com/office/drawing/2014/main" id="{59C773B1-C474-4482-9F61-FC325CAFAA80}"/>
              </a:ext>
            </a:extLst>
          </p:cNvPr>
          <p:cNvPicPr>
            <a:picLocks noChangeAspect="1"/>
          </p:cNvPicPr>
          <p:nvPr/>
        </p:nvPicPr>
        <p:blipFill>
          <a:blip r:embed="rId14"/>
          <a:stretch>
            <a:fillRect/>
          </a:stretch>
        </p:blipFill>
        <p:spPr>
          <a:xfrm>
            <a:off x="2587659" y="2049372"/>
            <a:ext cx="1304861" cy="736270"/>
          </a:xfrm>
          <a:prstGeom prst="rect">
            <a:avLst/>
          </a:prstGeom>
        </p:spPr>
      </p:pic>
      <p:cxnSp>
        <p:nvCxnSpPr>
          <p:cNvPr id="30" name="Straight Connector 29">
            <a:extLst>
              <a:ext uri="{FF2B5EF4-FFF2-40B4-BE49-F238E27FC236}">
                <a16:creationId xmlns:a16="http://schemas.microsoft.com/office/drawing/2014/main" id="{9AFF8405-2486-42A0-B790-853BFE9E74D3}"/>
              </a:ext>
            </a:extLst>
          </p:cNvPr>
          <p:cNvCxnSpPr/>
          <p:nvPr/>
        </p:nvCxnSpPr>
        <p:spPr>
          <a:xfrm>
            <a:off x="1943177" y="3726899"/>
            <a:ext cx="2749309" cy="0"/>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E419902-082D-470D-B30C-0D98D7F6AF48}"/>
              </a:ext>
            </a:extLst>
          </p:cNvPr>
          <p:cNvCxnSpPr/>
          <p:nvPr/>
        </p:nvCxnSpPr>
        <p:spPr>
          <a:xfrm>
            <a:off x="2299384" y="3733773"/>
            <a:ext cx="0" cy="240632"/>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E08B3B6-E557-4E98-B6B9-CE502E6ED016}"/>
              </a:ext>
            </a:extLst>
          </p:cNvPr>
          <p:cNvCxnSpPr/>
          <p:nvPr/>
        </p:nvCxnSpPr>
        <p:spPr>
          <a:xfrm>
            <a:off x="3018440" y="3726899"/>
            <a:ext cx="0" cy="240632"/>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57B15C1-FC15-435A-88DB-C6259BC566DC}"/>
              </a:ext>
            </a:extLst>
          </p:cNvPr>
          <p:cNvCxnSpPr/>
          <p:nvPr/>
        </p:nvCxnSpPr>
        <p:spPr>
          <a:xfrm>
            <a:off x="3767884" y="3752348"/>
            <a:ext cx="0" cy="240632"/>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38AD8D7-4812-4E81-8643-4D6769DDC7EC}"/>
              </a:ext>
            </a:extLst>
          </p:cNvPr>
          <p:cNvCxnSpPr/>
          <p:nvPr/>
        </p:nvCxnSpPr>
        <p:spPr>
          <a:xfrm>
            <a:off x="4423719" y="3726899"/>
            <a:ext cx="0" cy="240632"/>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FFC72E1-6BA7-4C47-90A7-53523811F07A}"/>
              </a:ext>
            </a:extLst>
          </p:cNvPr>
          <p:cNvCxnSpPr/>
          <p:nvPr/>
        </p:nvCxnSpPr>
        <p:spPr>
          <a:xfrm>
            <a:off x="3290340" y="3459029"/>
            <a:ext cx="0" cy="240632"/>
          </a:xfrm>
          <a:prstGeom prst="line">
            <a:avLst/>
          </a:prstGeom>
          <a:ln w="50800" cap="rnd">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AEF46AF-7A0C-4DB3-810D-005EBCFBFB0C}"/>
              </a:ext>
            </a:extLst>
          </p:cNvPr>
          <p:cNvSpPr txBox="1"/>
          <p:nvPr/>
        </p:nvSpPr>
        <p:spPr>
          <a:xfrm>
            <a:off x="1600200" y="2266950"/>
            <a:ext cx="620683" cy="369332"/>
          </a:xfrm>
          <a:prstGeom prst="rect">
            <a:avLst/>
          </a:prstGeom>
          <a:noFill/>
        </p:spPr>
        <p:txBody>
          <a:bodyPr wrap="none" rtlCol="0">
            <a:spAutoFit/>
          </a:bodyPr>
          <a:lstStyle/>
          <a:p>
            <a:r>
              <a:rPr lang="en-US" b="1">
                <a:solidFill>
                  <a:schemeClr val="accent5"/>
                </a:solidFill>
              </a:rPr>
              <a:t>ETL</a:t>
            </a:r>
          </a:p>
        </p:txBody>
      </p:sp>
      <p:sp>
        <p:nvSpPr>
          <p:cNvPr id="46" name="Rectangle 45">
            <a:extLst>
              <a:ext uri="{FF2B5EF4-FFF2-40B4-BE49-F238E27FC236}">
                <a16:creationId xmlns:a16="http://schemas.microsoft.com/office/drawing/2014/main" id="{203B0116-0F2F-4143-B5E5-9F8D82412AFA}"/>
              </a:ext>
            </a:extLst>
          </p:cNvPr>
          <p:cNvSpPr/>
          <p:nvPr/>
        </p:nvSpPr>
        <p:spPr>
          <a:xfrm>
            <a:off x="5532442" y="837063"/>
            <a:ext cx="3098202" cy="3130468"/>
          </a:xfrm>
          <a:prstGeom prst="rect">
            <a:avLst/>
          </a:prstGeom>
          <a:solidFill>
            <a:schemeClr val="tx2"/>
          </a:soli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a:solidFill>
                  <a:schemeClr val="bg1"/>
                </a:solidFill>
                <a:latin typeface="Alleyn Regular" pitchFamily="50" charset="0"/>
              </a:rPr>
              <a:t>PME ETL (v4.11)</a:t>
            </a:r>
          </a:p>
          <a:p>
            <a:pPr algn="ctr"/>
            <a:endParaRPr lang="en-US" sz="1400">
              <a:solidFill>
                <a:schemeClr val="bg1"/>
              </a:solidFill>
              <a:latin typeface="Alleyn Regular" pitchFamily="50" charset="0"/>
            </a:endParaRPr>
          </a:p>
          <a:p>
            <a:r>
              <a:rPr lang="en-US" sz="1200">
                <a:solidFill>
                  <a:schemeClr val="bg1"/>
                </a:solidFill>
                <a:latin typeface="Alleyn Regular" pitchFamily="50" charset="0"/>
              </a:rPr>
              <a:t>Import into PME from:</a:t>
            </a:r>
          </a:p>
          <a:p>
            <a:pPr marL="285750" indent="-285750">
              <a:buFont typeface="Arial" panose="020B0604020202020204" pitchFamily="34" charset="0"/>
              <a:buChar char="•"/>
            </a:pPr>
            <a:r>
              <a:rPr lang="en-US" sz="1000">
                <a:solidFill>
                  <a:schemeClr val="bg1"/>
                </a:solidFill>
                <a:latin typeface="Alleyn Regular" pitchFamily="50" charset="0"/>
              </a:rPr>
              <a:t>SQL or OLEDB database</a:t>
            </a:r>
          </a:p>
          <a:p>
            <a:pPr marL="285750" indent="-285750">
              <a:buFont typeface="Arial" panose="020B0604020202020204" pitchFamily="34" charset="0"/>
              <a:buChar char="•"/>
            </a:pPr>
            <a:r>
              <a:rPr lang="en-US" sz="1000">
                <a:solidFill>
                  <a:schemeClr val="bg1"/>
                </a:solidFill>
                <a:latin typeface="Alleyn Regular" pitchFamily="50" charset="0"/>
              </a:rPr>
              <a:t>CSV file</a:t>
            </a:r>
          </a:p>
          <a:p>
            <a:pPr marL="285750" indent="-285750">
              <a:buFont typeface="Arial" panose="020B0604020202020204" pitchFamily="34" charset="0"/>
              <a:buChar char="•"/>
            </a:pPr>
            <a:r>
              <a:rPr lang="en-US" sz="1000">
                <a:solidFill>
                  <a:schemeClr val="bg1"/>
                </a:solidFill>
                <a:latin typeface="Alleyn Regular" pitchFamily="50" charset="0"/>
              </a:rPr>
              <a:t>XML file / metadata file</a:t>
            </a:r>
          </a:p>
          <a:p>
            <a:pPr marL="285750" indent="-285750">
              <a:buFont typeface="Arial" panose="020B0604020202020204" pitchFamily="34" charset="0"/>
              <a:buChar char="•"/>
            </a:pPr>
            <a:r>
              <a:rPr lang="en-US" sz="1000">
                <a:solidFill>
                  <a:schemeClr val="bg1"/>
                </a:solidFill>
                <a:latin typeface="Alleyn Regular" pitchFamily="50" charset="0"/>
              </a:rPr>
              <a:t>Wonderware Historian</a:t>
            </a:r>
          </a:p>
          <a:p>
            <a:pPr marL="285750" indent="-285750">
              <a:buFont typeface="Arial" panose="020B0604020202020204" pitchFamily="34" charset="0"/>
              <a:buChar char="•"/>
            </a:pPr>
            <a:r>
              <a:rPr lang="en-US" sz="1000">
                <a:solidFill>
                  <a:schemeClr val="bg1"/>
                </a:solidFill>
                <a:latin typeface="Alleyn Regular" pitchFamily="50" charset="0"/>
              </a:rPr>
              <a:t>EGX300</a:t>
            </a:r>
          </a:p>
          <a:p>
            <a:pPr marL="285750" indent="-285750">
              <a:buFont typeface="Arial" panose="020B0604020202020204" pitchFamily="34" charset="0"/>
              <a:buChar char="•"/>
            </a:pPr>
            <a:r>
              <a:rPr lang="en-US" sz="1000">
                <a:solidFill>
                  <a:schemeClr val="bg1"/>
                </a:solidFill>
                <a:latin typeface="Alleyn Regular" pitchFamily="50" charset="0"/>
              </a:rPr>
              <a:t>Another PME system</a:t>
            </a:r>
          </a:p>
          <a:p>
            <a:endParaRPr lang="en-US" sz="1000">
              <a:solidFill>
                <a:schemeClr val="bg1"/>
              </a:solidFill>
              <a:latin typeface="Alleyn Regular" pitchFamily="50" charset="0"/>
            </a:endParaRPr>
          </a:p>
          <a:p>
            <a:endParaRPr lang="en-US" sz="1000">
              <a:solidFill>
                <a:schemeClr val="bg1"/>
              </a:solidFill>
              <a:latin typeface="Alleyn Regular" pitchFamily="50" charset="0"/>
            </a:endParaRPr>
          </a:p>
          <a:p>
            <a:r>
              <a:rPr lang="en-US" sz="1200">
                <a:solidFill>
                  <a:schemeClr val="bg1"/>
                </a:solidFill>
                <a:latin typeface="Alleyn Regular" pitchFamily="50" charset="0"/>
              </a:rPr>
              <a:t>Export from PME to:</a:t>
            </a:r>
          </a:p>
          <a:p>
            <a:pPr marL="285750" indent="-285750">
              <a:buFont typeface="Arial" panose="020B0604020202020204" pitchFamily="34" charset="0"/>
              <a:buChar char="•"/>
            </a:pPr>
            <a:r>
              <a:rPr lang="en-US" sz="1000">
                <a:solidFill>
                  <a:schemeClr val="bg1"/>
                </a:solidFill>
                <a:latin typeface="Alleyn Regular" pitchFamily="50" charset="0"/>
              </a:rPr>
              <a:t>CSV file</a:t>
            </a:r>
          </a:p>
          <a:p>
            <a:pPr marL="285750" indent="-285750">
              <a:buFont typeface="Arial" panose="020B0604020202020204" pitchFamily="34" charset="0"/>
              <a:buChar char="•"/>
            </a:pPr>
            <a:r>
              <a:rPr lang="en-US" sz="1000">
                <a:solidFill>
                  <a:schemeClr val="bg1"/>
                </a:solidFill>
                <a:latin typeface="Alleyn Regular" pitchFamily="50" charset="0"/>
              </a:rPr>
              <a:t>HTML file</a:t>
            </a:r>
          </a:p>
          <a:p>
            <a:pPr marL="285750" indent="-285750">
              <a:buFont typeface="Arial" panose="020B0604020202020204" pitchFamily="34" charset="0"/>
              <a:buChar char="•"/>
            </a:pPr>
            <a:r>
              <a:rPr lang="en-US" sz="1000">
                <a:solidFill>
                  <a:schemeClr val="bg1"/>
                </a:solidFill>
                <a:latin typeface="Alleyn Regular" pitchFamily="50" charset="0"/>
              </a:rPr>
              <a:t>Another PME system</a:t>
            </a:r>
          </a:p>
        </p:txBody>
      </p:sp>
      <p:pic>
        <p:nvPicPr>
          <p:cNvPr id="47" name="Picture 46">
            <a:extLst>
              <a:ext uri="{FF2B5EF4-FFF2-40B4-BE49-F238E27FC236}">
                <a16:creationId xmlns:a16="http://schemas.microsoft.com/office/drawing/2014/main" id="{20B95395-CDB8-4D4D-99D2-FCF184830D81}"/>
              </a:ext>
            </a:extLst>
          </p:cNvPr>
          <p:cNvPicPr>
            <a:picLocks noChangeAspect="1"/>
          </p:cNvPicPr>
          <p:nvPr/>
        </p:nvPicPr>
        <p:blipFill rotWithShape="1">
          <a:blip r:embed="rId15"/>
          <a:srcRect l="8399" t="13089" r="9203" b="12095"/>
          <a:stretch/>
        </p:blipFill>
        <p:spPr>
          <a:xfrm>
            <a:off x="7893654" y="3313204"/>
            <a:ext cx="700814" cy="329715"/>
          </a:xfrm>
          <a:prstGeom prst="rect">
            <a:avLst/>
          </a:prstGeom>
        </p:spPr>
      </p:pic>
      <p:pic>
        <p:nvPicPr>
          <p:cNvPr id="48" name="Picture 47">
            <a:extLst>
              <a:ext uri="{FF2B5EF4-FFF2-40B4-BE49-F238E27FC236}">
                <a16:creationId xmlns:a16="http://schemas.microsoft.com/office/drawing/2014/main" id="{DB82395E-6CD7-4FA9-ABB8-4523F6D25905}"/>
              </a:ext>
            </a:extLst>
          </p:cNvPr>
          <p:cNvPicPr>
            <a:picLocks noChangeAspect="1"/>
          </p:cNvPicPr>
          <p:nvPr/>
        </p:nvPicPr>
        <p:blipFill>
          <a:blip r:embed="rId16"/>
          <a:stretch>
            <a:fillRect/>
          </a:stretch>
        </p:blipFill>
        <p:spPr>
          <a:xfrm>
            <a:off x="7993954" y="1851992"/>
            <a:ext cx="432577" cy="399816"/>
          </a:xfrm>
          <a:prstGeom prst="rect">
            <a:avLst/>
          </a:prstGeom>
        </p:spPr>
      </p:pic>
      <p:pic>
        <p:nvPicPr>
          <p:cNvPr id="49" name="Picture 48">
            <a:extLst>
              <a:ext uri="{FF2B5EF4-FFF2-40B4-BE49-F238E27FC236}">
                <a16:creationId xmlns:a16="http://schemas.microsoft.com/office/drawing/2014/main" id="{6085C6D0-C3C2-4F1F-BF22-9EB7DEA16DAD}"/>
              </a:ext>
            </a:extLst>
          </p:cNvPr>
          <p:cNvPicPr>
            <a:picLocks noChangeAspect="1"/>
          </p:cNvPicPr>
          <p:nvPr/>
        </p:nvPicPr>
        <p:blipFill>
          <a:blip r:embed="rId17"/>
          <a:stretch>
            <a:fillRect/>
          </a:stretch>
        </p:blipFill>
        <p:spPr>
          <a:xfrm>
            <a:off x="7984754" y="2830005"/>
            <a:ext cx="438459" cy="372348"/>
          </a:xfrm>
          <a:prstGeom prst="rect">
            <a:avLst/>
          </a:prstGeom>
        </p:spPr>
      </p:pic>
      <p:pic>
        <p:nvPicPr>
          <p:cNvPr id="50" name="Picture 49">
            <a:extLst>
              <a:ext uri="{FF2B5EF4-FFF2-40B4-BE49-F238E27FC236}">
                <a16:creationId xmlns:a16="http://schemas.microsoft.com/office/drawing/2014/main" id="{8762D20B-9F67-4287-B7D2-DBDCA94AA5E9}"/>
              </a:ext>
            </a:extLst>
          </p:cNvPr>
          <p:cNvPicPr>
            <a:picLocks noChangeAspect="1"/>
          </p:cNvPicPr>
          <p:nvPr/>
        </p:nvPicPr>
        <p:blipFill rotWithShape="1">
          <a:blip r:embed="rId18"/>
          <a:srcRect l="13342" t="13604" r="12361" b="12623"/>
          <a:stretch/>
        </p:blipFill>
        <p:spPr>
          <a:xfrm>
            <a:off x="8008974" y="2354327"/>
            <a:ext cx="418412" cy="384000"/>
          </a:xfrm>
          <a:prstGeom prst="rect">
            <a:avLst/>
          </a:prstGeom>
        </p:spPr>
      </p:pic>
      <p:pic>
        <p:nvPicPr>
          <p:cNvPr id="51" name="Picture 50">
            <a:extLst>
              <a:ext uri="{FF2B5EF4-FFF2-40B4-BE49-F238E27FC236}">
                <a16:creationId xmlns:a16="http://schemas.microsoft.com/office/drawing/2014/main" id="{A18E012E-140C-447F-8BDF-4BAEA420BE5F}"/>
              </a:ext>
            </a:extLst>
          </p:cNvPr>
          <p:cNvPicPr>
            <a:picLocks noChangeAspect="1"/>
          </p:cNvPicPr>
          <p:nvPr/>
        </p:nvPicPr>
        <p:blipFill>
          <a:blip r:embed="rId19"/>
          <a:stretch>
            <a:fillRect/>
          </a:stretch>
        </p:blipFill>
        <p:spPr>
          <a:xfrm>
            <a:off x="5612365" y="895125"/>
            <a:ext cx="408174" cy="377261"/>
          </a:xfrm>
          <a:prstGeom prst="rect">
            <a:avLst/>
          </a:prstGeom>
        </p:spPr>
      </p:pic>
      <p:pic>
        <p:nvPicPr>
          <p:cNvPr id="52" name="Picture 51">
            <a:extLst>
              <a:ext uri="{FF2B5EF4-FFF2-40B4-BE49-F238E27FC236}">
                <a16:creationId xmlns:a16="http://schemas.microsoft.com/office/drawing/2014/main" id="{DB2A6181-D481-48E4-A870-3AC49A0DF1A8}"/>
              </a:ext>
            </a:extLst>
          </p:cNvPr>
          <p:cNvPicPr>
            <a:picLocks noChangeAspect="1"/>
          </p:cNvPicPr>
          <p:nvPr/>
        </p:nvPicPr>
        <p:blipFill rotWithShape="1">
          <a:blip r:embed="rId20"/>
          <a:srcRect l="29097" r="28581"/>
          <a:stretch/>
        </p:blipFill>
        <p:spPr>
          <a:xfrm>
            <a:off x="8030022" y="1347191"/>
            <a:ext cx="365120" cy="419263"/>
          </a:xfrm>
          <a:prstGeom prst="rect">
            <a:avLst/>
          </a:prstGeom>
        </p:spPr>
      </p:pic>
      <p:cxnSp>
        <p:nvCxnSpPr>
          <p:cNvPr id="53" name="Straight Connector 52">
            <a:extLst>
              <a:ext uri="{FF2B5EF4-FFF2-40B4-BE49-F238E27FC236}">
                <a16:creationId xmlns:a16="http://schemas.microsoft.com/office/drawing/2014/main" id="{81990321-1BD9-4B52-8638-C5869727C4F3}"/>
              </a:ext>
            </a:extLst>
          </p:cNvPr>
          <p:cNvCxnSpPr/>
          <p:nvPr/>
        </p:nvCxnSpPr>
        <p:spPr>
          <a:xfrm>
            <a:off x="7704445" y="1364179"/>
            <a:ext cx="4183" cy="2253801"/>
          </a:xfrm>
          <a:prstGeom prst="line">
            <a:avLst/>
          </a:prstGeom>
          <a:ln w="381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996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sz="quarter" idx="24"/>
          </p:nvPr>
        </p:nvSpPr>
        <p:spPr/>
        <p:txBody>
          <a:bodyPr/>
          <a:lstStyle/>
          <a:p>
            <a:pPr>
              <a:buFont typeface="Arial" pitchFamily="34" charset="0"/>
              <a:buChar char="•"/>
            </a:pPr>
            <a:r>
              <a:rPr lang="en-US"/>
              <a:t>Power Monitoring Expert has an OPC Server and OPC Client</a:t>
            </a:r>
          </a:p>
          <a:p>
            <a:pPr>
              <a:buFont typeface="Arial" pitchFamily="34" charset="0"/>
              <a:buChar char="•"/>
            </a:pPr>
            <a:r>
              <a:rPr lang="en-US"/>
              <a:t>Enables interaction between other Schneider Electric and 3rd party systems</a:t>
            </a:r>
          </a:p>
          <a:p>
            <a:pPr>
              <a:buFont typeface="Arial" pitchFamily="34" charset="0"/>
              <a:buChar char="•"/>
            </a:pPr>
            <a:r>
              <a:rPr lang="en-US"/>
              <a:t>Industry-standard real-time data interface (OPC DA 2.05a)</a:t>
            </a:r>
          </a:p>
        </p:txBody>
      </p:sp>
      <p:sp>
        <p:nvSpPr>
          <p:cNvPr id="7" name="Text Placeholder 6"/>
          <p:cNvSpPr>
            <a:spLocks noGrp="1"/>
          </p:cNvSpPr>
          <p:nvPr>
            <p:ph type="body" sz="quarter" idx="32"/>
          </p:nvPr>
        </p:nvSpPr>
        <p:spPr/>
        <p:txBody>
          <a:bodyPr/>
          <a:lstStyle/>
          <a:p>
            <a:r>
              <a:rPr lang="en-US"/>
              <a:t>OPC Data Integration</a:t>
            </a:r>
          </a:p>
        </p:txBody>
      </p:sp>
      <p:grpSp>
        <p:nvGrpSpPr>
          <p:cNvPr id="19" name="Group 18"/>
          <p:cNvGrpSpPr/>
          <p:nvPr/>
        </p:nvGrpSpPr>
        <p:grpSpPr>
          <a:xfrm>
            <a:off x="516277" y="2351490"/>
            <a:ext cx="2295344" cy="2395429"/>
            <a:chOff x="1329472" y="2451888"/>
            <a:chExt cx="3060459" cy="3193905"/>
          </a:xfrm>
        </p:grpSpPr>
        <p:grpSp>
          <p:nvGrpSpPr>
            <p:cNvPr id="21" name="Group 5"/>
            <p:cNvGrpSpPr/>
            <p:nvPr/>
          </p:nvGrpSpPr>
          <p:grpSpPr>
            <a:xfrm>
              <a:off x="1329472" y="2451888"/>
              <a:ext cx="3060459" cy="3193905"/>
              <a:chOff x="990600" y="2038350"/>
              <a:chExt cx="2295942" cy="2587835"/>
            </a:xfrm>
          </p:grpSpPr>
          <p:pic>
            <p:nvPicPr>
              <p:cNvPr id="30" name="Picture 8"/>
              <p:cNvPicPr>
                <a:picLocks noChangeAspect="1" noChangeArrowheads="1"/>
              </p:cNvPicPr>
              <p:nvPr/>
            </p:nvPicPr>
            <p:blipFill>
              <a:blip r:embed="rId3" cstate="print"/>
              <a:srcRect/>
              <a:stretch>
                <a:fillRect/>
              </a:stretch>
            </p:blipFill>
            <p:spPr bwMode="auto">
              <a:xfrm>
                <a:off x="990600" y="2038350"/>
                <a:ext cx="2295942" cy="2587835"/>
              </a:xfrm>
              <a:prstGeom prst="rect">
                <a:avLst/>
              </a:prstGeom>
              <a:noFill/>
              <a:ln w="25400">
                <a:noFill/>
                <a:miter lim="800000"/>
                <a:headEnd/>
                <a:tailEnd/>
              </a:ln>
            </p:spPr>
          </p:pic>
          <p:sp>
            <p:nvSpPr>
              <p:cNvPr id="31" name="Rounded Rectangle 30"/>
              <p:cNvSpPr/>
              <p:nvPr/>
            </p:nvSpPr>
            <p:spPr bwMode="auto">
              <a:xfrm>
                <a:off x="1518016" y="3489811"/>
                <a:ext cx="1187760" cy="150589"/>
              </a:xfrm>
              <a:prstGeom prst="roundRect">
                <a:avLst/>
              </a:prstGeom>
              <a:solidFill>
                <a:srgbClr val="C02554"/>
              </a:solidFill>
              <a:ln w="25400" cap="flat" cmpd="sng" algn="ctr">
                <a:noFill/>
                <a:prstDash val="solid"/>
                <a:round/>
                <a:headEnd type="none" w="sm" len="sm"/>
                <a:tailEnd type="none" w="sm" len="sm"/>
              </a:ln>
              <a:effectLst/>
            </p:spPr>
            <p:txBody>
              <a:bodyPr vert="horz" wrap="square" lIns="68580" tIns="34290" rIns="68580" bIns="34290" numCol="1" rtlCol="0" anchor="ctr" anchorCtr="0" compatLnSpc="1">
                <a:prstTxWarp prst="textNoShape">
                  <a:avLst/>
                </a:prstTxWarp>
              </a:bodyPr>
              <a:lstStyle/>
              <a:p>
                <a:pPr marL="0" marR="0" lvl="0" indent="0" algn="ctr" defTabSz="91424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a:ea typeface="ＭＳ Ｐゴシック" charset="0"/>
                    <a:cs typeface="+mn-cs"/>
                  </a:rPr>
                  <a:t>OPC Server</a:t>
                </a:r>
              </a:p>
            </p:txBody>
          </p:sp>
          <p:sp>
            <p:nvSpPr>
              <p:cNvPr id="32" name="TextBox 31"/>
              <p:cNvSpPr txBox="1"/>
              <p:nvPr/>
            </p:nvSpPr>
            <p:spPr>
              <a:xfrm>
                <a:off x="1518016" y="3163106"/>
                <a:ext cx="1187760" cy="349122"/>
              </a:xfrm>
              <a:prstGeom prst="rect">
                <a:avLst/>
              </a:prstGeom>
              <a:solidFill>
                <a:schemeClr val="bg1"/>
              </a:solidFill>
              <a:ln w="25400">
                <a:noFill/>
              </a:ln>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Arial"/>
                    <a:ea typeface="+mn-ea"/>
                    <a:cs typeface="Arial" pitchFamily="34" charset="0"/>
                  </a:rPr>
                  <a:t>Power Monitoring Expert</a:t>
                </a:r>
              </a:p>
            </p:txBody>
          </p:sp>
        </p:grpSp>
        <p:sp>
          <p:nvSpPr>
            <p:cNvPr id="25" name="Rectangle 24"/>
            <p:cNvSpPr/>
            <p:nvPr/>
          </p:nvSpPr>
          <p:spPr>
            <a:xfrm>
              <a:off x="1480504" y="4784758"/>
              <a:ext cx="826483" cy="770409"/>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srgbClr val="B10043"/>
                  </a:solidFill>
                  <a:effectLst/>
                  <a:uLnTx/>
                  <a:uFillTx/>
                  <a:latin typeface="Arial"/>
                  <a:ea typeface="+mn-ea"/>
                  <a:cs typeface="+mn-cs"/>
                </a:rPr>
                <a:t>Wonderware</a:t>
              </a:r>
              <a:endParaRPr kumimoji="0" lang="en-US" sz="600" b="0" i="0" u="none" strike="noStrike" kern="1200" cap="none" spc="0" normalizeH="0" baseline="0" noProof="0">
                <a:ln>
                  <a:noFill/>
                </a:ln>
                <a:solidFill>
                  <a:srgbClr val="B10043"/>
                </a:solidFill>
                <a:effectLst/>
                <a:uLnTx/>
                <a:uFillTx/>
                <a:latin typeface="Arial"/>
                <a:ea typeface="+mn-ea"/>
                <a:cs typeface="+mn-cs"/>
              </a:endParaRPr>
            </a:p>
          </p:txBody>
        </p:sp>
        <p:sp>
          <p:nvSpPr>
            <p:cNvPr id="26" name="Rectangle 25"/>
            <p:cNvSpPr/>
            <p:nvPr/>
          </p:nvSpPr>
          <p:spPr>
            <a:xfrm>
              <a:off x="2445090" y="4803517"/>
              <a:ext cx="826483" cy="770409"/>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srgbClr val="B10043"/>
                  </a:solidFill>
                  <a:effectLst/>
                  <a:uLnTx/>
                  <a:uFillTx/>
                  <a:latin typeface="Arial"/>
                  <a:ea typeface="+mn-ea"/>
                  <a:cs typeface="+mn-cs"/>
                </a:rPr>
                <a:t>OSIsoft</a:t>
              </a:r>
              <a:endParaRPr kumimoji="0" lang="en-US" sz="600" b="0" i="0" u="none" strike="noStrike" kern="1200" cap="none" spc="0" normalizeH="0" baseline="0" noProof="0">
                <a:ln>
                  <a:noFill/>
                </a:ln>
                <a:solidFill>
                  <a:srgbClr val="B10043"/>
                </a:solidFill>
                <a:effectLst/>
                <a:uLnTx/>
                <a:uFillTx/>
                <a:latin typeface="Arial"/>
                <a:ea typeface="+mn-ea"/>
                <a:cs typeface="+mn-cs"/>
              </a:endParaRPr>
            </a:p>
          </p:txBody>
        </p:sp>
        <p:sp>
          <p:nvSpPr>
            <p:cNvPr id="28" name="Rectangle 27"/>
            <p:cNvSpPr/>
            <p:nvPr/>
          </p:nvSpPr>
          <p:spPr>
            <a:xfrm>
              <a:off x="3423973" y="4803517"/>
              <a:ext cx="826483" cy="770409"/>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srgbClr val="B10043"/>
                  </a:solidFill>
                  <a:effectLst/>
                  <a:uLnTx/>
                  <a:uFillTx/>
                  <a:latin typeface="Arial"/>
                  <a:ea typeface="+mn-ea"/>
                  <a:cs typeface="+mn-cs"/>
                </a:rPr>
                <a:t>kepware</a:t>
              </a:r>
              <a:endParaRPr kumimoji="0" lang="en-US" sz="600" b="0" i="0" u="none" strike="noStrike" kern="1200" cap="none" spc="0" normalizeH="0" baseline="0" noProof="0">
                <a:ln>
                  <a:noFill/>
                </a:ln>
                <a:solidFill>
                  <a:srgbClr val="B10043"/>
                </a:solidFill>
                <a:effectLst/>
                <a:uLnTx/>
                <a:uFillTx/>
                <a:latin typeface="Arial"/>
                <a:ea typeface="+mn-ea"/>
                <a:cs typeface="+mn-cs"/>
              </a:endParaRPr>
            </a:p>
          </p:txBody>
        </p:sp>
      </p:grpSp>
      <p:grpSp>
        <p:nvGrpSpPr>
          <p:cNvPr id="33" name="Group 32"/>
          <p:cNvGrpSpPr/>
          <p:nvPr/>
        </p:nvGrpSpPr>
        <p:grpSpPr>
          <a:xfrm>
            <a:off x="3338900" y="2351490"/>
            <a:ext cx="1996709" cy="2545143"/>
            <a:chOff x="6925195" y="2424629"/>
            <a:chExt cx="2662278" cy="3393524"/>
          </a:xfrm>
        </p:grpSpPr>
        <p:pic>
          <p:nvPicPr>
            <p:cNvPr id="34" name="Picture 9"/>
            <p:cNvPicPr>
              <a:picLocks noChangeAspect="1" noChangeArrowheads="1"/>
            </p:cNvPicPr>
            <p:nvPr/>
          </p:nvPicPr>
          <p:blipFill>
            <a:blip r:embed="rId4" cstate="print"/>
            <a:srcRect/>
            <a:stretch>
              <a:fillRect/>
            </a:stretch>
          </p:blipFill>
          <p:spPr bwMode="auto">
            <a:xfrm>
              <a:off x="6925195" y="2424629"/>
              <a:ext cx="2662278" cy="3393524"/>
            </a:xfrm>
            <a:prstGeom prst="rect">
              <a:avLst/>
            </a:prstGeom>
            <a:noFill/>
            <a:ln w="25400">
              <a:noFill/>
              <a:miter lim="800000"/>
              <a:headEnd/>
              <a:tailEnd/>
            </a:ln>
          </p:spPr>
        </p:pic>
        <p:sp>
          <p:nvSpPr>
            <p:cNvPr id="35" name="Rounded Rectangle 34"/>
            <p:cNvSpPr/>
            <p:nvPr/>
          </p:nvSpPr>
          <p:spPr bwMode="auto">
            <a:xfrm>
              <a:off x="7494609" y="4176823"/>
              <a:ext cx="1583267" cy="185857"/>
            </a:xfrm>
            <a:prstGeom prst="roundRect">
              <a:avLst/>
            </a:prstGeom>
            <a:solidFill>
              <a:srgbClr val="C02554"/>
            </a:solidFill>
            <a:ln w="25400" cap="flat" cmpd="sng" algn="ctr">
              <a:noFill/>
              <a:prstDash val="solid"/>
              <a:round/>
              <a:headEnd type="none" w="sm" len="sm"/>
              <a:tailEnd type="none" w="sm" len="sm"/>
            </a:ln>
            <a:effectLst/>
          </p:spPr>
          <p:txBody>
            <a:bodyPr vert="horz" wrap="square" lIns="68580" tIns="34290" rIns="68580" bIns="34290" numCol="1" rtlCol="0" anchor="ctr" anchorCtr="0" compatLnSpc="1">
              <a:prstTxWarp prst="textNoShape">
                <a:avLst/>
              </a:prstTxWarp>
            </a:bodyPr>
            <a:lstStyle/>
            <a:p>
              <a:pPr marL="0" marR="0" lvl="0" indent="0" algn="ctr" defTabSz="91424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a:ea typeface="ＭＳ Ｐゴシック" charset="0"/>
                  <a:cs typeface="+mn-cs"/>
                </a:rPr>
                <a:t>OPC Client</a:t>
              </a:r>
            </a:p>
          </p:txBody>
        </p:sp>
        <p:sp>
          <p:nvSpPr>
            <p:cNvPr id="36" name="TextBox 35"/>
            <p:cNvSpPr txBox="1"/>
            <p:nvPr/>
          </p:nvSpPr>
          <p:spPr>
            <a:xfrm>
              <a:off x="7494610" y="4361048"/>
              <a:ext cx="1583268" cy="430887"/>
            </a:xfrm>
            <a:prstGeom prst="rect">
              <a:avLst/>
            </a:prstGeom>
            <a:solidFill>
              <a:schemeClr val="bg1"/>
            </a:solidFill>
            <a:ln w="25400">
              <a:noFill/>
            </a:ln>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Arial"/>
                  <a:ea typeface="+mn-ea"/>
                  <a:cs typeface="Arial" pitchFamily="34" charset="0"/>
                </a:rPr>
                <a:t>Power Monitoring Expert</a:t>
              </a:r>
            </a:p>
          </p:txBody>
        </p:sp>
        <p:sp>
          <p:nvSpPr>
            <p:cNvPr id="37" name="Rounded Rectangle 36"/>
            <p:cNvSpPr/>
            <p:nvPr/>
          </p:nvSpPr>
          <p:spPr bwMode="auto">
            <a:xfrm>
              <a:off x="7206743" y="3811715"/>
              <a:ext cx="2123524" cy="185857"/>
            </a:xfrm>
            <a:prstGeom prst="roundRect">
              <a:avLst/>
            </a:prstGeom>
            <a:solidFill>
              <a:srgbClr val="C02554"/>
            </a:solidFill>
            <a:ln w="25400" cap="flat" cmpd="sng" algn="ctr">
              <a:noFill/>
              <a:prstDash val="solid"/>
              <a:round/>
              <a:headEnd type="none" w="sm" len="sm"/>
              <a:tailEnd type="none" w="sm" len="sm"/>
            </a:ln>
            <a:effectLst/>
          </p:spPr>
          <p:txBody>
            <a:bodyPr vert="horz" wrap="square" lIns="68580" tIns="34290" rIns="68580" bIns="34290" numCol="1" rtlCol="0" anchor="ctr" anchorCtr="0" compatLnSpc="1">
              <a:prstTxWarp prst="textNoShape">
                <a:avLst/>
              </a:prstTxWarp>
            </a:bodyPr>
            <a:lstStyle/>
            <a:p>
              <a:pPr marL="0" marR="0" lvl="0" indent="0" algn="ctr" defTabSz="91424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a:ea typeface="ＭＳ Ｐゴシック" charset="0"/>
                  <a:cs typeface="+mn-cs"/>
                </a:rPr>
                <a:t>OPC Server</a:t>
              </a:r>
            </a:p>
          </p:txBody>
        </p:sp>
        <p:sp>
          <p:nvSpPr>
            <p:cNvPr id="38" name="Rectangle 37"/>
            <p:cNvSpPr/>
            <p:nvPr/>
          </p:nvSpPr>
          <p:spPr>
            <a:xfrm>
              <a:off x="6925195" y="4969933"/>
              <a:ext cx="2662278" cy="745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a:ln>
                    <a:noFill/>
                  </a:ln>
                  <a:solidFill>
                    <a:prstClr val="white"/>
                  </a:solidFill>
                  <a:effectLst/>
                  <a:uLnTx/>
                  <a:uFillTx/>
                  <a:latin typeface="Arial"/>
                  <a:ea typeface="+mn-ea"/>
                  <a:cs typeface="+mn-cs"/>
                </a:rPr>
                <a:t>Web Applications</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Arial"/>
                  <a:ea typeface="+mn-ea"/>
                  <a:cs typeface="+mn-cs"/>
                </a:rPr>
                <a:t>Dashboards, Diagrams, Tables, Trends, Alarms, Reports</a:t>
              </a:r>
            </a:p>
          </p:txBody>
        </p:sp>
      </p:grpSp>
    </p:spTree>
    <p:extLst>
      <p:ext uri="{BB962C8B-B14F-4D97-AF65-F5344CB8AC3E}">
        <p14:creationId xmlns:p14="http://schemas.microsoft.com/office/powerpoint/2010/main" val="838692025"/>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ontent Placeholder 46"/>
          <p:cNvSpPr>
            <a:spLocks noGrp="1"/>
          </p:cNvSpPr>
          <p:nvPr>
            <p:ph sz="quarter" idx="34"/>
          </p:nvPr>
        </p:nvSpPr>
        <p:spPr>
          <a:xfrm>
            <a:off x="247390" y="2674811"/>
            <a:ext cx="4698683" cy="1834127"/>
          </a:xfrm>
        </p:spPr>
        <p:txBody>
          <a:bodyPr numCol="3"/>
          <a:lstStyle/>
          <a:p>
            <a:r>
              <a:rPr lang="en-US">
                <a:solidFill>
                  <a:schemeClr val="tx2"/>
                </a:solidFill>
              </a:rPr>
              <a:t>Industry:</a:t>
            </a:r>
          </a:p>
          <a:p>
            <a:pPr marL="301624" indent="-285750">
              <a:buFont typeface="Arial" panose="020B0604020202020204" pitchFamily="34" charset="0"/>
              <a:buChar char="•"/>
            </a:pPr>
            <a:r>
              <a:rPr lang="en-US"/>
              <a:t>Lots of PLCs</a:t>
            </a:r>
          </a:p>
          <a:p>
            <a:pPr marL="301624" indent="-285750">
              <a:buFont typeface="Arial" panose="020B0604020202020204" pitchFamily="34" charset="0"/>
              <a:buChar char="•"/>
            </a:pPr>
            <a:r>
              <a:rPr lang="en-US" err="1"/>
              <a:t>Wonderware</a:t>
            </a:r>
            <a:endParaRPr lang="en-US"/>
          </a:p>
          <a:p>
            <a:pPr marL="301624" indent="-285750">
              <a:buFont typeface="Arial" panose="020B0604020202020204" pitchFamily="34" charset="0"/>
              <a:buChar char="•"/>
            </a:pPr>
            <a:r>
              <a:rPr lang="en-US" err="1"/>
              <a:t>Profibus</a:t>
            </a:r>
            <a:endParaRPr lang="en-US"/>
          </a:p>
          <a:p>
            <a:pPr marL="301624" indent="-285750">
              <a:buFont typeface="Arial" panose="020B0604020202020204" pitchFamily="34" charset="0"/>
              <a:buChar char="•"/>
            </a:pPr>
            <a:r>
              <a:rPr lang="en-US"/>
              <a:t>…</a:t>
            </a:r>
          </a:p>
          <a:p>
            <a:pPr marL="15874" indent="0"/>
            <a:r>
              <a:rPr lang="en-US">
                <a:solidFill>
                  <a:schemeClr val="tx2"/>
                </a:solidFill>
              </a:rPr>
              <a:t>Buildings:</a:t>
            </a:r>
          </a:p>
          <a:p>
            <a:pPr marL="301624" indent="-285750">
              <a:buFont typeface="Arial" panose="020B0604020202020204" pitchFamily="34" charset="0"/>
              <a:buChar char="•"/>
            </a:pPr>
            <a:r>
              <a:rPr lang="en-US" err="1"/>
              <a:t>Lonworks</a:t>
            </a:r>
            <a:endParaRPr lang="en-US"/>
          </a:p>
          <a:p>
            <a:pPr marL="301624" indent="-285750">
              <a:buFont typeface="Arial" panose="020B0604020202020204" pitchFamily="34" charset="0"/>
              <a:buChar char="•"/>
            </a:pPr>
            <a:r>
              <a:rPr lang="en-US" err="1"/>
              <a:t>BACNet</a:t>
            </a:r>
            <a:endParaRPr lang="en-US"/>
          </a:p>
          <a:p>
            <a:pPr marL="15874" indent="0"/>
            <a:r>
              <a:rPr lang="en-US">
                <a:solidFill>
                  <a:schemeClr val="tx2"/>
                </a:solidFill>
              </a:rPr>
              <a:t>Data Centers</a:t>
            </a:r>
          </a:p>
          <a:p>
            <a:pPr marL="301624" indent="-285750">
              <a:buFont typeface="Arial" panose="020B0604020202020204" pitchFamily="34" charset="0"/>
              <a:buChar char="•"/>
            </a:pPr>
            <a:r>
              <a:rPr lang="en-US"/>
              <a:t>SNMP</a:t>
            </a:r>
          </a:p>
          <a:p>
            <a:pPr marL="15874" indent="0"/>
            <a:r>
              <a:rPr lang="en-US">
                <a:solidFill>
                  <a:schemeClr val="tx2"/>
                </a:solidFill>
              </a:rPr>
              <a:t>Utilities</a:t>
            </a:r>
          </a:p>
          <a:p>
            <a:pPr marL="301624" indent="-285750">
              <a:buFont typeface="Arial" panose="020B0604020202020204" pitchFamily="34" charset="0"/>
              <a:buChar char="•"/>
            </a:pPr>
            <a:r>
              <a:rPr lang="en-US"/>
              <a:t>DNP 3.0</a:t>
            </a:r>
          </a:p>
          <a:p>
            <a:pPr marL="301624" indent="-285750">
              <a:buFont typeface="Arial" panose="020B0604020202020204" pitchFamily="34" charset="0"/>
              <a:buChar char="•"/>
            </a:pPr>
            <a:r>
              <a:rPr lang="en-US" sz="1400"/>
              <a:t>IEC60870-5-101/105</a:t>
            </a:r>
          </a:p>
          <a:p>
            <a:pPr marL="301624" indent="-285750">
              <a:buFont typeface="Arial" panose="020B0604020202020204" pitchFamily="34" charset="0"/>
              <a:buChar char="•"/>
            </a:pPr>
            <a:r>
              <a:rPr lang="en-US" sz="1400" err="1"/>
              <a:t>Survalent</a:t>
            </a:r>
            <a:endParaRPr lang="en-US"/>
          </a:p>
        </p:txBody>
      </p:sp>
      <p:sp>
        <p:nvSpPr>
          <p:cNvPr id="4" name="Text Placeholder 3"/>
          <p:cNvSpPr>
            <a:spLocks noGrp="1"/>
          </p:cNvSpPr>
          <p:nvPr>
            <p:ph type="body" sz="quarter" idx="20"/>
          </p:nvPr>
        </p:nvSpPr>
        <p:spPr/>
        <p:txBody>
          <a:bodyPr/>
          <a:lstStyle/>
          <a:p>
            <a:r>
              <a:rPr lang="en-US">
                <a:solidFill>
                  <a:schemeClr val="accent6"/>
                </a:solidFill>
              </a:rPr>
              <a:t>NOTE: </a:t>
            </a:r>
            <a:r>
              <a:rPr lang="en-US"/>
              <a:t>Device licenses and custom engineering is required for OPC Client functionality.</a:t>
            </a:r>
          </a:p>
        </p:txBody>
      </p:sp>
      <p:sp>
        <p:nvSpPr>
          <p:cNvPr id="5" name="Content Placeholder 4"/>
          <p:cNvSpPr>
            <a:spLocks noGrp="1"/>
          </p:cNvSpPr>
          <p:nvPr>
            <p:ph sz="quarter" idx="23"/>
          </p:nvPr>
        </p:nvSpPr>
        <p:spPr/>
        <p:txBody>
          <a:bodyPr/>
          <a:lstStyle/>
          <a:p>
            <a:pPr marL="301624" indent="-285750">
              <a:buFont typeface="Arial" panose="020B0604020202020204" pitchFamily="34" charset="0"/>
              <a:buChar char="•"/>
            </a:pPr>
            <a:r>
              <a:rPr lang="en-US"/>
              <a:t>The OPC client mapping must be manually defined by the engineer using the Modbus Device Importer and other tools.</a:t>
            </a:r>
          </a:p>
          <a:p>
            <a:pPr marL="301624" indent="-285750">
              <a:buFont typeface="Arial" panose="020B0604020202020204" pitchFamily="34" charset="0"/>
              <a:buChar char="•"/>
            </a:pPr>
            <a:r>
              <a:rPr lang="en-US"/>
              <a:t>Once configured, the OPC client will read tags from other OPC servers in the system.</a:t>
            </a:r>
          </a:p>
        </p:txBody>
      </p:sp>
      <p:sp>
        <p:nvSpPr>
          <p:cNvPr id="6" name="Slide Number Placeholder 5"/>
          <p:cNvSpPr>
            <a:spLocks noGrp="1"/>
          </p:cNvSpPr>
          <p:nvPr>
            <p:ph type="sldNum" sz="quarter" idx="4"/>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54</a:t>
            </a:fld>
            <a:endParaRPr kumimoji="0" lang="en-US" sz="600" b="0" i="0" u="none" strike="noStrike" kern="1200" cap="none" spc="0" normalizeH="0" baseline="0" noProof="0">
              <a:ln>
                <a:noFill/>
              </a:ln>
              <a:solidFill>
                <a:srgbClr val="3DCD58"/>
              </a:solidFill>
              <a:effectLst/>
              <a:uLnTx/>
              <a:uFillTx/>
              <a:latin typeface="Arial"/>
              <a:ea typeface="+mn-ea"/>
              <a:cs typeface="Arial"/>
            </a:endParaRPr>
          </a:p>
        </p:txBody>
      </p:sp>
      <p:sp>
        <p:nvSpPr>
          <p:cNvPr id="7" name="Footer Placeholder 6"/>
          <p:cNvSpPr>
            <a:spLocks noGrp="1"/>
          </p:cNvSpPr>
          <p:nvPr>
            <p:ph type="ftr" sz="quarter" idx="3"/>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p>
        </p:txBody>
      </p:sp>
      <p:sp>
        <p:nvSpPr>
          <p:cNvPr id="8" name="Text Placeholder 7"/>
          <p:cNvSpPr>
            <a:spLocks noGrp="1"/>
          </p:cNvSpPr>
          <p:nvPr>
            <p:ph type="body" sz="quarter" idx="32"/>
          </p:nvPr>
        </p:nvSpPr>
        <p:spPr/>
        <p:txBody>
          <a:bodyPr/>
          <a:lstStyle/>
          <a:p>
            <a:r>
              <a:rPr lang="en-US"/>
              <a:t>OPC Client</a:t>
            </a:r>
          </a:p>
        </p:txBody>
      </p:sp>
      <p:pic>
        <p:nvPicPr>
          <p:cNvPr id="10" name="Picture 9"/>
          <p:cNvPicPr>
            <a:picLocks noChangeAspect="1"/>
          </p:cNvPicPr>
          <p:nvPr/>
        </p:nvPicPr>
        <p:blipFill>
          <a:blip r:embed="rId2"/>
          <a:stretch>
            <a:fillRect/>
          </a:stretch>
        </p:blipFill>
        <p:spPr>
          <a:xfrm>
            <a:off x="5098520" y="2264528"/>
            <a:ext cx="3801005" cy="2638793"/>
          </a:xfrm>
          <a:prstGeom prst="rect">
            <a:avLst/>
          </a:prstGeom>
        </p:spPr>
      </p:pic>
    </p:spTree>
    <p:extLst>
      <p:ext uri="{BB962C8B-B14F-4D97-AF65-F5344CB8AC3E}">
        <p14:creationId xmlns:p14="http://schemas.microsoft.com/office/powerpoint/2010/main" val="1930013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179998" y="817325"/>
            <a:ext cx="3277636" cy="1956548"/>
          </a:xfrm>
          <a:prstGeom prst="rect">
            <a:avLst/>
          </a:prstGeom>
        </p:spPr>
      </p:pic>
      <p:sp>
        <p:nvSpPr>
          <p:cNvPr id="2" name="Slide Number Placeholder 1"/>
          <p:cNvSpPr>
            <a:spLocks noGrp="1"/>
          </p:cNvSpPr>
          <p:nvPr>
            <p:ph type="sldNum" sz="quarter" idx="4"/>
          </p:nvPr>
        </p:nvSpPr>
        <p:spPr/>
        <p:txBody>
          <a:bodyPr/>
          <a:lstStyle/>
          <a:p>
            <a:r>
              <a:rPr lang="en-US"/>
              <a:t>Page </a:t>
            </a:r>
            <a:fld id="{5A9C12DC-491F-9444-86A2-13AC5C62A2FC}" type="slidenum">
              <a:rPr lang="en-US" smtClean="0"/>
              <a:pPr/>
              <a:t>55</a:t>
            </a:fld>
            <a:endParaRPr lang="en-US"/>
          </a:p>
        </p:txBody>
      </p:sp>
      <p:sp>
        <p:nvSpPr>
          <p:cNvPr id="3" name="Footer Placeholder 2"/>
          <p:cNvSpPr>
            <a:spLocks noGrp="1"/>
          </p:cNvSpPr>
          <p:nvPr>
            <p:ph type="ftr" sz="quarter" idx="3"/>
          </p:nvPr>
        </p:nvSpPr>
        <p:spPr/>
        <p:txBody>
          <a:bodyPr/>
          <a:lstStyle/>
          <a:p>
            <a:r>
              <a:rPr lang="en-US"/>
              <a:t>Confidential Property of Schneider Electric |</a:t>
            </a:r>
          </a:p>
        </p:txBody>
      </p:sp>
      <p:sp>
        <p:nvSpPr>
          <p:cNvPr id="5" name="Text Placeholder 4"/>
          <p:cNvSpPr>
            <a:spLocks noGrp="1"/>
          </p:cNvSpPr>
          <p:nvPr>
            <p:ph type="body" sz="quarter" idx="32"/>
          </p:nvPr>
        </p:nvSpPr>
        <p:spPr/>
        <p:txBody>
          <a:bodyPr/>
          <a:lstStyle/>
          <a:p>
            <a:r>
              <a:rPr lang="en-US"/>
              <a:t>Manual Data Entry</a:t>
            </a:r>
          </a:p>
        </p:txBody>
      </p:sp>
      <p:sp>
        <p:nvSpPr>
          <p:cNvPr id="6" name="Text Placeholder 5"/>
          <p:cNvSpPr>
            <a:spLocks noGrp="1"/>
          </p:cNvSpPr>
          <p:nvPr>
            <p:ph type="body" sz="quarter" idx="33"/>
          </p:nvPr>
        </p:nvSpPr>
        <p:spPr/>
        <p:txBody>
          <a:bodyPr/>
          <a:lstStyle/>
          <a:p>
            <a:endParaRPr lang="en-US"/>
          </a:p>
        </p:txBody>
      </p:sp>
      <p:pic>
        <p:nvPicPr>
          <p:cNvPr id="3074" name="Picture 2" descr="https://vicwiki.nam.gad.schneider-electric.com/download/attachments/7209256/MDE%20-%20Blank.png?version=1&amp;modificationDate=1470678778777&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08" y="1098326"/>
            <a:ext cx="4195070" cy="33510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vicwiki.nam.gad.schneider-electric.com/download/attachments/7209256/Smart%20Gap%20Fill%20-%20Blank.png?version=1&amp;modificationDate=147068004229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998" y="2898288"/>
            <a:ext cx="3277636" cy="151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33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E19A77-B43E-4A27-B3F1-29B7F1A8D54D}"/>
              </a:ext>
            </a:extLst>
          </p:cNvPr>
          <p:cNvSpPr>
            <a:spLocks noGrp="1"/>
          </p:cNvSpPr>
          <p:nvPr>
            <p:ph type="title"/>
          </p:nvPr>
        </p:nvSpPr>
        <p:spPr/>
        <p:txBody>
          <a:bodyPr/>
          <a:lstStyle/>
          <a:p>
            <a:r>
              <a:rPr lang="en-US"/>
              <a:t>Appendix A</a:t>
            </a:r>
          </a:p>
        </p:txBody>
      </p:sp>
      <p:sp>
        <p:nvSpPr>
          <p:cNvPr id="8" name="Text Placeholder 7">
            <a:extLst>
              <a:ext uri="{FF2B5EF4-FFF2-40B4-BE49-F238E27FC236}">
                <a16:creationId xmlns:a16="http://schemas.microsoft.com/office/drawing/2014/main" id="{F97CE3CE-B221-41C5-B05D-EE23BFCE1A4A}"/>
              </a:ext>
            </a:extLst>
          </p:cNvPr>
          <p:cNvSpPr>
            <a:spLocks noGrp="1"/>
          </p:cNvSpPr>
          <p:nvPr>
            <p:ph type="body" sz="quarter" idx="11"/>
          </p:nvPr>
        </p:nvSpPr>
        <p:spPr/>
        <p:txBody>
          <a:bodyPr/>
          <a:lstStyle/>
          <a:p>
            <a:r>
              <a:rPr lang="en-US"/>
              <a:t>Energy Modelling Deep Dive</a:t>
            </a:r>
          </a:p>
        </p:txBody>
      </p:sp>
      <p:sp>
        <p:nvSpPr>
          <p:cNvPr id="2" name="Slide Number Placeholder 1">
            <a:extLst>
              <a:ext uri="{FF2B5EF4-FFF2-40B4-BE49-F238E27FC236}">
                <a16:creationId xmlns:a16="http://schemas.microsoft.com/office/drawing/2014/main" id="{FE6BA648-4B42-4124-B28A-B267E5919C4E}"/>
              </a:ext>
            </a:extLst>
          </p:cNvPr>
          <p:cNvSpPr>
            <a:spLocks noGrp="1"/>
          </p:cNvSpPr>
          <p:nvPr>
            <p:ph type="sldNum" sz="quarter" idx="4"/>
          </p:nvPr>
        </p:nvSpPr>
        <p:spPr/>
        <p:txBody>
          <a:bodyPr/>
          <a:lstStyle/>
          <a:p>
            <a:r>
              <a:rPr lang="en-US"/>
              <a:t>Page </a:t>
            </a:r>
            <a:fld id="{5A9C12DC-491F-9444-86A2-13AC5C62A2FC}" type="slidenum">
              <a:rPr lang="en-US" smtClean="0"/>
              <a:pPr/>
              <a:t>56</a:t>
            </a:fld>
            <a:endParaRPr lang="en-US"/>
          </a:p>
        </p:txBody>
      </p:sp>
      <p:sp>
        <p:nvSpPr>
          <p:cNvPr id="3" name="Footer Placeholder 2">
            <a:extLst>
              <a:ext uri="{FF2B5EF4-FFF2-40B4-BE49-F238E27FC236}">
                <a16:creationId xmlns:a16="http://schemas.microsoft.com/office/drawing/2014/main" id="{824B078A-F8F9-4A2B-B8BB-50764CE29A42}"/>
              </a:ext>
            </a:extLst>
          </p:cNvPr>
          <p:cNvSpPr>
            <a:spLocks noGrp="1"/>
          </p:cNvSpPr>
          <p:nvPr>
            <p:ph type="ftr" sz="quarter" idx="3"/>
          </p:nvPr>
        </p:nvSpPr>
        <p:spPr/>
        <p:txBody>
          <a:bodyPr/>
          <a:lstStyle/>
          <a:p>
            <a:r>
              <a:rPr lang="en-US"/>
              <a:t>Confidential Property of Schneider Electric |</a:t>
            </a:r>
          </a:p>
        </p:txBody>
      </p:sp>
    </p:spTree>
    <p:extLst>
      <p:ext uri="{BB962C8B-B14F-4D97-AF65-F5344CB8AC3E}">
        <p14:creationId xmlns:p14="http://schemas.microsoft.com/office/powerpoint/2010/main" val="2559242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72075E-DE92-41E2-B515-2476F05CD957}"/>
              </a:ext>
            </a:extLst>
          </p:cNvPr>
          <p:cNvSpPr>
            <a:spLocks noGrp="1"/>
          </p:cNvSpPr>
          <p:nvPr>
            <p:ph type="sldNum" sz="quarter" idx="4"/>
          </p:nvPr>
        </p:nvSpPr>
        <p:spPr/>
        <p:txBody>
          <a:bodyPr/>
          <a:lstStyle/>
          <a:p>
            <a:r>
              <a:rPr lang="en-US"/>
              <a:t>Page </a:t>
            </a:r>
            <a:fld id="{5A9C12DC-491F-9444-86A2-13AC5C62A2FC}" type="slidenum">
              <a:rPr lang="en-US" smtClean="0"/>
              <a:pPr/>
              <a:t>57</a:t>
            </a:fld>
            <a:endParaRPr lang="en-US"/>
          </a:p>
        </p:txBody>
      </p:sp>
      <p:sp>
        <p:nvSpPr>
          <p:cNvPr id="5" name="Footer Placeholder 4">
            <a:extLst>
              <a:ext uri="{FF2B5EF4-FFF2-40B4-BE49-F238E27FC236}">
                <a16:creationId xmlns:a16="http://schemas.microsoft.com/office/drawing/2014/main" id="{18D804D1-CE85-40D2-9DB3-AE96DD47AD80}"/>
              </a:ext>
            </a:extLst>
          </p:cNvPr>
          <p:cNvSpPr>
            <a:spLocks noGrp="1"/>
          </p:cNvSpPr>
          <p:nvPr>
            <p:ph type="ftr" sz="quarter" idx="3"/>
          </p:nvPr>
        </p:nvSpPr>
        <p:spPr/>
        <p:txBody>
          <a:bodyPr/>
          <a:lstStyle/>
          <a:p>
            <a:r>
              <a:rPr lang="en-US"/>
              <a:t>Confidential Property of Schneider Electric |</a:t>
            </a:r>
          </a:p>
        </p:txBody>
      </p:sp>
      <p:sp>
        <p:nvSpPr>
          <p:cNvPr id="6" name="Content Placeholder 5">
            <a:extLst>
              <a:ext uri="{FF2B5EF4-FFF2-40B4-BE49-F238E27FC236}">
                <a16:creationId xmlns:a16="http://schemas.microsoft.com/office/drawing/2014/main" id="{022A00CC-EB29-4CB2-810C-B44CC185D838}"/>
              </a:ext>
            </a:extLst>
          </p:cNvPr>
          <p:cNvSpPr>
            <a:spLocks noGrp="1"/>
          </p:cNvSpPr>
          <p:nvPr>
            <p:ph sz="quarter" idx="31"/>
          </p:nvPr>
        </p:nvSpPr>
        <p:spPr/>
        <p:txBody>
          <a:bodyPr/>
          <a:lstStyle/>
          <a:p>
            <a:r>
              <a:rPr lang="en-US">
                <a:solidFill>
                  <a:schemeClr val="bg2"/>
                </a:solidFill>
              </a:rPr>
              <a:t>What is a model in PME?</a:t>
            </a:r>
          </a:p>
          <a:p>
            <a:pPr lvl="1"/>
            <a:r>
              <a:rPr lang="en-US"/>
              <a:t>A mathematical formula that computes an estimated value of one source/measurement pair (like Energy from my main meter) from one or more others (temp, production, </a:t>
            </a:r>
            <a:r>
              <a:rPr lang="en-US" err="1"/>
              <a:t>etc</a:t>
            </a:r>
            <a:r>
              <a:rPr lang="en-US"/>
              <a:t>).</a:t>
            </a:r>
          </a:p>
          <a:p>
            <a:r>
              <a:rPr lang="en-CA">
                <a:solidFill>
                  <a:schemeClr val="bg2"/>
                </a:solidFill>
              </a:rPr>
              <a:t>Where do they come from?</a:t>
            </a:r>
          </a:p>
          <a:p>
            <a:pPr lvl="1"/>
            <a:r>
              <a:rPr lang="en-CA"/>
              <a:t>PME creates a model under your control by examining the relationship between data in a body of reference (historical) data.</a:t>
            </a:r>
          </a:p>
          <a:p>
            <a:r>
              <a:rPr lang="en-CA">
                <a:solidFill>
                  <a:schemeClr val="bg2"/>
                </a:solidFill>
              </a:rPr>
              <a:t>What are models used for?</a:t>
            </a:r>
          </a:p>
          <a:p>
            <a:pPr lvl="1"/>
            <a:r>
              <a:rPr lang="en-GB"/>
              <a:t>to set a ‘baseline’ behaviour for evaluating energy saving efforts</a:t>
            </a:r>
          </a:p>
          <a:p>
            <a:pPr lvl="1"/>
            <a:r>
              <a:rPr lang="en-GB"/>
              <a:t>to understand the influence of one thing on another</a:t>
            </a:r>
          </a:p>
          <a:p>
            <a:pPr lvl="1"/>
            <a:r>
              <a:rPr lang="en-GB"/>
              <a:t>to predict future values of consumption based on estimates of drivers</a:t>
            </a:r>
          </a:p>
          <a:p>
            <a:endParaRPr lang="en-US"/>
          </a:p>
        </p:txBody>
      </p:sp>
      <p:sp>
        <p:nvSpPr>
          <p:cNvPr id="7" name="Text Placeholder 6">
            <a:extLst>
              <a:ext uri="{FF2B5EF4-FFF2-40B4-BE49-F238E27FC236}">
                <a16:creationId xmlns:a16="http://schemas.microsoft.com/office/drawing/2014/main" id="{36FB1C56-2292-4BCF-95A8-250497F25E60}"/>
              </a:ext>
            </a:extLst>
          </p:cNvPr>
          <p:cNvSpPr>
            <a:spLocks noGrp="1"/>
          </p:cNvSpPr>
          <p:nvPr>
            <p:ph type="body" sz="quarter" idx="32"/>
          </p:nvPr>
        </p:nvSpPr>
        <p:spPr/>
        <p:txBody>
          <a:bodyPr/>
          <a:lstStyle/>
          <a:p>
            <a:r>
              <a:rPr lang="en-US"/>
              <a:t>Energy Modelling in PME</a:t>
            </a:r>
          </a:p>
        </p:txBody>
      </p:sp>
      <p:sp>
        <p:nvSpPr>
          <p:cNvPr id="8" name="Text Placeholder 7">
            <a:extLst>
              <a:ext uri="{FF2B5EF4-FFF2-40B4-BE49-F238E27FC236}">
                <a16:creationId xmlns:a16="http://schemas.microsoft.com/office/drawing/2014/main" id="{12291E2F-6348-4A5E-AE5C-CBD4A875E5CF}"/>
              </a:ext>
            </a:extLst>
          </p:cNvPr>
          <p:cNvSpPr>
            <a:spLocks noGrp="1"/>
          </p:cNvSpPr>
          <p:nvPr>
            <p:ph type="body" sz="quarter" idx="33"/>
          </p:nvPr>
        </p:nvSpPr>
        <p:spPr/>
        <p:txBody>
          <a:bodyPr/>
          <a:lstStyle/>
          <a:p>
            <a:endParaRPr lang="en-US"/>
          </a:p>
        </p:txBody>
      </p:sp>
    </p:spTree>
    <p:extLst>
      <p:ext uri="{BB962C8B-B14F-4D97-AF65-F5344CB8AC3E}">
        <p14:creationId xmlns:p14="http://schemas.microsoft.com/office/powerpoint/2010/main" val="564686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52BF2C-FFB0-4A79-A1D6-D05EA65D3197}"/>
              </a:ext>
            </a:extLst>
          </p:cNvPr>
          <p:cNvSpPr>
            <a:spLocks noGrp="1"/>
          </p:cNvSpPr>
          <p:nvPr>
            <p:ph type="sldNum" sz="quarter" idx="4"/>
          </p:nvPr>
        </p:nvSpPr>
        <p:spPr/>
        <p:txBody>
          <a:bodyPr/>
          <a:lstStyle/>
          <a:p>
            <a:r>
              <a:rPr lang="en-US"/>
              <a:t>Page </a:t>
            </a:r>
            <a:fld id="{5A9C12DC-491F-9444-86A2-13AC5C62A2FC}" type="slidenum">
              <a:rPr lang="en-US" smtClean="0"/>
              <a:pPr/>
              <a:t>58</a:t>
            </a:fld>
            <a:endParaRPr lang="en-US"/>
          </a:p>
        </p:txBody>
      </p:sp>
      <p:sp>
        <p:nvSpPr>
          <p:cNvPr id="3" name="Footer Placeholder 2">
            <a:extLst>
              <a:ext uri="{FF2B5EF4-FFF2-40B4-BE49-F238E27FC236}">
                <a16:creationId xmlns:a16="http://schemas.microsoft.com/office/drawing/2014/main" id="{A1101B7D-D022-4F54-A0D2-A098EF4B87D3}"/>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40C2CC46-034B-4525-A809-A007D2875E0D}"/>
              </a:ext>
            </a:extLst>
          </p:cNvPr>
          <p:cNvSpPr>
            <a:spLocks noGrp="1"/>
          </p:cNvSpPr>
          <p:nvPr>
            <p:ph type="body" sz="quarter" idx="32"/>
          </p:nvPr>
        </p:nvSpPr>
        <p:spPr/>
        <p:txBody>
          <a:bodyPr/>
          <a:lstStyle/>
          <a:p>
            <a:r>
              <a:rPr lang="en-US"/>
              <a:t>Creating a Model</a:t>
            </a:r>
          </a:p>
        </p:txBody>
      </p:sp>
      <p:pic>
        <p:nvPicPr>
          <p:cNvPr id="9" name="Picture 8">
            <a:extLst>
              <a:ext uri="{FF2B5EF4-FFF2-40B4-BE49-F238E27FC236}">
                <a16:creationId xmlns:a16="http://schemas.microsoft.com/office/drawing/2014/main" id="{3845036F-3639-4515-A37D-C5901E110DC8}"/>
              </a:ext>
            </a:extLst>
          </p:cNvPr>
          <p:cNvPicPr>
            <a:picLocks noChangeAspect="1"/>
          </p:cNvPicPr>
          <p:nvPr/>
        </p:nvPicPr>
        <p:blipFill rotWithShape="1">
          <a:blip r:embed="rId2"/>
          <a:srcRect t="6854"/>
          <a:stretch/>
        </p:blipFill>
        <p:spPr>
          <a:xfrm>
            <a:off x="252413" y="599519"/>
            <a:ext cx="5907257" cy="4329979"/>
          </a:xfrm>
          <a:prstGeom prst="rect">
            <a:avLst/>
          </a:prstGeom>
        </p:spPr>
      </p:pic>
      <p:sp>
        <p:nvSpPr>
          <p:cNvPr id="10" name="TextBox 9">
            <a:extLst>
              <a:ext uri="{FF2B5EF4-FFF2-40B4-BE49-F238E27FC236}">
                <a16:creationId xmlns:a16="http://schemas.microsoft.com/office/drawing/2014/main" id="{126975F9-A85D-41BE-BFD6-C92A0D703DF3}"/>
              </a:ext>
            </a:extLst>
          </p:cNvPr>
          <p:cNvSpPr txBox="1"/>
          <p:nvPr/>
        </p:nvSpPr>
        <p:spPr>
          <a:xfrm>
            <a:off x="5850320" y="1748151"/>
            <a:ext cx="3233583" cy="1960371"/>
          </a:xfrm>
          <a:prstGeom prst="rect">
            <a:avLst/>
          </a:prstGeom>
          <a:noFill/>
        </p:spPr>
        <p:txBody>
          <a:bodyPr wrap="square" rtlCol="0">
            <a:noAutofit/>
          </a:bodyPr>
          <a:lstStyle/>
          <a:p>
            <a:r>
              <a:rPr lang="en-US">
                <a:solidFill>
                  <a:schemeClr val="accent1"/>
                </a:solidFill>
              </a:rPr>
              <a:t>The process of creating the </a:t>
            </a:r>
          </a:p>
          <a:p>
            <a:r>
              <a:rPr lang="en-US">
                <a:solidFill>
                  <a:schemeClr val="accent1"/>
                </a:solidFill>
              </a:rPr>
              <a:t>arithmetic function that best</a:t>
            </a:r>
          </a:p>
          <a:p>
            <a:r>
              <a:rPr lang="en-US">
                <a:solidFill>
                  <a:schemeClr val="accent1"/>
                </a:solidFill>
              </a:rPr>
              <a:t>represents the relationship between what you want to model (usually energy) and your influencing factors</a:t>
            </a:r>
          </a:p>
        </p:txBody>
      </p:sp>
    </p:spTree>
    <p:extLst>
      <p:ext uri="{BB962C8B-B14F-4D97-AF65-F5344CB8AC3E}">
        <p14:creationId xmlns:p14="http://schemas.microsoft.com/office/powerpoint/2010/main" val="110848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276FA2-223F-4680-8199-7300B3464783}"/>
              </a:ext>
            </a:extLst>
          </p:cNvPr>
          <p:cNvSpPr>
            <a:spLocks noGrp="1"/>
          </p:cNvSpPr>
          <p:nvPr>
            <p:ph type="sldNum" sz="quarter" idx="4"/>
          </p:nvPr>
        </p:nvSpPr>
        <p:spPr/>
        <p:txBody>
          <a:bodyPr/>
          <a:lstStyle/>
          <a:p>
            <a:r>
              <a:rPr lang="en-US"/>
              <a:t>Page </a:t>
            </a:r>
            <a:fld id="{5A9C12DC-491F-9444-86A2-13AC5C62A2FC}" type="slidenum">
              <a:rPr lang="en-US" smtClean="0"/>
              <a:pPr/>
              <a:t>59</a:t>
            </a:fld>
            <a:endParaRPr lang="en-US"/>
          </a:p>
        </p:txBody>
      </p:sp>
      <p:sp>
        <p:nvSpPr>
          <p:cNvPr id="3" name="Footer Placeholder 2">
            <a:extLst>
              <a:ext uri="{FF2B5EF4-FFF2-40B4-BE49-F238E27FC236}">
                <a16:creationId xmlns:a16="http://schemas.microsoft.com/office/drawing/2014/main" id="{D79231AB-E016-4768-B787-331754D672D7}"/>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BF95C426-E224-4111-8525-167D061F95B8}"/>
              </a:ext>
            </a:extLst>
          </p:cNvPr>
          <p:cNvSpPr>
            <a:spLocks noGrp="1"/>
          </p:cNvSpPr>
          <p:nvPr>
            <p:ph type="body" sz="quarter" idx="32"/>
          </p:nvPr>
        </p:nvSpPr>
        <p:spPr/>
        <p:txBody>
          <a:bodyPr/>
          <a:lstStyle/>
          <a:p>
            <a:r>
              <a:rPr lang="en-US"/>
              <a:t>Using a Model</a:t>
            </a:r>
          </a:p>
        </p:txBody>
      </p:sp>
      <p:sp>
        <p:nvSpPr>
          <p:cNvPr id="6" name="Text Placeholder 5">
            <a:extLst>
              <a:ext uri="{FF2B5EF4-FFF2-40B4-BE49-F238E27FC236}">
                <a16:creationId xmlns:a16="http://schemas.microsoft.com/office/drawing/2014/main" id="{BB0C74F2-69D1-4B7B-9F3C-7E51DC233ECD}"/>
              </a:ext>
            </a:extLst>
          </p:cNvPr>
          <p:cNvSpPr>
            <a:spLocks noGrp="1"/>
          </p:cNvSpPr>
          <p:nvPr>
            <p:ph type="body" sz="quarter" idx="33"/>
          </p:nvPr>
        </p:nvSpPr>
        <p:spPr/>
        <p:txBody>
          <a:bodyPr/>
          <a:lstStyle/>
          <a:p>
            <a:endParaRPr lang="en-US"/>
          </a:p>
        </p:txBody>
      </p:sp>
      <p:pic>
        <p:nvPicPr>
          <p:cNvPr id="8" name="Picture 7">
            <a:extLst>
              <a:ext uri="{FF2B5EF4-FFF2-40B4-BE49-F238E27FC236}">
                <a16:creationId xmlns:a16="http://schemas.microsoft.com/office/drawing/2014/main" id="{F1960083-1413-4E4E-9384-2B23A44FAB6E}"/>
              </a:ext>
            </a:extLst>
          </p:cNvPr>
          <p:cNvPicPr>
            <a:picLocks noChangeAspect="1"/>
          </p:cNvPicPr>
          <p:nvPr/>
        </p:nvPicPr>
        <p:blipFill rotWithShape="1">
          <a:blip r:embed="rId2"/>
          <a:srcRect t="7382"/>
          <a:stretch/>
        </p:blipFill>
        <p:spPr>
          <a:xfrm>
            <a:off x="315896" y="1056218"/>
            <a:ext cx="5154077" cy="3631842"/>
          </a:xfrm>
          <a:prstGeom prst="rect">
            <a:avLst/>
          </a:prstGeom>
        </p:spPr>
      </p:pic>
      <p:sp>
        <p:nvSpPr>
          <p:cNvPr id="9" name="TextBox 8">
            <a:extLst>
              <a:ext uri="{FF2B5EF4-FFF2-40B4-BE49-F238E27FC236}">
                <a16:creationId xmlns:a16="http://schemas.microsoft.com/office/drawing/2014/main" id="{C9B9EBCD-B23C-471E-B364-31203B4E0DF2}"/>
              </a:ext>
            </a:extLst>
          </p:cNvPr>
          <p:cNvSpPr txBox="1"/>
          <p:nvPr/>
        </p:nvSpPr>
        <p:spPr>
          <a:xfrm>
            <a:off x="5573176" y="1830110"/>
            <a:ext cx="3233583" cy="1960371"/>
          </a:xfrm>
          <a:prstGeom prst="rect">
            <a:avLst/>
          </a:prstGeom>
          <a:noFill/>
        </p:spPr>
        <p:txBody>
          <a:bodyPr wrap="square" rtlCol="0">
            <a:noAutofit/>
          </a:bodyPr>
          <a:lstStyle/>
          <a:p>
            <a:r>
              <a:rPr lang="en-US">
                <a:solidFill>
                  <a:schemeClr val="accent1"/>
                </a:solidFill>
              </a:rPr>
              <a:t>Passing actual measured values from the influencing factors to the function to calculate an estimate of the variable of interest (usually Energy)</a:t>
            </a:r>
          </a:p>
        </p:txBody>
      </p:sp>
    </p:spTree>
    <p:extLst>
      <p:ext uri="{BB962C8B-B14F-4D97-AF65-F5344CB8AC3E}">
        <p14:creationId xmlns:p14="http://schemas.microsoft.com/office/powerpoint/2010/main" val="2278019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4"/>
          <p:cNvSpPr txBox="1">
            <a:spLocks/>
          </p:cNvSpPr>
          <p:nvPr/>
        </p:nvSpPr>
        <p:spPr>
          <a:xfrm>
            <a:off x="271049" y="202833"/>
            <a:ext cx="8553450" cy="561941"/>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defRPr/>
            </a:pPr>
            <a:r>
              <a:rPr lang="en-US" sz="2400">
                <a:solidFill>
                  <a:srgbClr val="36C746"/>
                </a:solidFill>
                <a:cs typeface="Arial"/>
              </a:rPr>
              <a:t>Modular Edge Control Platforms</a:t>
            </a:r>
          </a:p>
        </p:txBody>
      </p:sp>
      <p:pic>
        <p:nvPicPr>
          <p:cNvPr id="32" name="Picture 31"/>
          <p:cNvPicPr>
            <a:picLocks noChangeAspect="1"/>
          </p:cNvPicPr>
          <p:nvPr/>
        </p:nvPicPr>
        <p:blipFill rotWithShape="1">
          <a:blip r:embed="rId6" cstate="email">
            <a:extLst>
              <a:ext uri="{28A0092B-C50C-407E-A947-70E740481C1C}">
                <a14:useLocalDpi xmlns:a14="http://schemas.microsoft.com/office/drawing/2010/main" val="0"/>
              </a:ext>
            </a:extLst>
          </a:blip>
          <a:srcRect l="3292" t="20753" r="3163" b="6152"/>
          <a:stretch/>
        </p:blipFill>
        <p:spPr>
          <a:xfrm>
            <a:off x="178529" y="1069295"/>
            <a:ext cx="8657572" cy="3808594"/>
          </a:xfrm>
          <a:prstGeom prst="rect">
            <a:avLst/>
          </a:prstGeom>
        </p:spPr>
      </p:pic>
      <p:sp>
        <p:nvSpPr>
          <p:cNvPr id="33" name="TextBox 32"/>
          <p:cNvSpPr txBox="1"/>
          <p:nvPr/>
        </p:nvSpPr>
        <p:spPr>
          <a:xfrm>
            <a:off x="459180" y="1519230"/>
            <a:ext cx="1430364" cy="461665"/>
          </a:xfrm>
          <a:prstGeom prst="rect">
            <a:avLst/>
          </a:prstGeom>
          <a:noFill/>
        </p:spPr>
        <p:txBody>
          <a:bodyPr wrap="square" lIns="0" tIns="0" rIns="0" bIns="0"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en-US" sz="1500">
                <a:solidFill>
                  <a:srgbClr val="FFFFFF"/>
                </a:solidFill>
                <a:latin typeface="Arial"/>
                <a:cs typeface="Arial"/>
              </a:rPr>
              <a:t>Apps, Analytics &amp; Services 	</a:t>
            </a:r>
          </a:p>
        </p:txBody>
      </p:sp>
      <p:sp>
        <p:nvSpPr>
          <p:cNvPr id="34" name="TextBox 33"/>
          <p:cNvSpPr txBox="1"/>
          <p:nvPr/>
        </p:nvSpPr>
        <p:spPr>
          <a:xfrm>
            <a:off x="440072" y="2899538"/>
            <a:ext cx="1443456" cy="230832"/>
          </a:xfrm>
          <a:prstGeom prst="rect">
            <a:avLst/>
          </a:prstGeom>
          <a:noFill/>
        </p:spPr>
        <p:txBody>
          <a:bodyPr wrap="square" lIns="0" tIns="0" rIns="0" bIns="0"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Arial"/>
                <a:ea typeface="+mn-ea"/>
                <a:cs typeface="Arial"/>
              </a:rPr>
              <a:t>Edge Control </a:t>
            </a:r>
            <a:endParaRPr kumimoji="0" lang="en-US" sz="1500" b="1" i="0" u="none" strike="noStrike" kern="1200" cap="none" spc="0" normalizeH="0" baseline="0" noProof="0">
              <a:ln>
                <a:noFill/>
              </a:ln>
              <a:solidFill>
                <a:srgbClr val="FFFFFF"/>
              </a:solidFill>
              <a:effectLst/>
              <a:uLnTx/>
              <a:uFillTx/>
              <a:latin typeface="Arial"/>
              <a:ea typeface="+mn-ea"/>
              <a:cs typeface="Arial"/>
            </a:endParaRPr>
          </a:p>
        </p:txBody>
      </p:sp>
      <p:sp>
        <p:nvSpPr>
          <p:cNvPr id="35" name="TextBox 34"/>
          <p:cNvSpPr txBox="1"/>
          <p:nvPr/>
        </p:nvSpPr>
        <p:spPr>
          <a:xfrm>
            <a:off x="487800" y="4077199"/>
            <a:ext cx="1430364" cy="461665"/>
          </a:xfrm>
          <a:prstGeom prst="rect">
            <a:avLst/>
          </a:prstGeom>
          <a:noFill/>
        </p:spPr>
        <p:txBody>
          <a:bodyPr wrap="square" lIns="0" tIns="0" rIns="0" bIns="0"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Arial"/>
                <a:ea typeface="+mn-ea"/>
                <a:cs typeface="Arial"/>
              </a:rPr>
              <a:t>Connected Products</a:t>
            </a:r>
            <a:r>
              <a:rPr kumimoji="0" lang="en-US" sz="1500" b="1" i="0" u="none" strike="noStrike" kern="1200" cap="none" spc="0" normalizeH="0" baseline="0" noProof="0">
                <a:ln>
                  <a:noFill/>
                </a:ln>
                <a:solidFill>
                  <a:srgbClr val="FFFFFF"/>
                </a:solidFill>
                <a:effectLst/>
                <a:uLnTx/>
                <a:uFillTx/>
                <a:latin typeface="Arial"/>
                <a:ea typeface="+mn-ea"/>
                <a:cs typeface="Arial"/>
              </a:rPr>
              <a:t>	</a:t>
            </a:r>
          </a:p>
        </p:txBody>
      </p:sp>
      <p:sp>
        <p:nvSpPr>
          <p:cNvPr id="2" name="Rectangle 1"/>
          <p:cNvSpPr/>
          <p:nvPr/>
        </p:nvSpPr>
        <p:spPr>
          <a:xfrm>
            <a:off x="5331988" y="1093180"/>
            <a:ext cx="3716117" cy="3769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178167" y="1035843"/>
            <a:ext cx="3164161" cy="3884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Freeform 12"/>
          <p:cNvSpPr/>
          <p:nvPr/>
        </p:nvSpPr>
        <p:spPr>
          <a:xfrm>
            <a:off x="2137608" y="2319928"/>
            <a:ext cx="3612965" cy="1296539"/>
          </a:xfrm>
          <a:custGeom>
            <a:avLst/>
            <a:gdLst>
              <a:gd name="connsiteX0" fmla="*/ 0 w 1180531"/>
              <a:gd name="connsiteY0" fmla="*/ 0 h 1276066"/>
              <a:gd name="connsiteX1" fmla="*/ 1112292 w 1180531"/>
              <a:gd name="connsiteY1" fmla="*/ 0 h 1276066"/>
              <a:gd name="connsiteX2" fmla="*/ 1112292 w 1180531"/>
              <a:gd name="connsiteY2" fmla="*/ 484496 h 1276066"/>
              <a:gd name="connsiteX3" fmla="*/ 1180531 w 1180531"/>
              <a:gd name="connsiteY3" fmla="*/ 682388 h 1276066"/>
              <a:gd name="connsiteX4" fmla="*/ 1112292 w 1180531"/>
              <a:gd name="connsiteY4" fmla="*/ 859809 h 1276066"/>
              <a:gd name="connsiteX5" fmla="*/ 1112292 w 1180531"/>
              <a:gd name="connsiteY5" fmla="*/ 1276066 h 1276066"/>
              <a:gd name="connsiteX6" fmla="*/ 13648 w 1180531"/>
              <a:gd name="connsiteY6" fmla="*/ 1276066 h 1276066"/>
              <a:gd name="connsiteX7" fmla="*/ 0 w 1180531"/>
              <a:gd name="connsiteY7" fmla="*/ 0 h 1276066"/>
              <a:gd name="connsiteX0" fmla="*/ 0 w 2797791"/>
              <a:gd name="connsiteY0" fmla="*/ 0 h 1282890"/>
              <a:gd name="connsiteX1" fmla="*/ 2729552 w 2797791"/>
              <a:gd name="connsiteY1" fmla="*/ 6824 h 1282890"/>
              <a:gd name="connsiteX2" fmla="*/ 2729552 w 2797791"/>
              <a:gd name="connsiteY2" fmla="*/ 491320 h 1282890"/>
              <a:gd name="connsiteX3" fmla="*/ 2797791 w 2797791"/>
              <a:gd name="connsiteY3" fmla="*/ 689212 h 1282890"/>
              <a:gd name="connsiteX4" fmla="*/ 2729552 w 2797791"/>
              <a:gd name="connsiteY4" fmla="*/ 866633 h 1282890"/>
              <a:gd name="connsiteX5" fmla="*/ 2729552 w 2797791"/>
              <a:gd name="connsiteY5" fmla="*/ 1282890 h 1282890"/>
              <a:gd name="connsiteX6" fmla="*/ 1630908 w 2797791"/>
              <a:gd name="connsiteY6" fmla="*/ 1282890 h 1282890"/>
              <a:gd name="connsiteX7" fmla="*/ 0 w 2797791"/>
              <a:gd name="connsiteY7" fmla="*/ 0 h 1282890"/>
              <a:gd name="connsiteX0" fmla="*/ 0 w 2797791"/>
              <a:gd name="connsiteY0" fmla="*/ 0 h 1289714"/>
              <a:gd name="connsiteX1" fmla="*/ 2729552 w 2797791"/>
              <a:gd name="connsiteY1" fmla="*/ 6824 h 1289714"/>
              <a:gd name="connsiteX2" fmla="*/ 2729552 w 2797791"/>
              <a:gd name="connsiteY2" fmla="*/ 491320 h 1289714"/>
              <a:gd name="connsiteX3" fmla="*/ 2797791 w 2797791"/>
              <a:gd name="connsiteY3" fmla="*/ 689212 h 1289714"/>
              <a:gd name="connsiteX4" fmla="*/ 2729552 w 2797791"/>
              <a:gd name="connsiteY4" fmla="*/ 866633 h 1289714"/>
              <a:gd name="connsiteX5" fmla="*/ 2729552 w 2797791"/>
              <a:gd name="connsiteY5" fmla="*/ 1282890 h 1289714"/>
              <a:gd name="connsiteX6" fmla="*/ 20473 w 2797791"/>
              <a:gd name="connsiteY6" fmla="*/ 1289714 h 1289714"/>
              <a:gd name="connsiteX7" fmla="*/ 0 w 2797791"/>
              <a:gd name="connsiteY7" fmla="*/ 0 h 1289714"/>
              <a:gd name="connsiteX0" fmla="*/ 0 w 2797791"/>
              <a:gd name="connsiteY0" fmla="*/ 0 h 1282890"/>
              <a:gd name="connsiteX1" fmla="*/ 2729552 w 2797791"/>
              <a:gd name="connsiteY1" fmla="*/ 6824 h 1282890"/>
              <a:gd name="connsiteX2" fmla="*/ 2729552 w 2797791"/>
              <a:gd name="connsiteY2" fmla="*/ 491320 h 1282890"/>
              <a:gd name="connsiteX3" fmla="*/ 2797791 w 2797791"/>
              <a:gd name="connsiteY3" fmla="*/ 689212 h 1282890"/>
              <a:gd name="connsiteX4" fmla="*/ 2729552 w 2797791"/>
              <a:gd name="connsiteY4" fmla="*/ 866633 h 1282890"/>
              <a:gd name="connsiteX5" fmla="*/ 2729552 w 2797791"/>
              <a:gd name="connsiteY5" fmla="*/ 1282890 h 1282890"/>
              <a:gd name="connsiteX6" fmla="*/ 6826 w 2797791"/>
              <a:gd name="connsiteY6" fmla="*/ 1282890 h 1282890"/>
              <a:gd name="connsiteX7" fmla="*/ 0 w 2797791"/>
              <a:gd name="connsiteY7" fmla="*/ 0 h 1282890"/>
              <a:gd name="connsiteX0" fmla="*/ 0 w 3029803"/>
              <a:gd name="connsiteY0" fmla="*/ 0 h 1296538"/>
              <a:gd name="connsiteX1" fmla="*/ 2961564 w 3029803"/>
              <a:gd name="connsiteY1" fmla="*/ 20472 h 1296538"/>
              <a:gd name="connsiteX2" fmla="*/ 2961564 w 3029803"/>
              <a:gd name="connsiteY2" fmla="*/ 504968 h 1296538"/>
              <a:gd name="connsiteX3" fmla="*/ 3029803 w 3029803"/>
              <a:gd name="connsiteY3" fmla="*/ 702860 h 1296538"/>
              <a:gd name="connsiteX4" fmla="*/ 2961564 w 3029803"/>
              <a:gd name="connsiteY4" fmla="*/ 880281 h 1296538"/>
              <a:gd name="connsiteX5" fmla="*/ 2961564 w 3029803"/>
              <a:gd name="connsiteY5" fmla="*/ 1296538 h 1296538"/>
              <a:gd name="connsiteX6" fmla="*/ 238838 w 3029803"/>
              <a:gd name="connsiteY6" fmla="*/ 1296538 h 1296538"/>
              <a:gd name="connsiteX7" fmla="*/ 0 w 3029803"/>
              <a:gd name="connsiteY7" fmla="*/ 0 h 1296538"/>
              <a:gd name="connsiteX0" fmla="*/ 0 w 3029803"/>
              <a:gd name="connsiteY0" fmla="*/ 0 h 1282891"/>
              <a:gd name="connsiteX1" fmla="*/ 2961564 w 3029803"/>
              <a:gd name="connsiteY1" fmla="*/ 6825 h 1282891"/>
              <a:gd name="connsiteX2" fmla="*/ 2961564 w 3029803"/>
              <a:gd name="connsiteY2" fmla="*/ 491321 h 1282891"/>
              <a:gd name="connsiteX3" fmla="*/ 3029803 w 3029803"/>
              <a:gd name="connsiteY3" fmla="*/ 689213 h 1282891"/>
              <a:gd name="connsiteX4" fmla="*/ 2961564 w 3029803"/>
              <a:gd name="connsiteY4" fmla="*/ 866634 h 1282891"/>
              <a:gd name="connsiteX5" fmla="*/ 2961564 w 3029803"/>
              <a:gd name="connsiteY5" fmla="*/ 1282891 h 1282891"/>
              <a:gd name="connsiteX6" fmla="*/ 238838 w 3029803"/>
              <a:gd name="connsiteY6" fmla="*/ 1282891 h 1282891"/>
              <a:gd name="connsiteX7" fmla="*/ 0 w 3029803"/>
              <a:gd name="connsiteY7" fmla="*/ 0 h 1282891"/>
              <a:gd name="connsiteX0" fmla="*/ 0 w 3029803"/>
              <a:gd name="connsiteY0" fmla="*/ 0 h 1282891"/>
              <a:gd name="connsiteX1" fmla="*/ 2961564 w 3029803"/>
              <a:gd name="connsiteY1" fmla="*/ 6825 h 1282891"/>
              <a:gd name="connsiteX2" fmla="*/ 2961564 w 3029803"/>
              <a:gd name="connsiteY2" fmla="*/ 491321 h 1282891"/>
              <a:gd name="connsiteX3" fmla="*/ 3029803 w 3029803"/>
              <a:gd name="connsiteY3" fmla="*/ 689213 h 1282891"/>
              <a:gd name="connsiteX4" fmla="*/ 2961564 w 3029803"/>
              <a:gd name="connsiteY4" fmla="*/ 866634 h 1282891"/>
              <a:gd name="connsiteX5" fmla="*/ 2961564 w 3029803"/>
              <a:gd name="connsiteY5" fmla="*/ 1282891 h 1282891"/>
              <a:gd name="connsiteX6" fmla="*/ 13650 w 3029803"/>
              <a:gd name="connsiteY6" fmla="*/ 1282891 h 1282891"/>
              <a:gd name="connsiteX7" fmla="*/ 0 w 3029803"/>
              <a:gd name="connsiteY7" fmla="*/ 0 h 1282891"/>
              <a:gd name="connsiteX0" fmla="*/ 0 w 4592472"/>
              <a:gd name="connsiteY0" fmla="*/ 0 h 1282891"/>
              <a:gd name="connsiteX1" fmla="*/ 4524233 w 4592472"/>
              <a:gd name="connsiteY1" fmla="*/ 6825 h 1282891"/>
              <a:gd name="connsiteX2" fmla="*/ 4524233 w 4592472"/>
              <a:gd name="connsiteY2" fmla="*/ 491321 h 1282891"/>
              <a:gd name="connsiteX3" fmla="*/ 4592472 w 4592472"/>
              <a:gd name="connsiteY3" fmla="*/ 689213 h 1282891"/>
              <a:gd name="connsiteX4" fmla="*/ 4524233 w 4592472"/>
              <a:gd name="connsiteY4" fmla="*/ 866634 h 1282891"/>
              <a:gd name="connsiteX5" fmla="*/ 4524233 w 4592472"/>
              <a:gd name="connsiteY5" fmla="*/ 1282891 h 1282891"/>
              <a:gd name="connsiteX6" fmla="*/ 1576319 w 4592472"/>
              <a:gd name="connsiteY6" fmla="*/ 1282891 h 1282891"/>
              <a:gd name="connsiteX7" fmla="*/ 0 w 4592472"/>
              <a:gd name="connsiteY7" fmla="*/ 0 h 1282891"/>
              <a:gd name="connsiteX0" fmla="*/ 0 w 4592472"/>
              <a:gd name="connsiteY0" fmla="*/ 0 h 1296539"/>
              <a:gd name="connsiteX1" fmla="*/ 4524233 w 4592472"/>
              <a:gd name="connsiteY1" fmla="*/ 6825 h 1296539"/>
              <a:gd name="connsiteX2" fmla="*/ 4524233 w 4592472"/>
              <a:gd name="connsiteY2" fmla="*/ 491321 h 1296539"/>
              <a:gd name="connsiteX3" fmla="*/ 4592472 w 4592472"/>
              <a:gd name="connsiteY3" fmla="*/ 689213 h 1296539"/>
              <a:gd name="connsiteX4" fmla="*/ 4524233 w 4592472"/>
              <a:gd name="connsiteY4" fmla="*/ 866634 h 1296539"/>
              <a:gd name="connsiteX5" fmla="*/ 4524233 w 4592472"/>
              <a:gd name="connsiteY5" fmla="*/ 1282891 h 1296539"/>
              <a:gd name="connsiteX6" fmla="*/ 13650 w 4592472"/>
              <a:gd name="connsiteY6" fmla="*/ 1296539 h 1296539"/>
              <a:gd name="connsiteX7" fmla="*/ 0 w 4592472"/>
              <a:gd name="connsiteY7" fmla="*/ 0 h 12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72" h="1296539">
                <a:moveTo>
                  <a:pt x="0" y="0"/>
                </a:moveTo>
                <a:lnTo>
                  <a:pt x="4524233" y="6825"/>
                </a:lnTo>
                <a:lnTo>
                  <a:pt x="4524233" y="491321"/>
                </a:lnTo>
                <a:lnTo>
                  <a:pt x="4592472" y="689213"/>
                </a:lnTo>
                <a:lnTo>
                  <a:pt x="4524233" y="866634"/>
                </a:lnTo>
                <a:lnTo>
                  <a:pt x="4524233" y="1282891"/>
                </a:lnTo>
                <a:lnTo>
                  <a:pt x="13650" y="1296539"/>
                </a:lnTo>
                <a:cubicBezTo>
                  <a:pt x="11375" y="878008"/>
                  <a:pt x="9099" y="439003"/>
                  <a:pt x="0" y="0"/>
                </a:cubicBezTo>
                <a:close/>
              </a:path>
            </a:pathLst>
          </a:custGeom>
          <a:gradFill flip="none" rotWithShape="1">
            <a:gsLst>
              <a:gs pos="0">
                <a:srgbClr val="48B854">
                  <a:tint val="66000"/>
                  <a:satMod val="160000"/>
                </a:srgbClr>
              </a:gs>
              <a:gs pos="50000">
                <a:srgbClr val="48B854">
                  <a:tint val="44500"/>
                  <a:satMod val="160000"/>
                </a:srgbClr>
              </a:gs>
              <a:gs pos="100000">
                <a:srgbClr val="48B854">
                  <a:tint val="23500"/>
                  <a:satMod val="160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122"/>
          <p:cNvSpPr txBox="1"/>
          <p:nvPr/>
        </p:nvSpPr>
        <p:spPr>
          <a:xfrm>
            <a:off x="3741299" y="3606965"/>
            <a:ext cx="2079902" cy="207759"/>
          </a:xfrm>
          <a:prstGeom prst="rect">
            <a:avLst/>
          </a:prstGeom>
          <a:noFill/>
        </p:spPr>
        <p:txBody>
          <a:bodyPr wrap="square" lIns="68589" tIns="34295" rIns="68589" bIns="34295"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accent1"/>
                </a:solidFill>
                <a:effectLst/>
                <a:uLnTx/>
                <a:uFillTx/>
                <a:latin typeface="Arial" pitchFamily="34" charset="0"/>
                <a:ea typeface="+mn-ea"/>
                <a:cs typeface="Arial" pitchFamily="34" charset="0"/>
              </a:rPr>
              <a:t>IP Communications Backbone</a:t>
            </a:r>
          </a:p>
        </p:txBody>
      </p:sp>
      <p:sp>
        <p:nvSpPr>
          <p:cNvPr id="56" name="ZoneTexte 55"/>
          <p:cNvSpPr txBox="1"/>
          <p:nvPr/>
        </p:nvSpPr>
        <p:spPr>
          <a:xfrm>
            <a:off x="4079506" y="3011148"/>
            <a:ext cx="138564" cy="407804"/>
          </a:xfrm>
          <a:prstGeom prst="rect">
            <a:avLst/>
          </a:prstGeom>
          <a:noFill/>
        </p:spPr>
        <p:txBody>
          <a:bodyPr wrap="none" lIns="68580" tIns="34290" rIns="68580" bIns="34290" rtlCol="0">
            <a:spAutoFit/>
          </a:bodyPr>
          <a:lstStyle/>
          <a:p>
            <a:pPr marL="0" marR="0" lvl="0" indent="0" algn="ctr" defTabSz="685771" rtl="0" eaLnBrk="1" fontAlgn="auto" latinLnBrk="0" hangingPunct="1">
              <a:lnSpc>
                <a:spcPct val="100000"/>
              </a:lnSpc>
              <a:spcBef>
                <a:spcPts val="0"/>
              </a:spcBef>
              <a:spcAft>
                <a:spcPts val="0"/>
              </a:spcAft>
              <a:buClrTx/>
              <a:buSzTx/>
              <a:buFontTx/>
              <a:buNone/>
              <a:tabLst/>
              <a:defRPr/>
            </a:pPr>
            <a:br>
              <a:rPr kumimoji="0" lang="fr-FR" sz="800" b="0" i="0" u="none" strike="noStrike" kern="1200" cap="none" spc="0" normalizeH="0" baseline="0" noProof="0">
                <a:ln>
                  <a:noFill/>
                </a:ln>
                <a:solidFill>
                  <a:srgbClr val="626469"/>
                </a:solidFill>
                <a:effectLst/>
                <a:uLnTx/>
                <a:uFillTx/>
                <a:latin typeface="Arial"/>
                <a:ea typeface="+mn-ea"/>
                <a:cs typeface="Arial"/>
              </a:rPr>
            </a:br>
            <a:endParaRPr kumimoji="0" lang="fr-FR" sz="1400" b="0" i="0" u="none" strike="noStrike" kern="1200" cap="none" spc="0" normalizeH="0" baseline="0" noProof="0">
              <a:ln>
                <a:noFill/>
              </a:ln>
              <a:solidFill>
                <a:srgbClr val="87D200"/>
              </a:solidFill>
              <a:effectLst/>
              <a:uLnTx/>
              <a:uFillTx/>
              <a:latin typeface="Arial"/>
              <a:ea typeface="+mn-ea"/>
              <a:cs typeface="+mn-cs"/>
            </a:endParaRPr>
          </a:p>
        </p:txBody>
      </p:sp>
      <p:cxnSp>
        <p:nvCxnSpPr>
          <p:cNvPr id="61" name="Connecteur droit 60"/>
          <p:cNvCxnSpPr/>
          <p:nvPr/>
        </p:nvCxnSpPr>
        <p:spPr>
          <a:xfrm flipH="1" flipV="1">
            <a:off x="3949802" y="3572646"/>
            <a:ext cx="0" cy="220346"/>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423925" y="2350898"/>
            <a:ext cx="1122182" cy="1169551"/>
          </a:xfrm>
          <a:prstGeom prst="rect">
            <a:avLst/>
          </a:prstGeom>
        </p:spPr>
        <p:txBody>
          <a:bodyPr wrap="square">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400" b="1" i="0" u="none" kern="1200" cap="none" spc="0" normalizeH="0" baseline="0" noProof="0">
                <a:ln>
                  <a:noFill/>
                </a:ln>
                <a:solidFill>
                  <a:schemeClr val="accent1"/>
                </a:solidFill>
                <a:effectLst/>
                <a:uLnTx/>
                <a:uFillTx/>
                <a:latin typeface="Arial"/>
                <a:ea typeface="+mn-ea"/>
                <a:cs typeface="Arial"/>
              </a:rPr>
              <a:t>PME/PSO</a:t>
            </a:r>
          </a:p>
          <a:p>
            <a:pPr marL="0" marR="0" lvl="0" indent="0" algn="ctr" defTabSz="457184" rtl="0" eaLnBrk="1" fontAlgn="auto" latinLnBrk="0" hangingPunct="1">
              <a:lnSpc>
                <a:spcPct val="100000"/>
              </a:lnSpc>
              <a:spcBef>
                <a:spcPts val="0"/>
              </a:spcBef>
              <a:spcAft>
                <a:spcPts val="0"/>
              </a:spcAft>
              <a:buClrTx/>
              <a:buSzTx/>
              <a:buFontTx/>
              <a:buNone/>
              <a:tabLst/>
              <a:defRPr/>
            </a:pPr>
            <a:r>
              <a:rPr lang="en-US" sz="1400" b="1">
                <a:solidFill>
                  <a:schemeClr val="accent1"/>
                </a:solidFill>
                <a:latin typeface="Arial"/>
                <a:cs typeface="Arial"/>
              </a:rPr>
              <a:t>+</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400" b="1" i="0" u="none" kern="1200" cap="none" spc="0" normalizeH="0" baseline="0" noProof="0">
                <a:ln>
                  <a:noFill/>
                </a:ln>
                <a:solidFill>
                  <a:schemeClr val="accent5"/>
                </a:solidFill>
                <a:effectLst/>
                <a:uLnTx/>
                <a:uFillTx/>
                <a:latin typeface="Arial"/>
                <a:ea typeface="+mn-ea"/>
                <a:cs typeface="Arial"/>
              </a:rPr>
              <a:t>Energy Analysis</a:t>
            </a:r>
          </a:p>
          <a:p>
            <a:pPr marL="0" marR="0" lvl="0" indent="0" algn="ctr" defTabSz="457184" rtl="0" eaLnBrk="1" fontAlgn="auto" latinLnBrk="0" hangingPunct="1">
              <a:lnSpc>
                <a:spcPct val="100000"/>
              </a:lnSpc>
              <a:spcBef>
                <a:spcPts val="0"/>
              </a:spcBef>
              <a:spcAft>
                <a:spcPts val="0"/>
              </a:spcAft>
              <a:buClrTx/>
              <a:buSzTx/>
              <a:buFontTx/>
              <a:buNone/>
              <a:tabLst/>
              <a:defRPr/>
            </a:pPr>
            <a:r>
              <a:rPr lang="en-US" sz="1400" b="1">
                <a:solidFill>
                  <a:schemeClr val="accent5"/>
                </a:solidFill>
                <a:latin typeface="Arial"/>
                <a:cs typeface="Arial"/>
              </a:rPr>
              <a:t>Modules</a:t>
            </a:r>
            <a:endParaRPr kumimoji="0" lang="en-US" sz="1400" b="1" i="0" u="none" kern="1200" cap="none" spc="0" normalizeH="0" baseline="0" noProof="0">
              <a:ln>
                <a:noFill/>
              </a:ln>
              <a:solidFill>
                <a:schemeClr val="accent5"/>
              </a:solidFill>
              <a:effectLst/>
              <a:uLnTx/>
              <a:uFillTx/>
              <a:latin typeface="Arial"/>
            </a:endParaRPr>
          </a:p>
        </p:txBody>
      </p:sp>
      <p:cxnSp>
        <p:nvCxnSpPr>
          <p:cNvPr id="70" name="Connecteur droit 19"/>
          <p:cNvCxnSpPr>
            <a:stCxn id="87" idx="1"/>
            <a:endCxn id="71" idx="1"/>
          </p:cNvCxnSpPr>
          <p:nvPr/>
        </p:nvCxnSpPr>
        <p:spPr>
          <a:xfrm>
            <a:off x="2122207" y="3792992"/>
            <a:ext cx="3488447" cy="4428"/>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5610654" y="3745985"/>
            <a:ext cx="102870" cy="102870"/>
          </a:xfrm>
          <a:prstGeom prst="rect">
            <a:avLst/>
          </a:prstGeom>
          <a:solidFill>
            <a:srgbClr val="36C746"/>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marL="0" marR="0" lvl="0" indent="0" algn="ctr" defTabSz="68577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73" name="TextBox 122"/>
          <p:cNvSpPr txBox="1"/>
          <p:nvPr/>
        </p:nvSpPr>
        <p:spPr>
          <a:xfrm>
            <a:off x="2027311" y="4359005"/>
            <a:ext cx="275717" cy="215444"/>
          </a:xfrm>
          <a:prstGeom prst="rect">
            <a:avLst/>
          </a:prstGeom>
          <a:noFill/>
        </p:spPr>
        <p:txBody>
          <a:bodyPr wrap="none" lIns="0" tIns="0" rIns="0" bIns="0"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pitchFamily="34" charset="0"/>
                <a:cs typeface="Arial" pitchFamily="34" charset="0"/>
              </a:rPr>
              <a:t>Power</a:t>
            </a:r>
          </a:p>
          <a:p>
            <a:pPr marL="0" marR="0" lvl="0" indent="0" algn="ctr" defTabSz="457184" rtl="0" eaLnBrk="1" fontAlgn="auto" latinLnBrk="0" hangingPunct="1">
              <a:lnSpc>
                <a:spcPct val="100000"/>
              </a:lnSpc>
              <a:spcBef>
                <a:spcPts val="0"/>
              </a:spcBef>
              <a:spcAft>
                <a:spcPts val="0"/>
              </a:spcAft>
              <a:buClrTx/>
              <a:buSzTx/>
              <a:buFontTx/>
              <a:buNone/>
              <a:tabLst/>
              <a:defRPr/>
            </a:pPr>
            <a:r>
              <a:rPr lang="en-US" sz="700">
                <a:solidFill>
                  <a:prstClr val="white">
                    <a:lumMod val="50000"/>
                  </a:prstClr>
                </a:solidFill>
                <a:latin typeface="Arial" pitchFamily="34" charset="0"/>
                <a:cs typeface="Arial" pitchFamily="34" charset="0"/>
              </a:rPr>
              <a:t>Meters</a:t>
            </a:r>
            <a:endParaRPr kumimoji="0" lang="en-US" sz="700" b="0" i="0" u="none" strike="noStrike" kern="1200" cap="none" spc="0" normalizeH="0" baseline="0" noProof="0">
              <a:ln>
                <a:noFill/>
              </a:ln>
              <a:solidFill>
                <a:prstClr val="white">
                  <a:lumMod val="50000"/>
                </a:prstClr>
              </a:solidFill>
              <a:effectLst/>
              <a:uLnTx/>
              <a:uFillTx/>
              <a:latin typeface="Arial" pitchFamily="34" charset="0"/>
              <a:cs typeface="Arial" pitchFamily="34" charset="0"/>
            </a:endParaRPr>
          </a:p>
        </p:txBody>
      </p:sp>
      <p:cxnSp>
        <p:nvCxnSpPr>
          <p:cNvPr id="74" name="Connecteur droit 253"/>
          <p:cNvCxnSpPr/>
          <p:nvPr/>
        </p:nvCxnSpPr>
        <p:spPr>
          <a:xfrm flipH="1" flipV="1">
            <a:off x="3209600" y="3799141"/>
            <a:ext cx="0" cy="253834"/>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pic>
        <p:nvPicPr>
          <p:cNvPr id="76" name="Picture 3"/>
          <p:cNvPicPr>
            <a:picLocks noChangeAspect="1" noChangeArrowheads="1"/>
          </p:cNvPicPr>
          <p:nvPr/>
        </p:nvPicPr>
        <p:blipFill>
          <a:blip r:embed="rId7" cstate="print"/>
          <a:srcRect/>
          <a:stretch>
            <a:fillRect/>
          </a:stretch>
        </p:blipFill>
        <p:spPr bwMode="auto">
          <a:xfrm>
            <a:off x="3428537" y="4019296"/>
            <a:ext cx="292798" cy="744543"/>
          </a:xfrm>
          <a:prstGeom prst="rect">
            <a:avLst/>
          </a:prstGeom>
          <a:noFill/>
          <a:ln w="9525">
            <a:noFill/>
            <a:miter lim="800000"/>
            <a:headEnd/>
            <a:tailEnd/>
          </a:ln>
        </p:spPr>
      </p:pic>
      <p:sp>
        <p:nvSpPr>
          <p:cNvPr id="77" name="TextBox 1"/>
          <p:cNvSpPr txBox="1"/>
          <p:nvPr/>
        </p:nvSpPr>
        <p:spPr>
          <a:xfrm>
            <a:off x="4275865" y="4420924"/>
            <a:ext cx="327013" cy="323165"/>
          </a:xfrm>
          <a:prstGeom prst="rect">
            <a:avLst/>
          </a:prstGeom>
          <a:noFill/>
        </p:spPr>
        <p:txBody>
          <a:bodyPr wrap="none" lIns="0" tIns="0" rIns="0" bIns="0"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26469"/>
                </a:solidFill>
                <a:effectLst/>
                <a:uLnTx/>
                <a:uFillTx/>
                <a:latin typeface="Arial" pitchFamily="34" charset="0"/>
                <a:cs typeface="Arial" pitchFamily="34" charset="0"/>
              </a:rPr>
              <a:t>Variable</a:t>
            </a:r>
          </a:p>
          <a:p>
            <a:pPr marL="0" marR="0" lvl="0" indent="0" algn="ctr" defTabSz="457184" rtl="0" eaLnBrk="1" fontAlgn="auto" latinLnBrk="0" hangingPunct="1">
              <a:lnSpc>
                <a:spcPct val="100000"/>
              </a:lnSpc>
              <a:spcBef>
                <a:spcPts val="0"/>
              </a:spcBef>
              <a:spcAft>
                <a:spcPts val="0"/>
              </a:spcAft>
              <a:buClrTx/>
              <a:buSzTx/>
              <a:buFontTx/>
              <a:buNone/>
              <a:tabLst/>
              <a:defRPr/>
            </a:pPr>
            <a:r>
              <a:rPr lang="en-US" sz="700">
                <a:solidFill>
                  <a:srgbClr val="626469"/>
                </a:solidFill>
                <a:latin typeface="Arial" pitchFamily="34" charset="0"/>
                <a:cs typeface="Arial" pitchFamily="34" charset="0"/>
              </a:rPr>
              <a:t>Speed</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26469"/>
                </a:solidFill>
                <a:effectLst/>
                <a:uLnTx/>
                <a:uFillTx/>
                <a:latin typeface="Arial" pitchFamily="34" charset="0"/>
                <a:cs typeface="Arial" pitchFamily="34" charset="0"/>
              </a:rPr>
              <a:t>Drives</a:t>
            </a:r>
          </a:p>
        </p:txBody>
      </p:sp>
      <p:cxnSp>
        <p:nvCxnSpPr>
          <p:cNvPr id="78" name="Connecteur droit 271"/>
          <p:cNvCxnSpPr/>
          <p:nvPr/>
        </p:nvCxnSpPr>
        <p:spPr>
          <a:xfrm flipV="1">
            <a:off x="4012220" y="3814724"/>
            <a:ext cx="0" cy="262712"/>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cxnSp>
        <p:nvCxnSpPr>
          <p:cNvPr id="79" name="Connecteur droit 253"/>
          <p:cNvCxnSpPr/>
          <p:nvPr/>
        </p:nvCxnSpPr>
        <p:spPr>
          <a:xfrm flipV="1">
            <a:off x="4435594" y="3814724"/>
            <a:ext cx="0" cy="190080"/>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pic>
        <p:nvPicPr>
          <p:cNvPr id="82" name="Picture 2"/>
          <p:cNvPicPr>
            <a:picLocks noChangeAspect="1" noChangeArrowheads="1"/>
          </p:cNvPicPr>
          <p:nvPr/>
        </p:nvPicPr>
        <p:blipFill>
          <a:blip r:embed="rId8" cstate="print"/>
          <a:srcRect/>
          <a:stretch>
            <a:fillRect/>
          </a:stretch>
        </p:blipFill>
        <p:spPr bwMode="auto">
          <a:xfrm>
            <a:off x="3777785" y="4062258"/>
            <a:ext cx="458873" cy="290167"/>
          </a:xfrm>
          <a:prstGeom prst="rect">
            <a:avLst/>
          </a:prstGeom>
          <a:noFill/>
          <a:ln w="9525">
            <a:noFill/>
            <a:miter lim="800000"/>
            <a:headEnd/>
            <a:tailEnd/>
          </a:ln>
        </p:spPr>
      </p:pic>
      <p:sp>
        <p:nvSpPr>
          <p:cNvPr id="83" name="ZoneTexte 73"/>
          <p:cNvSpPr txBox="1"/>
          <p:nvPr/>
        </p:nvSpPr>
        <p:spPr>
          <a:xfrm>
            <a:off x="3790972" y="4359005"/>
            <a:ext cx="424796" cy="430887"/>
          </a:xfrm>
          <a:prstGeom prst="rect">
            <a:avLst/>
          </a:prstGeom>
          <a:noFill/>
        </p:spPr>
        <p:txBody>
          <a:bodyPr wrap="none" lIns="0" tIns="0" rIns="0" bIns="0" rtlCol="0">
            <a:spAutoFit/>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a:ln>
                  <a:noFill/>
                </a:ln>
                <a:solidFill>
                  <a:srgbClr val="626469"/>
                </a:solidFill>
                <a:effectLst/>
                <a:uLnTx/>
                <a:uFillTx/>
                <a:latin typeface="Arial"/>
                <a:cs typeface="Arial"/>
              </a:rPr>
              <a:t>FD </a:t>
            </a:r>
          </a:p>
          <a:p>
            <a:pPr marL="0" marR="0" lvl="0" indent="0" algn="ctr" defTabSz="685771"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a:ln>
                  <a:noFill/>
                </a:ln>
                <a:solidFill>
                  <a:srgbClr val="626469"/>
                </a:solidFill>
                <a:effectLst/>
                <a:uLnTx/>
                <a:uFillTx/>
                <a:latin typeface="Arial"/>
                <a:cs typeface="Arial"/>
              </a:rPr>
              <a:t>Breakers,</a:t>
            </a:r>
          </a:p>
          <a:p>
            <a:pPr marL="0" marR="0" lvl="0" indent="0" algn="ctr" defTabSz="685771" rtl="0" eaLnBrk="1" fontAlgn="auto" latinLnBrk="0" hangingPunct="1">
              <a:lnSpc>
                <a:spcPct val="100000"/>
              </a:lnSpc>
              <a:spcBef>
                <a:spcPts val="0"/>
              </a:spcBef>
              <a:spcAft>
                <a:spcPts val="0"/>
              </a:spcAft>
              <a:buClrTx/>
              <a:buSzTx/>
              <a:buFontTx/>
              <a:buNone/>
              <a:tabLst/>
              <a:defRPr/>
            </a:pPr>
            <a:r>
              <a:rPr lang="fr-FR" sz="700">
                <a:solidFill>
                  <a:srgbClr val="626469"/>
                </a:solidFill>
                <a:latin typeface="Arial"/>
                <a:cs typeface="Arial"/>
              </a:rPr>
              <a:t>Sensors,</a:t>
            </a:r>
          </a:p>
          <a:p>
            <a:pPr marL="0" marR="0" lvl="0" indent="0" algn="ctr" defTabSz="685771"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a:ln>
                  <a:noFill/>
                </a:ln>
                <a:solidFill>
                  <a:srgbClr val="626469"/>
                </a:solidFill>
                <a:effectLst/>
                <a:uLnTx/>
                <a:uFillTx/>
                <a:latin typeface="Arial"/>
                <a:cs typeface="Arial"/>
              </a:rPr>
              <a:t>Gateways </a:t>
            </a:r>
          </a:p>
        </p:txBody>
      </p:sp>
      <p:cxnSp>
        <p:nvCxnSpPr>
          <p:cNvPr id="84" name="Connecteur droit 74"/>
          <p:cNvCxnSpPr/>
          <p:nvPr/>
        </p:nvCxnSpPr>
        <p:spPr>
          <a:xfrm flipV="1">
            <a:off x="5409627" y="3799141"/>
            <a:ext cx="0" cy="396406"/>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cxnSp>
        <p:nvCxnSpPr>
          <p:cNvPr id="85" name="Connecteur droit 253"/>
          <p:cNvCxnSpPr/>
          <p:nvPr/>
        </p:nvCxnSpPr>
        <p:spPr>
          <a:xfrm flipH="1" flipV="1">
            <a:off x="2391638" y="3799141"/>
            <a:ext cx="0" cy="298958"/>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cxnSp>
        <p:nvCxnSpPr>
          <p:cNvPr id="86" name="Connecteur droit 253"/>
          <p:cNvCxnSpPr>
            <a:cxnSpLocks/>
          </p:cNvCxnSpPr>
          <p:nvPr/>
        </p:nvCxnSpPr>
        <p:spPr>
          <a:xfrm flipV="1">
            <a:off x="2149144" y="3800847"/>
            <a:ext cx="2100" cy="246888"/>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flipH="1">
            <a:off x="2019337" y="3741557"/>
            <a:ext cx="102870" cy="102870"/>
          </a:xfrm>
          <a:prstGeom prst="rect">
            <a:avLst/>
          </a:prstGeom>
          <a:solidFill>
            <a:srgbClr val="36C746"/>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marL="0" marR="0" lvl="0" indent="0" algn="ctr" defTabSz="68577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90" name="TextBox 122"/>
          <p:cNvSpPr txBox="1"/>
          <p:nvPr/>
        </p:nvSpPr>
        <p:spPr>
          <a:xfrm>
            <a:off x="2310575" y="4359005"/>
            <a:ext cx="399148" cy="215444"/>
          </a:xfrm>
          <a:prstGeom prst="rect">
            <a:avLst/>
          </a:prstGeom>
          <a:noFill/>
        </p:spPr>
        <p:txBody>
          <a:bodyPr wrap="none" lIns="0" tIns="0" rIns="0" bIns="0"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pitchFamily="34" charset="0"/>
                <a:cs typeface="Arial" pitchFamily="34" charset="0"/>
              </a:rPr>
              <a:t>Protective</a:t>
            </a:r>
          </a:p>
          <a:p>
            <a:pPr marL="0" marR="0" lvl="0" indent="0" algn="ctr" defTabSz="457184" rtl="0" eaLnBrk="1" fontAlgn="auto" latinLnBrk="0" hangingPunct="1">
              <a:lnSpc>
                <a:spcPct val="100000"/>
              </a:lnSpc>
              <a:spcBef>
                <a:spcPts val="0"/>
              </a:spcBef>
              <a:spcAft>
                <a:spcPts val="0"/>
              </a:spcAft>
              <a:buClrTx/>
              <a:buSzTx/>
              <a:buFontTx/>
              <a:buNone/>
              <a:tabLst/>
              <a:defRPr/>
            </a:pPr>
            <a:r>
              <a:rPr lang="en-US" sz="700">
                <a:solidFill>
                  <a:prstClr val="white">
                    <a:lumMod val="50000"/>
                  </a:prstClr>
                </a:solidFill>
                <a:latin typeface="Arial" pitchFamily="34" charset="0"/>
                <a:cs typeface="Arial" pitchFamily="34" charset="0"/>
              </a:rPr>
              <a:t>Relays</a:t>
            </a:r>
            <a:endParaRPr kumimoji="0" lang="en-US" sz="700" b="0" i="0" u="none" strike="noStrike" kern="1200" cap="none" spc="0" normalizeH="0" baseline="0" noProof="0">
              <a:ln>
                <a:noFill/>
              </a:ln>
              <a:solidFill>
                <a:prstClr val="white">
                  <a:lumMod val="50000"/>
                </a:prstClr>
              </a:solidFill>
              <a:effectLst/>
              <a:uLnTx/>
              <a:uFillTx/>
              <a:latin typeface="Arial" pitchFamily="34" charset="0"/>
              <a:cs typeface="Arial" pitchFamily="34" charset="0"/>
            </a:endParaRPr>
          </a:p>
        </p:txBody>
      </p:sp>
      <p:cxnSp>
        <p:nvCxnSpPr>
          <p:cNvPr id="91" name="Connecteur droit 253"/>
          <p:cNvCxnSpPr/>
          <p:nvPr/>
        </p:nvCxnSpPr>
        <p:spPr>
          <a:xfrm flipH="1" flipV="1">
            <a:off x="3641779" y="3805965"/>
            <a:ext cx="0" cy="253834"/>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sp>
        <p:nvSpPr>
          <p:cNvPr id="92" name="TextBox 122"/>
          <p:cNvSpPr txBox="1"/>
          <p:nvPr/>
        </p:nvSpPr>
        <p:spPr>
          <a:xfrm>
            <a:off x="3034439" y="4392346"/>
            <a:ext cx="399148" cy="430887"/>
          </a:xfrm>
          <a:prstGeom prst="rect">
            <a:avLst/>
          </a:prstGeom>
          <a:noFill/>
        </p:spPr>
        <p:txBody>
          <a:bodyPr wrap="none" lIns="0" tIns="0" rIns="0" bIns="0"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pitchFamily="34" charset="0"/>
                <a:cs typeface="Arial" pitchFamily="34" charset="0"/>
              </a:rPr>
              <a:t>Breakers,</a:t>
            </a:r>
          </a:p>
          <a:p>
            <a:pPr marL="0" marR="0" lvl="0" indent="0" algn="ctr" defTabSz="457184" rtl="0" eaLnBrk="1" fontAlgn="auto" latinLnBrk="0" hangingPunct="1">
              <a:lnSpc>
                <a:spcPct val="100000"/>
              </a:lnSpc>
              <a:spcBef>
                <a:spcPts val="0"/>
              </a:spcBef>
              <a:spcAft>
                <a:spcPts val="0"/>
              </a:spcAft>
              <a:buClrTx/>
              <a:buSzTx/>
              <a:buFontTx/>
              <a:buNone/>
              <a:tabLst/>
              <a:defRPr/>
            </a:pPr>
            <a:r>
              <a:rPr lang="en-US" sz="700">
                <a:solidFill>
                  <a:prstClr val="white">
                    <a:lumMod val="50000"/>
                  </a:prstClr>
                </a:solidFill>
                <a:latin typeface="Arial" pitchFamily="34" charset="0"/>
                <a:cs typeface="Arial" pitchFamily="34" charset="0"/>
              </a:rPr>
              <a:t>Trip</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pitchFamily="34" charset="0"/>
                <a:cs typeface="Arial" pitchFamily="34" charset="0"/>
              </a:rPr>
              <a:t>Units,</a:t>
            </a:r>
          </a:p>
          <a:p>
            <a:pPr marL="0" marR="0" lvl="0" indent="0" algn="ctr" defTabSz="457184" rtl="0" eaLnBrk="1" fontAlgn="auto" latinLnBrk="0" hangingPunct="1">
              <a:lnSpc>
                <a:spcPct val="100000"/>
              </a:lnSpc>
              <a:spcBef>
                <a:spcPts val="0"/>
              </a:spcBef>
              <a:spcAft>
                <a:spcPts val="0"/>
              </a:spcAft>
              <a:buClrTx/>
              <a:buSzTx/>
              <a:buFontTx/>
              <a:buNone/>
              <a:tabLst/>
              <a:defRPr/>
            </a:pPr>
            <a:r>
              <a:rPr lang="en-US" sz="700">
                <a:solidFill>
                  <a:prstClr val="white">
                    <a:lumMod val="50000"/>
                  </a:prstClr>
                </a:solidFill>
                <a:latin typeface="Arial" pitchFamily="34" charset="0"/>
                <a:cs typeface="Arial" pitchFamily="34" charset="0"/>
              </a:rPr>
              <a:t>Gateways</a:t>
            </a:r>
            <a:endParaRPr kumimoji="0" lang="en-US" sz="700" b="0" i="0" u="none" strike="noStrike" kern="1200" cap="none" spc="0" normalizeH="0" baseline="0" noProof="0">
              <a:ln>
                <a:noFill/>
              </a:ln>
              <a:solidFill>
                <a:prstClr val="white">
                  <a:lumMod val="50000"/>
                </a:prstClr>
              </a:solidFill>
              <a:effectLst/>
              <a:uLnTx/>
              <a:uFillTx/>
              <a:latin typeface="Arial" pitchFamily="34" charset="0"/>
              <a:cs typeface="Arial" pitchFamily="34" charset="0"/>
            </a:endParaRPr>
          </a:p>
        </p:txBody>
      </p:sp>
      <p:sp>
        <p:nvSpPr>
          <p:cNvPr id="96" name="TextBox 1"/>
          <p:cNvSpPr txBox="1"/>
          <p:nvPr/>
        </p:nvSpPr>
        <p:spPr>
          <a:xfrm>
            <a:off x="5273317" y="4394410"/>
            <a:ext cx="266099" cy="430887"/>
          </a:xfrm>
          <a:prstGeom prst="rect">
            <a:avLst/>
          </a:prstGeom>
          <a:noFill/>
        </p:spPr>
        <p:txBody>
          <a:bodyPr wrap="none" lIns="0" tIns="0" rIns="0" bIns="0"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26469"/>
                </a:solidFill>
                <a:effectLst/>
                <a:uLnTx/>
                <a:uFillTx/>
                <a:latin typeface="Arial" pitchFamily="34" charset="0"/>
                <a:cs typeface="Arial" pitchFamily="34" charset="0"/>
              </a:rPr>
              <a:t>Water,</a:t>
            </a:r>
          </a:p>
          <a:p>
            <a:pPr marL="0" marR="0" lvl="0" indent="0" algn="ctr" defTabSz="457184" rtl="0" eaLnBrk="1" fontAlgn="auto" latinLnBrk="0" hangingPunct="1">
              <a:lnSpc>
                <a:spcPct val="100000"/>
              </a:lnSpc>
              <a:spcBef>
                <a:spcPts val="0"/>
              </a:spcBef>
              <a:spcAft>
                <a:spcPts val="0"/>
              </a:spcAft>
              <a:buClrTx/>
              <a:buSzTx/>
              <a:buFontTx/>
              <a:buNone/>
              <a:tabLst/>
              <a:defRPr/>
            </a:pPr>
            <a:r>
              <a:rPr lang="en-US" sz="700">
                <a:solidFill>
                  <a:srgbClr val="626469"/>
                </a:solidFill>
                <a:latin typeface="Arial" pitchFamily="34" charset="0"/>
                <a:cs typeface="Arial" pitchFamily="34" charset="0"/>
              </a:rPr>
              <a:t>Air,</a:t>
            </a:r>
            <a:endParaRPr kumimoji="0" lang="en-US" sz="700" b="0" i="0" u="none" strike="noStrike" kern="1200" cap="none" spc="0" normalizeH="0" baseline="0" noProof="0">
              <a:ln>
                <a:noFill/>
              </a:ln>
              <a:solidFill>
                <a:srgbClr val="626469"/>
              </a:solidFill>
              <a:effectLst/>
              <a:uLnTx/>
              <a:uFillTx/>
              <a:latin typeface="Arial" pitchFamily="34" charset="0"/>
              <a:cs typeface="Arial" pitchFamily="34" charset="0"/>
            </a:endParaRPr>
          </a:p>
          <a:p>
            <a:pPr marL="0" marR="0" lvl="0" indent="0" algn="ctr" defTabSz="457184" rtl="0" eaLnBrk="1" fontAlgn="auto" latinLnBrk="0" hangingPunct="1">
              <a:lnSpc>
                <a:spcPct val="100000"/>
              </a:lnSpc>
              <a:spcBef>
                <a:spcPts val="0"/>
              </a:spcBef>
              <a:spcAft>
                <a:spcPts val="0"/>
              </a:spcAft>
              <a:buClrTx/>
              <a:buSzTx/>
              <a:buFontTx/>
              <a:buNone/>
              <a:tabLst/>
              <a:defRPr/>
            </a:pPr>
            <a:r>
              <a:rPr lang="en-US" sz="700">
                <a:solidFill>
                  <a:srgbClr val="626469"/>
                </a:solidFill>
                <a:latin typeface="Arial" pitchFamily="34" charset="0"/>
                <a:cs typeface="Arial" pitchFamily="34" charset="0"/>
              </a:rPr>
              <a:t>Gas,</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26469"/>
                </a:solidFill>
                <a:effectLst/>
                <a:uLnTx/>
                <a:uFillTx/>
                <a:latin typeface="Arial" pitchFamily="34" charset="0"/>
                <a:cs typeface="Arial" pitchFamily="34" charset="0"/>
              </a:rPr>
              <a:t>Steam</a:t>
            </a:r>
          </a:p>
        </p:txBody>
      </p:sp>
      <p:sp>
        <p:nvSpPr>
          <p:cNvPr id="97" name="TextBox 122"/>
          <p:cNvSpPr txBox="1"/>
          <p:nvPr/>
        </p:nvSpPr>
        <p:spPr>
          <a:xfrm>
            <a:off x="2732745" y="4345649"/>
            <a:ext cx="253274" cy="215444"/>
          </a:xfrm>
          <a:prstGeom prst="rect">
            <a:avLst/>
          </a:prstGeom>
          <a:noFill/>
        </p:spPr>
        <p:txBody>
          <a:bodyPr wrap="none" lIns="0" tIns="0" rIns="0" bIns="0"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pitchFamily="34" charset="0"/>
                <a:cs typeface="Arial" pitchFamily="34" charset="0"/>
              </a:rPr>
              <a:t>RTUs,</a:t>
            </a:r>
          </a:p>
          <a:p>
            <a:pPr marL="0" marR="0" lvl="0" indent="0" algn="ctr" defTabSz="457184" rtl="0" eaLnBrk="1" fontAlgn="auto" latinLnBrk="0" hangingPunct="1">
              <a:lnSpc>
                <a:spcPct val="100000"/>
              </a:lnSpc>
              <a:spcBef>
                <a:spcPts val="0"/>
              </a:spcBef>
              <a:spcAft>
                <a:spcPts val="0"/>
              </a:spcAft>
              <a:buClrTx/>
              <a:buSzTx/>
              <a:buFontTx/>
              <a:buNone/>
              <a:tabLst/>
              <a:defRPr/>
            </a:pPr>
            <a:r>
              <a:rPr lang="en-US" sz="700">
                <a:solidFill>
                  <a:prstClr val="white">
                    <a:lumMod val="50000"/>
                  </a:prstClr>
                </a:solidFill>
                <a:latin typeface="Arial" pitchFamily="34" charset="0"/>
                <a:cs typeface="Arial" pitchFamily="34" charset="0"/>
              </a:rPr>
              <a:t>PLCs</a:t>
            </a:r>
            <a:endParaRPr kumimoji="0" lang="en-US" sz="700" b="0" i="0" u="none" strike="noStrike" kern="1200" cap="none" spc="0" normalizeH="0" baseline="0" noProof="0">
              <a:ln>
                <a:noFill/>
              </a:ln>
              <a:solidFill>
                <a:prstClr val="white">
                  <a:lumMod val="50000"/>
                </a:prstClr>
              </a:solidFill>
              <a:effectLst/>
              <a:uLnTx/>
              <a:uFillTx/>
              <a:latin typeface="Arial" pitchFamily="34" charset="0"/>
              <a:cs typeface="Arial" pitchFamily="34" charset="0"/>
            </a:endParaRPr>
          </a:p>
        </p:txBody>
      </p:sp>
      <p:cxnSp>
        <p:nvCxnSpPr>
          <p:cNvPr id="98" name="Connecteur droit 253"/>
          <p:cNvCxnSpPr/>
          <p:nvPr/>
        </p:nvCxnSpPr>
        <p:spPr>
          <a:xfrm flipH="1" flipV="1">
            <a:off x="2794285" y="3799342"/>
            <a:ext cx="0" cy="256032"/>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pic>
        <p:nvPicPr>
          <p:cNvPr id="100" name="Picture 217" descr="Galaxy 5000"/>
          <p:cNvPicPr>
            <a:picLocks noChangeAspect="1" noChangeArrowheads="1"/>
          </p:cNvPicPr>
          <p:nvPr/>
        </p:nvPicPr>
        <p:blipFill>
          <a:blip r:embed="rId9" cstate="print"/>
          <a:srcRect l="16728" r="16544"/>
          <a:stretch>
            <a:fillRect/>
          </a:stretch>
        </p:blipFill>
        <p:spPr bwMode="auto">
          <a:xfrm>
            <a:off x="4635772" y="3985635"/>
            <a:ext cx="290956" cy="458713"/>
          </a:xfrm>
          <a:prstGeom prst="rect">
            <a:avLst/>
          </a:prstGeom>
          <a:noFill/>
          <a:ln w="9525">
            <a:noFill/>
            <a:miter lim="800000"/>
            <a:headEnd/>
            <a:tailEnd/>
          </a:ln>
        </p:spPr>
      </p:pic>
      <p:sp>
        <p:nvSpPr>
          <p:cNvPr id="101" name="ZoneTexte 73"/>
          <p:cNvSpPr txBox="1"/>
          <p:nvPr/>
        </p:nvSpPr>
        <p:spPr>
          <a:xfrm>
            <a:off x="4638375" y="4425687"/>
            <a:ext cx="253274" cy="107722"/>
          </a:xfrm>
          <a:prstGeom prst="rect">
            <a:avLst/>
          </a:prstGeom>
          <a:noFill/>
        </p:spPr>
        <p:txBody>
          <a:bodyPr wrap="none" lIns="0" tIns="0" rIns="0" bIns="0" rtlCol="0">
            <a:spAutoFit/>
          </a:bodyPr>
          <a:lstStyle/>
          <a:p>
            <a:pPr marL="0" marR="0" lvl="0" indent="0" algn="l" defTabSz="685771"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a:ln>
                  <a:noFill/>
                </a:ln>
                <a:solidFill>
                  <a:srgbClr val="626469"/>
                </a:solidFill>
                <a:effectLst/>
                <a:uLnTx/>
                <a:uFillTx/>
                <a:latin typeface="Arial"/>
                <a:ea typeface="+mn-ea"/>
                <a:cs typeface="Arial"/>
              </a:rPr>
              <a:t>UPSs </a:t>
            </a:r>
          </a:p>
        </p:txBody>
      </p:sp>
      <p:cxnSp>
        <p:nvCxnSpPr>
          <p:cNvPr id="103" name="Connecteur droit 253"/>
          <p:cNvCxnSpPr/>
          <p:nvPr/>
        </p:nvCxnSpPr>
        <p:spPr>
          <a:xfrm flipV="1">
            <a:off x="4806362" y="3803348"/>
            <a:ext cx="0" cy="190080"/>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sp>
        <p:nvSpPr>
          <p:cNvPr id="104" name="ZoneTexte 73"/>
          <p:cNvSpPr txBox="1"/>
          <p:nvPr/>
        </p:nvSpPr>
        <p:spPr>
          <a:xfrm>
            <a:off x="4858652" y="4453802"/>
            <a:ext cx="439223" cy="215444"/>
          </a:xfrm>
          <a:prstGeom prst="rect">
            <a:avLst/>
          </a:prstGeom>
          <a:noFill/>
        </p:spPr>
        <p:txBody>
          <a:bodyPr wrap="none" lIns="0" tIns="0" rIns="0" bIns="0" rtlCol="0">
            <a:spAutoFit/>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a:ln>
                  <a:noFill/>
                </a:ln>
                <a:solidFill>
                  <a:srgbClr val="626469"/>
                </a:solidFill>
                <a:effectLst/>
                <a:uLnTx/>
                <a:uFillTx/>
                <a:latin typeface="Arial"/>
                <a:cs typeface="Arial"/>
              </a:rPr>
              <a:t>PQ</a:t>
            </a:r>
            <a:endParaRPr lang="fr-FR" sz="700">
              <a:solidFill>
                <a:srgbClr val="626469"/>
              </a:solidFill>
              <a:latin typeface="Arial"/>
              <a:cs typeface="Arial"/>
            </a:endParaRPr>
          </a:p>
          <a:p>
            <a:pPr marL="0" marR="0" lvl="0" indent="0" algn="ctr" defTabSz="685771"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a:ln>
                  <a:noFill/>
                </a:ln>
                <a:solidFill>
                  <a:srgbClr val="626469"/>
                </a:solidFill>
                <a:effectLst/>
                <a:uLnTx/>
                <a:uFillTx/>
                <a:latin typeface="Arial"/>
                <a:cs typeface="Arial"/>
              </a:rPr>
              <a:t>Correction </a:t>
            </a:r>
          </a:p>
        </p:txBody>
      </p:sp>
      <p:cxnSp>
        <p:nvCxnSpPr>
          <p:cNvPr id="105" name="Connecteur droit 253"/>
          <p:cNvCxnSpPr/>
          <p:nvPr/>
        </p:nvCxnSpPr>
        <p:spPr>
          <a:xfrm flipV="1">
            <a:off x="5065674" y="3805620"/>
            <a:ext cx="0" cy="192024"/>
          </a:xfrm>
          <a:prstGeom prst="line">
            <a:avLst/>
          </a:prstGeom>
          <a:ln w="19050" cap="rnd">
            <a:solidFill>
              <a:srgbClr val="36C746"/>
            </a:soli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B14C3AC1-AD41-4ACC-A7D3-0E9BB32A8B93}"/>
              </a:ext>
            </a:extLst>
          </p:cNvPr>
          <p:cNvGrpSpPr/>
          <p:nvPr/>
        </p:nvGrpSpPr>
        <p:grpSpPr>
          <a:xfrm>
            <a:off x="2884723" y="2348819"/>
            <a:ext cx="1604388" cy="1213739"/>
            <a:chOff x="3408879" y="2314834"/>
            <a:chExt cx="1604388" cy="1213739"/>
          </a:xfrm>
        </p:grpSpPr>
        <p:grpSp>
          <p:nvGrpSpPr>
            <p:cNvPr id="106" name="Group 105">
              <a:extLst>
                <a:ext uri="{FF2B5EF4-FFF2-40B4-BE49-F238E27FC236}">
                  <a16:creationId xmlns:a16="http://schemas.microsoft.com/office/drawing/2014/main" id="{ABE2166E-6DA5-4B25-9607-86F0B62F43E1}"/>
                </a:ext>
              </a:extLst>
            </p:cNvPr>
            <p:cNvGrpSpPr/>
            <p:nvPr/>
          </p:nvGrpSpPr>
          <p:grpSpPr>
            <a:xfrm>
              <a:off x="3408879" y="2314834"/>
              <a:ext cx="1604388" cy="1213739"/>
              <a:chOff x="3332476" y="1194213"/>
              <a:chExt cx="4477897" cy="3256652"/>
            </a:xfrm>
          </p:grpSpPr>
          <p:pic>
            <p:nvPicPr>
              <p:cNvPr id="108" name="Picture 107">
                <a:extLst>
                  <a:ext uri="{FF2B5EF4-FFF2-40B4-BE49-F238E27FC236}">
                    <a16:creationId xmlns:a16="http://schemas.microsoft.com/office/drawing/2014/main" id="{BA3C07C7-0138-470F-AB2C-F0FDE633F1F6}"/>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332476" y="1194213"/>
                <a:ext cx="4477897" cy="3256652"/>
              </a:xfrm>
              <a:prstGeom prst="rect">
                <a:avLst/>
              </a:prstGeom>
            </p:spPr>
          </p:pic>
          <p:pic>
            <p:nvPicPr>
              <p:cNvPr id="109" name="Picture 108">
                <a:extLst>
                  <a:ext uri="{FF2B5EF4-FFF2-40B4-BE49-F238E27FC236}">
                    <a16:creationId xmlns:a16="http://schemas.microsoft.com/office/drawing/2014/main" id="{D01339DE-FD79-4909-9E99-2F41ABF210E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308818" y="1673867"/>
                <a:ext cx="2593941" cy="1622225"/>
              </a:xfrm>
              <a:prstGeom prst="rect">
                <a:avLst/>
              </a:prstGeom>
            </p:spPr>
          </p:pic>
        </p:grpSp>
        <p:pic>
          <p:nvPicPr>
            <p:cNvPr id="110" name="Picture 109">
              <a:extLst>
                <a:ext uri="{FF2B5EF4-FFF2-40B4-BE49-F238E27FC236}">
                  <a16:creationId xmlns:a16="http://schemas.microsoft.com/office/drawing/2014/main" id="{6B21F56D-AD73-415D-B631-B4E16ABDE2E2}"/>
                </a:ext>
              </a:extLst>
            </p:cNvPr>
            <p:cNvPicPr>
              <a:picLocks noChangeAspect="1"/>
            </p:cNvPicPr>
            <p:nvPr/>
          </p:nvPicPr>
          <p:blipFill>
            <a:blip r:embed="rId12"/>
            <a:stretch>
              <a:fillRect/>
            </a:stretch>
          </p:blipFill>
          <p:spPr>
            <a:xfrm>
              <a:off x="3550254" y="2417978"/>
              <a:ext cx="1302848" cy="732852"/>
            </a:xfrm>
            <a:prstGeom prst="rect">
              <a:avLst/>
            </a:prstGeom>
          </p:spPr>
        </p:pic>
      </p:grpSp>
      <p:grpSp>
        <p:nvGrpSpPr>
          <p:cNvPr id="111" name="Group 110">
            <a:extLst>
              <a:ext uri="{FF2B5EF4-FFF2-40B4-BE49-F238E27FC236}">
                <a16:creationId xmlns:a16="http://schemas.microsoft.com/office/drawing/2014/main" id="{9115A5D2-7468-4332-AE68-0A64BEBCEFC8}"/>
              </a:ext>
            </a:extLst>
          </p:cNvPr>
          <p:cNvGrpSpPr/>
          <p:nvPr/>
        </p:nvGrpSpPr>
        <p:grpSpPr>
          <a:xfrm>
            <a:off x="2245545" y="2404278"/>
            <a:ext cx="642118" cy="441093"/>
            <a:chOff x="5086418" y="1174530"/>
            <a:chExt cx="3683151" cy="2181003"/>
          </a:xfrm>
        </p:grpSpPr>
        <p:pic>
          <p:nvPicPr>
            <p:cNvPr id="114" name="Picture 113">
              <a:extLst>
                <a:ext uri="{FF2B5EF4-FFF2-40B4-BE49-F238E27FC236}">
                  <a16:creationId xmlns:a16="http://schemas.microsoft.com/office/drawing/2014/main" id="{A1CD0354-653C-425F-B571-53D4823FC05C}"/>
                </a:ext>
              </a:extLst>
            </p:cNvPr>
            <p:cNvPicPr>
              <a:picLocks noChangeAspect="1"/>
            </p:cNvPicPr>
            <p:nvPr/>
          </p:nvPicPr>
          <p:blipFill>
            <a:blip r:embed="rId13"/>
            <a:stretch>
              <a:fillRect/>
            </a:stretch>
          </p:blipFill>
          <p:spPr>
            <a:xfrm>
              <a:off x="5086418" y="1174530"/>
              <a:ext cx="3683151" cy="2181003"/>
            </a:xfrm>
            <a:prstGeom prst="rect">
              <a:avLst/>
            </a:prstGeom>
          </p:spPr>
        </p:pic>
        <p:pic>
          <p:nvPicPr>
            <p:cNvPr id="115" name="Picture 114">
              <a:extLst>
                <a:ext uri="{FF2B5EF4-FFF2-40B4-BE49-F238E27FC236}">
                  <a16:creationId xmlns:a16="http://schemas.microsoft.com/office/drawing/2014/main" id="{B4D79DCA-6DFE-4B1B-845C-9E8B49C7B957}"/>
                </a:ext>
              </a:extLst>
            </p:cNvPr>
            <p:cNvPicPr>
              <a:picLocks noChangeAspect="1"/>
            </p:cNvPicPr>
            <p:nvPr/>
          </p:nvPicPr>
          <p:blipFill>
            <a:blip r:embed="rId14"/>
            <a:stretch>
              <a:fillRect/>
            </a:stretch>
          </p:blipFill>
          <p:spPr>
            <a:xfrm>
              <a:off x="5261742" y="1304597"/>
              <a:ext cx="3338348" cy="1916603"/>
            </a:xfrm>
            <a:prstGeom prst="rect">
              <a:avLst/>
            </a:prstGeom>
            <a:effectLst/>
          </p:spPr>
        </p:pic>
      </p:grpSp>
      <p:grpSp>
        <p:nvGrpSpPr>
          <p:cNvPr id="116" name="Group 115">
            <a:extLst>
              <a:ext uri="{FF2B5EF4-FFF2-40B4-BE49-F238E27FC236}">
                <a16:creationId xmlns:a16="http://schemas.microsoft.com/office/drawing/2014/main" id="{AE8678C6-AE03-4AAF-9129-5372B1F78863}"/>
              </a:ext>
            </a:extLst>
          </p:cNvPr>
          <p:cNvGrpSpPr/>
          <p:nvPr/>
        </p:nvGrpSpPr>
        <p:grpSpPr>
          <a:xfrm>
            <a:off x="2372502" y="1200150"/>
            <a:ext cx="2858603" cy="1030964"/>
            <a:chOff x="2366717" y="1285394"/>
            <a:chExt cx="2858603" cy="1030964"/>
          </a:xfrm>
        </p:grpSpPr>
        <p:pic>
          <p:nvPicPr>
            <p:cNvPr id="117" name="Picture 4" descr="call center, male, support, technical support icon">
              <a:extLst>
                <a:ext uri="{FF2B5EF4-FFF2-40B4-BE49-F238E27FC236}">
                  <a16:creationId xmlns:a16="http://schemas.microsoft.com/office/drawing/2014/main" id="{35CBB646-C4FF-46F2-A45B-C8D78CCC3C57}"/>
                </a:ext>
              </a:extLst>
            </p:cNvPr>
            <p:cNvPicPr>
              <a:picLocks noChangeAspect="1" noChangeArrowheads="1"/>
            </p:cNvPicPr>
            <p:nvPr/>
          </p:nvPicPr>
          <p:blipFill>
            <a:blip r:embed="rId15" cstate="print"/>
            <a:srcRect/>
            <a:stretch>
              <a:fillRect/>
            </a:stretch>
          </p:blipFill>
          <p:spPr bwMode="auto">
            <a:xfrm>
              <a:off x="4641355" y="1557230"/>
              <a:ext cx="583965" cy="759128"/>
            </a:xfrm>
            <a:prstGeom prst="rect">
              <a:avLst/>
            </a:prstGeom>
            <a:noFill/>
          </p:spPr>
        </p:pic>
        <p:grpSp>
          <p:nvGrpSpPr>
            <p:cNvPr id="118" name="Group 117">
              <a:extLst>
                <a:ext uri="{FF2B5EF4-FFF2-40B4-BE49-F238E27FC236}">
                  <a16:creationId xmlns:a16="http://schemas.microsoft.com/office/drawing/2014/main" id="{A67CEA67-A2FB-4751-BF75-9822818F494A}"/>
                </a:ext>
              </a:extLst>
            </p:cNvPr>
            <p:cNvGrpSpPr/>
            <p:nvPr/>
          </p:nvGrpSpPr>
          <p:grpSpPr>
            <a:xfrm>
              <a:off x="3526079" y="1460883"/>
              <a:ext cx="1099006" cy="771565"/>
              <a:chOff x="2227165" y="959518"/>
              <a:chExt cx="1261605" cy="977261"/>
            </a:xfrm>
          </p:grpSpPr>
          <p:grpSp>
            <p:nvGrpSpPr>
              <p:cNvPr id="123" name="Group 36">
                <a:extLst>
                  <a:ext uri="{FF2B5EF4-FFF2-40B4-BE49-F238E27FC236}">
                    <a16:creationId xmlns:a16="http://schemas.microsoft.com/office/drawing/2014/main" id="{3A397D85-96BA-456A-B9C2-77CF55ABEB22}"/>
                  </a:ext>
                </a:extLst>
              </p:cNvPr>
              <p:cNvGrpSpPr/>
              <p:nvPr/>
            </p:nvGrpSpPr>
            <p:grpSpPr>
              <a:xfrm>
                <a:off x="2227165" y="959518"/>
                <a:ext cx="1261605" cy="977261"/>
                <a:chOff x="2349889" y="3200312"/>
                <a:chExt cx="1261607" cy="977261"/>
              </a:xfrm>
            </p:grpSpPr>
            <p:pic>
              <p:nvPicPr>
                <p:cNvPr id="125" name="Picture 4" descr="http://www.siliconweek.es/wp-content/uploads/2013/11/Imagen-2-Monitor_energy-summary.jpg">
                  <a:extLst>
                    <a:ext uri="{FF2B5EF4-FFF2-40B4-BE49-F238E27FC236}">
                      <a16:creationId xmlns:a16="http://schemas.microsoft.com/office/drawing/2014/main" id="{13857EA4-03DE-48BD-B746-7571852C75DC}"/>
                    </a:ext>
                  </a:extLst>
                </p:cNvPr>
                <p:cNvPicPr>
                  <a:picLocks noChangeAspect="1" noChangeArrowheads="1"/>
                </p:cNvPicPr>
                <p:nvPr/>
              </p:nvPicPr>
              <p:blipFill>
                <a:blip r:embed="rId16" cstate="print"/>
                <a:srcRect/>
                <a:stretch>
                  <a:fillRect/>
                </a:stretch>
              </p:blipFill>
              <p:spPr bwMode="auto">
                <a:xfrm>
                  <a:off x="2349889" y="3200312"/>
                  <a:ext cx="1261607" cy="977261"/>
                </a:xfrm>
                <a:prstGeom prst="rect">
                  <a:avLst/>
                </a:prstGeom>
                <a:noFill/>
              </p:spPr>
            </p:pic>
            <p:pic>
              <p:nvPicPr>
                <p:cNvPr id="126" name="Picture 2">
                  <a:extLst>
                    <a:ext uri="{FF2B5EF4-FFF2-40B4-BE49-F238E27FC236}">
                      <a16:creationId xmlns:a16="http://schemas.microsoft.com/office/drawing/2014/main" id="{3EF60AE8-BEDC-4379-87B8-EF7E22F3981B}"/>
                    </a:ext>
                  </a:extLst>
                </p:cNvPr>
                <p:cNvPicPr>
                  <a:picLocks noChangeAspect="1" noChangeArrowheads="1"/>
                </p:cNvPicPr>
                <p:nvPr/>
              </p:nvPicPr>
              <p:blipFill>
                <a:blip r:embed="rId17" cstate="print"/>
                <a:srcRect/>
                <a:stretch>
                  <a:fillRect/>
                </a:stretch>
              </p:blipFill>
              <p:spPr bwMode="auto">
                <a:xfrm>
                  <a:off x="2411825" y="3254676"/>
                  <a:ext cx="1135873" cy="614851"/>
                </a:xfrm>
                <a:prstGeom prst="rect">
                  <a:avLst/>
                </a:prstGeom>
                <a:noFill/>
                <a:ln w="12700">
                  <a:noFill/>
                  <a:miter lim="800000"/>
                  <a:headEnd/>
                  <a:tailEnd/>
                </a:ln>
                <a:effectLst/>
              </p:spPr>
            </p:pic>
          </p:grpSp>
          <p:pic>
            <p:nvPicPr>
              <p:cNvPr id="124" name="Picture 123">
                <a:extLst>
                  <a:ext uri="{FF2B5EF4-FFF2-40B4-BE49-F238E27FC236}">
                    <a16:creationId xmlns:a16="http://schemas.microsoft.com/office/drawing/2014/main" id="{09A55169-8C27-4E87-96E6-89150D8ACC7C}"/>
                  </a:ext>
                </a:extLst>
              </p:cNvPr>
              <p:cNvPicPr>
                <a:picLocks noChangeAspect="1"/>
              </p:cNvPicPr>
              <p:nvPr/>
            </p:nvPicPr>
            <p:blipFill>
              <a:blip r:embed="rId18"/>
              <a:stretch>
                <a:fillRect/>
              </a:stretch>
            </p:blipFill>
            <p:spPr>
              <a:xfrm>
                <a:off x="2289101" y="1013188"/>
                <a:ext cx="1135871" cy="649364"/>
              </a:xfrm>
              <a:prstGeom prst="rect">
                <a:avLst/>
              </a:prstGeom>
              <a:ln>
                <a:solidFill>
                  <a:schemeClr val="tx1"/>
                </a:solidFill>
              </a:ln>
            </p:spPr>
          </p:pic>
        </p:grpSp>
        <p:sp>
          <p:nvSpPr>
            <p:cNvPr id="120" name="Freeform 620">
              <a:extLst>
                <a:ext uri="{FF2B5EF4-FFF2-40B4-BE49-F238E27FC236}">
                  <a16:creationId xmlns:a16="http://schemas.microsoft.com/office/drawing/2014/main" id="{76D2922B-3E70-4CBC-B1B1-8F38BF1722CF}"/>
                </a:ext>
              </a:extLst>
            </p:cNvPr>
            <p:cNvSpPr>
              <a:spLocks/>
            </p:cNvSpPr>
            <p:nvPr/>
          </p:nvSpPr>
          <p:spPr bwMode="auto">
            <a:xfrm>
              <a:off x="2366717" y="1285394"/>
              <a:ext cx="1016132" cy="691091"/>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76">
              <a:extLst>
                <a:ext uri="{FF2B5EF4-FFF2-40B4-BE49-F238E27FC236}">
                  <a16:creationId xmlns:a16="http://schemas.microsoft.com/office/drawing/2014/main" id="{2C8A77B2-5890-4D86-976A-047A71C6CA97}"/>
                </a:ext>
              </a:extLst>
            </p:cNvPr>
            <p:cNvSpPr>
              <a:spLocks noChangeAspect="1"/>
            </p:cNvSpPr>
            <p:nvPr/>
          </p:nvSpPr>
          <p:spPr bwMode="auto">
            <a:xfrm>
              <a:off x="2695771" y="1498085"/>
              <a:ext cx="200943" cy="20578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algn="ctr"/>
              <a:endParaRPr lang="en-US"/>
            </a:p>
          </p:txBody>
        </p:sp>
        <p:sp>
          <p:nvSpPr>
            <p:cNvPr id="122" name="Freeform 176">
              <a:extLst>
                <a:ext uri="{FF2B5EF4-FFF2-40B4-BE49-F238E27FC236}">
                  <a16:creationId xmlns:a16="http://schemas.microsoft.com/office/drawing/2014/main" id="{461EC8C3-1D0E-477A-A3B5-40E9B2066FE4}"/>
                </a:ext>
              </a:extLst>
            </p:cNvPr>
            <p:cNvSpPr>
              <a:spLocks noChangeAspect="1"/>
            </p:cNvSpPr>
            <p:nvPr/>
          </p:nvSpPr>
          <p:spPr bwMode="auto">
            <a:xfrm>
              <a:off x="2848171" y="1650485"/>
              <a:ext cx="200943" cy="20578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algn="ctr"/>
              <a:endParaRPr lang="en-US"/>
            </a:p>
          </p:txBody>
        </p:sp>
      </p:grpSp>
      <p:sp>
        <p:nvSpPr>
          <p:cNvPr id="130" name="TextBox 129">
            <a:extLst>
              <a:ext uri="{FF2B5EF4-FFF2-40B4-BE49-F238E27FC236}">
                <a16:creationId xmlns:a16="http://schemas.microsoft.com/office/drawing/2014/main" id="{C1A72F14-42F7-4475-B800-3304729A2F1C}"/>
              </a:ext>
            </a:extLst>
          </p:cNvPr>
          <p:cNvSpPr txBox="1"/>
          <p:nvPr/>
        </p:nvSpPr>
        <p:spPr>
          <a:xfrm>
            <a:off x="2201168" y="1935522"/>
            <a:ext cx="1433149" cy="307777"/>
          </a:xfrm>
          <a:prstGeom prst="rect">
            <a:avLst/>
          </a:prstGeom>
          <a:noFill/>
        </p:spPr>
        <p:txBody>
          <a:bodyPr wrap="none" rtlCol="0">
            <a:spAutoFit/>
          </a:bodyPr>
          <a:lstStyle/>
          <a:p>
            <a:r>
              <a:rPr lang="en-US" sz="1400" b="1">
                <a:solidFill>
                  <a:schemeClr val="accent1"/>
                </a:solidFill>
              </a:rPr>
              <a:t>Power Advisor</a:t>
            </a:r>
            <a:endParaRPr lang="en-US" sz="3600" b="1">
              <a:solidFill>
                <a:schemeClr val="accent1"/>
              </a:solidFill>
            </a:endParaRPr>
          </a:p>
        </p:txBody>
      </p:sp>
      <p:sp>
        <p:nvSpPr>
          <p:cNvPr id="112" name="Rounded Rectangle 29">
            <a:extLst>
              <a:ext uri="{FF2B5EF4-FFF2-40B4-BE49-F238E27FC236}">
                <a16:creationId xmlns:a16="http://schemas.microsoft.com/office/drawing/2014/main" id="{5E0C1716-A194-4F13-9BA9-D974851DE525}"/>
              </a:ext>
            </a:extLst>
          </p:cNvPr>
          <p:cNvSpPr/>
          <p:nvPr/>
        </p:nvSpPr>
        <p:spPr>
          <a:xfrm>
            <a:off x="5895293" y="3014469"/>
            <a:ext cx="1426663" cy="1611147"/>
          </a:xfrm>
          <a:prstGeom prst="roundRect">
            <a:avLst>
              <a:gd name="adj" fmla="val 351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defTabSz="1218470">
              <a:defRPr/>
            </a:pPr>
            <a:r>
              <a:rPr lang="en-US" sz="1400" b="1" kern="0">
                <a:solidFill>
                  <a:schemeClr val="accent1"/>
                </a:solidFill>
                <a:latin typeface="Arial Rounded MT Std" charset="0"/>
                <a:ea typeface="Arial Rounded MT Std" charset="0"/>
                <a:cs typeface="Arial Rounded MT Std" charset="0"/>
              </a:rPr>
              <a:t>Maximize Lifecycle Efficiency</a:t>
            </a:r>
          </a:p>
        </p:txBody>
      </p:sp>
      <p:grpSp>
        <p:nvGrpSpPr>
          <p:cNvPr id="131" name="Group 130">
            <a:extLst>
              <a:ext uri="{FF2B5EF4-FFF2-40B4-BE49-F238E27FC236}">
                <a16:creationId xmlns:a16="http://schemas.microsoft.com/office/drawing/2014/main" id="{450164FF-010F-4782-9A11-0D40C4AF3BB0}"/>
              </a:ext>
            </a:extLst>
          </p:cNvPr>
          <p:cNvGrpSpPr/>
          <p:nvPr/>
        </p:nvGrpSpPr>
        <p:grpSpPr>
          <a:xfrm>
            <a:off x="5981805" y="3064307"/>
            <a:ext cx="640080" cy="640080"/>
            <a:chOff x="8145762" y="1258229"/>
            <a:chExt cx="640080" cy="640080"/>
          </a:xfrm>
        </p:grpSpPr>
        <p:grpSp>
          <p:nvGrpSpPr>
            <p:cNvPr id="138" name="Group 137">
              <a:extLst>
                <a:ext uri="{FF2B5EF4-FFF2-40B4-BE49-F238E27FC236}">
                  <a16:creationId xmlns:a16="http://schemas.microsoft.com/office/drawing/2014/main" id="{1ECC43C1-7CC1-44C6-B05D-5143C0889C0C}"/>
                </a:ext>
              </a:extLst>
            </p:cNvPr>
            <p:cNvGrpSpPr/>
            <p:nvPr/>
          </p:nvGrpSpPr>
          <p:grpSpPr>
            <a:xfrm>
              <a:off x="8145762" y="1258229"/>
              <a:ext cx="640080" cy="640080"/>
              <a:chOff x="856585" y="1195474"/>
              <a:chExt cx="640080" cy="640080"/>
            </a:xfrm>
          </p:grpSpPr>
          <p:sp>
            <p:nvSpPr>
              <p:cNvPr id="155" name="Chord 154">
                <a:extLst>
                  <a:ext uri="{FF2B5EF4-FFF2-40B4-BE49-F238E27FC236}">
                    <a16:creationId xmlns:a16="http://schemas.microsoft.com/office/drawing/2014/main" id="{F24B551F-EC6E-4016-A379-3C1ECF537D70}"/>
                  </a:ext>
                </a:extLst>
              </p:cNvPr>
              <p:cNvSpPr/>
              <p:nvPr/>
            </p:nvSpPr>
            <p:spPr>
              <a:xfrm rot="4527102">
                <a:off x="856585" y="1195474"/>
                <a:ext cx="640080" cy="640080"/>
              </a:xfrm>
              <a:prstGeom prst="chord">
                <a:avLst>
                  <a:gd name="adj1" fmla="val 4113331"/>
                  <a:gd name="adj2" fmla="val 16200000"/>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156" name="Chord 155">
                <a:extLst>
                  <a:ext uri="{FF2B5EF4-FFF2-40B4-BE49-F238E27FC236}">
                    <a16:creationId xmlns:a16="http://schemas.microsoft.com/office/drawing/2014/main" id="{099E9BDD-D3F6-4C4B-9C33-A2A97103FF99}"/>
                  </a:ext>
                </a:extLst>
              </p:cNvPr>
              <p:cNvSpPr/>
              <p:nvPr/>
            </p:nvSpPr>
            <p:spPr>
              <a:xfrm rot="15322934">
                <a:off x="856585" y="1195474"/>
                <a:ext cx="640080" cy="640080"/>
              </a:xfrm>
              <a:prstGeom prst="chord">
                <a:avLst>
                  <a:gd name="adj1" fmla="val 4505980"/>
                  <a:gd name="adj2" fmla="val 15858273"/>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145" name="Rectangle 144">
              <a:extLst>
                <a:ext uri="{FF2B5EF4-FFF2-40B4-BE49-F238E27FC236}">
                  <a16:creationId xmlns:a16="http://schemas.microsoft.com/office/drawing/2014/main" id="{F02AA7CB-5537-43B8-B681-0566856B34DB}"/>
                </a:ext>
              </a:extLst>
            </p:cNvPr>
            <p:cNvSpPr/>
            <p:nvPr/>
          </p:nvSpPr>
          <p:spPr>
            <a:xfrm>
              <a:off x="8225018" y="1621345"/>
              <a:ext cx="551754" cy="215444"/>
            </a:xfrm>
            <a:prstGeom prst="rect">
              <a:avLst/>
            </a:prstGeom>
          </p:spPr>
          <p:txBody>
            <a:bodyPr wrap="none">
              <a:spAutoFit/>
            </a:bodyPr>
            <a:lstStyle/>
            <a:p>
              <a:pPr algn="ctr"/>
              <a:r>
                <a:rPr lang="en-US" sz="800">
                  <a:solidFill>
                    <a:schemeClr val="bg1"/>
                  </a:solidFill>
                </a:rPr>
                <a:t>Efficient</a:t>
              </a:r>
            </a:p>
          </p:txBody>
        </p:sp>
        <p:sp>
          <p:nvSpPr>
            <p:cNvPr id="154" name="Freeform 525">
              <a:extLst>
                <a:ext uri="{FF2B5EF4-FFF2-40B4-BE49-F238E27FC236}">
                  <a16:creationId xmlns:a16="http://schemas.microsoft.com/office/drawing/2014/main" id="{9F8A2D53-9653-455F-BB00-B83A6854FFEC}"/>
                </a:ext>
              </a:extLst>
            </p:cNvPr>
            <p:cNvSpPr>
              <a:spLocks noChangeAspect="1"/>
            </p:cNvSpPr>
            <p:nvPr/>
          </p:nvSpPr>
          <p:spPr bwMode="auto">
            <a:xfrm>
              <a:off x="8328615" y="1331784"/>
              <a:ext cx="215529" cy="164653"/>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chemeClr val="bg1"/>
            </a:solidFill>
            <a:ln w="9525">
              <a:noFill/>
              <a:round/>
              <a:headEnd/>
              <a:tailEnd/>
            </a:ln>
          </p:spPr>
          <p:txBody>
            <a:bodyPr vert="horz" wrap="square" lIns="91424" tIns="45713" rIns="91424" bIns="45713" numCol="1" anchor="t" anchorCtr="0" compatLnSpc="1">
              <a:prstTxWarp prst="textNoShape">
                <a:avLst/>
              </a:prstTxWarp>
            </a:bodyPr>
            <a:lstStyle/>
            <a:p>
              <a:endParaRPr lang="en-US"/>
            </a:p>
          </p:txBody>
        </p:sp>
      </p:grpSp>
      <p:sp>
        <p:nvSpPr>
          <p:cNvPr id="157" name="Rounded Rectangle 29">
            <a:extLst>
              <a:ext uri="{FF2B5EF4-FFF2-40B4-BE49-F238E27FC236}">
                <a16:creationId xmlns:a16="http://schemas.microsoft.com/office/drawing/2014/main" id="{6330B4B2-A6FA-40DC-83FF-E06C6582C5B9}"/>
              </a:ext>
            </a:extLst>
          </p:cNvPr>
          <p:cNvSpPr/>
          <p:nvPr/>
        </p:nvSpPr>
        <p:spPr>
          <a:xfrm>
            <a:off x="7410503" y="3014469"/>
            <a:ext cx="1426663" cy="1611147"/>
          </a:xfrm>
          <a:prstGeom prst="roundRect">
            <a:avLst>
              <a:gd name="adj" fmla="val 351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defTabSz="1218470">
              <a:defRPr/>
            </a:pPr>
            <a:r>
              <a:rPr lang="en-US" sz="1400" b="1" kern="0">
                <a:solidFill>
                  <a:schemeClr val="accent1"/>
                </a:solidFill>
                <a:latin typeface="Arial Rounded MT Std" charset="0"/>
                <a:ea typeface="Arial Rounded MT Std" charset="0"/>
                <a:cs typeface="Arial Rounded MT Std" charset="0"/>
              </a:rPr>
              <a:t>Simplify Regulatory Compliance</a:t>
            </a:r>
          </a:p>
        </p:txBody>
      </p:sp>
      <p:grpSp>
        <p:nvGrpSpPr>
          <p:cNvPr id="158" name="Group 157">
            <a:extLst>
              <a:ext uri="{FF2B5EF4-FFF2-40B4-BE49-F238E27FC236}">
                <a16:creationId xmlns:a16="http://schemas.microsoft.com/office/drawing/2014/main" id="{98B3580E-BCD3-4FF1-AF6D-270851E3E463}"/>
              </a:ext>
            </a:extLst>
          </p:cNvPr>
          <p:cNvGrpSpPr/>
          <p:nvPr/>
        </p:nvGrpSpPr>
        <p:grpSpPr>
          <a:xfrm>
            <a:off x="7487614" y="3064307"/>
            <a:ext cx="648644" cy="640080"/>
            <a:chOff x="8621322" y="232663"/>
            <a:chExt cx="648644" cy="640080"/>
          </a:xfrm>
        </p:grpSpPr>
        <p:grpSp>
          <p:nvGrpSpPr>
            <p:cNvPr id="159" name="Group 158">
              <a:extLst>
                <a:ext uri="{FF2B5EF4-FFF2-40B4-BE49-F238E27FC236}">
                  <a16:creationId xmlns:a16="http://schemas.microsoft.com/office/drawing/2014/main" id="{4A45C23A-A66A-4BC6-A241-8A41A21E2300}"/>
                </a:ext>
              </a:extLst>
            </p:cNvPr>
            <p:cNvGrpSpPr/>
            <p:nvPr/>
          </p:nvGrpSpPr>
          <p:grpSpPr>
            <a:xfrm>
              <a:off x="8621322" y="232663"/>
              <a:ext cx="640080" cy="640080"/>
              <a:chOff x="856585" y="1195474"/>
              <a:chExt cx="640080" cy="640080"/>
            </a:xfrm>
          </p:grpSpPr>
          <p:sp>
            <p:nvSpPr>
              <p:cNvPr id="162" name="Chord 161">
                <a:extLst>
                  <a:ext uri="{FF2B5EF4-FFF2-40B4-BE49-F238E27FC236}">
                    <a16:creationId xmlns:a16="http://schemas.microsoft.com/office/drawing/2014/main" id="{926CD8DE-E143-4431-B6BA-3F18238FDD69}"/>
                  </a:ext>
                </a:extLst>
              </p:cNvPr>
              <p:cNvSpPr/>
              <p:nvPr/>
            </p:nvSpPr>
            <p:spPr>
              <a:xfrm rot="4527102">
                <a:off x="856585" y="1195474"/>
                <a:ext cx="640080" cy="640080"/>
              </a:xfrm>
              <a:prstGeom prst="chord">
                <a:avLst>
                  <a:gd name="adj1" fmla="val 4113331"/>
                  <a:gd name="adj2" fmla="val 16200000"/>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163" name="Chord 162">
                <a:extLst>
                  <a:ext uri="{FF2B5EF4-FFF2-40B4-BE49-F238E27FC236}">
                    <a16:creationId xmlns:a16="http://schemas.microsoft.com/office/drawing/2014/main" id="{77FFFB58-53B7-4DBE-BE81-D016553FCCA9}"/>
                  </a:ext>
                </a:extLst>
              </p:cNvPr>
              <p:cNvSpPr/>
              <p:nvPr/>
            </p:nvSpPr>
            <p:spPr>
              <a:xfrm rot="15322934">
                <a:off x="856585" y="1195474"/>
                <a:ext cx="640080" cy="640080"/>
              </a:xfrm>
              <a:prstGeom prst="chord">
                <a:avLst>
                  <a:gd name="adj1" fmla="val 4505980"/>
                  <a:gd name="adj2" fmla="val 15858273"/>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160" name="Rectangle 159">
              <a:extLst>
                <a:ext uri="{FF2B5EF4-FFF2-40B4-BE49-F238E27FC236}">
                  <a16:creationId xmlns:a16="http://schemas.microsoft.com/office/drawing/2014/main" id="{02BEE2AB-879D-44EE-9511-EA704ECCE936}"/>
                </a:ext>
              </a:extLst>
            </p:cNvPr>
            <p:cNvSpPr/>
            <p:nvPr/>
          </p:nvSpPr>
          <p:spPr>
            <a:xfrm>
              <a:off x="8682946" y="595779"/>
              <a:ext cx="587020" cy="200055"/>
            </a:xfrm>
            <a:prstGeom prst="rect">
              <a:avLst/>
            </a:prstGeom>
          </p:spPr>
          <p:txBody>
            <a:bodyPr wrap="none">
              <a:spAutoFit/>
            </a:bodyPr>
            <a:lstStyle/>
            <a:p>
              <a:pPr algn="ctr"/>
              <a:r>
                <a:rPr lang="en-US" sz="700">
                  <a:solidFill>
                    <a:schemeClr val="bg1"/>
                  </a:solidFill>
                </a:rPr>
                <a:t>Compliant</a:t>
              </a:r>
              <a:endParaRPr lang="en-US" sz="800">
                <a:solidFill>
                  <a:schemeClr val="bg1"/>
                </a:solidFill>
              </a:endParaRPr>
            </a:p>
          </p:txBody>
        </p:sp>
        <p:sp>
          <p:nvSpPr>
            <p:cNvPr id="161" name="Freeform 648">
              <a:extLst>
                <a:ext uri="{FF2B5EF4-FFF2-40B4-BE49-F238E27FC236}">
                  <a16:creationId xmlns:a16="http://schemas.microsoft.com/office/drawing/2014/main" id="{23355917-3CE7-40FF-8E18-9F1E51957D0B}"/>
                </a:ext>
              </a:extLst>
            </p:cNvPr>
            <p:cNvSpPr>
              <a:spLocks/>
            </p:cNvSpPr>
            <p:nvPr/>
          </p:nvSpPr>
          <p:spPr bwMode="auto">
            <a:xfrm>
              <a:off x="8830894" y="302332"/>
              <a:ext cx="167100" cy="151692"/>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22225" cap="rnd">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164" name="Rounded Rectangle 29">
            <a:extLst>
              <a:ext uri="{FF2B5EF4-FFF2-40B4-BE49-F238E27FC236}">
                <a16:creationId xmlns:a16="http://schemas.microsoft.com/office/drawing/2014/main" id="{4E0385FD-AB0F-4ADB-9867-48D3CB37317A}"/>
              </a:ext>
            </a:extLst>
          </p:cNvPr>
          <p:cNvSpPr/>
          <p:nvPr/>
        </p:nvSpPr>
        <p:spPr>
          <a:xfrm>
            <a:off x="7410503" y="1293973"/>
            <a:ext cx="1426663" cy="1611147"/>
          </a:xfrm>
          <a:prstGeom prst="roundRect">
            <a:avLst>
              <a:gd name="adj" fmla="val 351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defTabSz="1218470">
              <a:defRPr/>
            </a:pPr>
            <a:r>
              <a:rPr lang="en-US" sz="1400" b="1" kern="0">
                <a:solidFill>
                  <a:schemeClr val="accent1"/>
                </a:solidFill>
                <a:latin typeface="Arial Rounded MT Std" charset="0"/>
                <a:ea typeface="Arial Rounded MT Std" charset="0"/>
                <a:cs typeface="Arial Rounded MT Std" charset="0"/>
              </a:rPr>
              <a:t>Optimize Business continuity</a:t>
            </a:r>
          </a:p>
        </p:txBody>
      </p:sp>
      <p:grpSp>
        <p:nvGrpSpPr>
          <p:cNvPr id="165" name="Group 164">
            <a:extLst>
              <a:ext uri="{FF2B5EF4-FFF2-40B4-BE49-F238E27FC236}">
                <a16:creationId xmlns:a16="http://schemas.microsoft.com/office/drawing/2014/main" id="{8C37D7F5-E138-4D13-B5B9-BDCB44374E80}"/>
              </a:ext>
            </a:extLst>
          </p:cNvPr>
          <p:cNvGrpSpPr/>
          <p:nvPr/>
        </p:nvGrpSpPr>
        <p:grpSpPr>
          <a:xfrm>
            <a:off x="7491896" y="1348409"/>
            <a:ext cx="640080" cy="640080"/>
            <a:chOff x="7001730" y="235896"/>
            <a:chExt cx="640080" cy="640080"/>
          </a:xfrm>
        </p:grpSpPr>
        <p:grpSp>
          <p:nvGrpSpPr>
            <p:cNvPr id="166" name="Group 165">
              <a:extLst>
                <a:ext uri="{FF2B5EF4-FFF2-40B4-BE49-F238E27FC236}">
                  <a16:creationId xmlns:a16="http://schemas.microsoft.com/office/drawing/2014/main" id="{6F3FEEC2-E590-4FE0-8A2B-B24EDE091B78}"/>
                </a:ext>
              </a:extLst>
            </p:cNvPr>
            <p:cNvGrpSpPr/>
            <p:nvPr/>
          </p:nvGrpSpPr>
          <p:grpSpPr>
            <a:xfrm>
              <a:off x="7001730" y="235896"/>
              <a:ext cx="640080" cy="640080"/>
              <a:chOff x="856585" y="1195474"/>
              <a:chExt cx="640080" cy="640080"/>
            </a:xfrm>
          </p:grpSpPr>
          <p:sp>
            <p:nvSpPr>
              <p:cNvPr id="169" name="Chord 168">
                <a:extLst>
                  <a:ext uri="{FF2B5EF4-FFF2-40B4-BE49-F238E27FC236}">
                    <a16:creationId xmlns:a16="http://schemas.microsoft.com/office/drawing/2014/main" id="{24EEB1AF-807D-47D0-95E4-CAB38C9F41BB}"/>
                  </a:ext>
                </a:extLst>
              </p:cNvPr>
              <p:cNvSpPr/>
              <p:nvPr/>
            </p:nvSpPr>
            <p:spPr>
              <a:xfrm rot="4527102">
                <a:off x="856585" y="1195474"/>
                <a:ext cx="640080" cy="640080"/>
              </a:xfrm>
              <a:prstGeom prst="chord">
                <a:avLst>
                  <a:gd name="adj1" fmla="val 4113331"/>
                  <a:gd name="adj2" fmla="val 16200000"/>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170" name="Chord 169">
                <a:extLst>
                  <a:ext uri="{FF2B5EF4-FFF2-40B4-BE49-F238E27FC236}">
                    <a16:creationId xmlns:a16="http://schemas.microsoft.com/office/drawing/2014/main" id="{C63F1013-DDDC-4782-8B4F-D95A5A160558}"/>
                  </a:ext>
                </a:extLst>
              </p:cNvPr>
              <p:cNvSpPr/>
              <p:nvPr/>
            </p:nvSpPr>
            <p:spPr>
              <a:xfrm rot="15322934">
                <a:off x="856585" y="1195474"/>
                <a:ext cx="640080" cy="640080"/>
              </a:xfrm>
              <a:prstGeom prst="chord">
                <a:avLst>
                  <a:gd name="adj1" fmla="val 4505980"/>
                  <a:gd name="adj2" fmla="val 15858273"/>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167" name="Rectangle 166">
              <a:extLst>
                <a:ext uri="{FF2B5EF4-FFF2-40B4-BE49-F238E27FC236}">
                  <a16:creationId xmlns:a16="http://schemas.microsoft.com/office/drawing/2014/main" id="{DBE2AB89-5026-4F48-92D4-652895C0A6BA}"/>
                </a:ext>
              </a:extLst>
            </p:cNvPr>
            <p:cNvSpPr/>
            <p:nvPr/>
          </p:nvSpPr>
          <p:spPr>
            <a:xfrm>
              <a:off x="7070135" y="599012"/>
              <a:ext cx="556563" cy="215444"/>
            </a:xfrm>
            <a:prstGeom prst="rect">
              <a:avLst/>
            </a:prstGeom>
          </p:spPr>
          <p:txBody>
            <a:bodyPr wrap="none">
              <a:spAutoFit/>
            </a:bodyPr>
            <a:lstStyle/>
            <a:p>
              <a:pPr algn="ctr"/>
              <a:r>
                <a:rPr lang="en-US" sz="800">
                  <a:solidFill>
                    <a:schemeClr val="bg1"/>
                  </a:solidFill>
                </a:rPr>
                <a:t>Reliable</a:t>
              </a:r>
            </a:p>
          </p:txBody>
        </p:sp>
        <p:pic>
          <p:nvPicPr>
            <p:cNvPr id="168" name="Picture 167">
              <a:extLst>
                <a:ext uri="{FF2B5EF4-FFF2-40B4-BE49-F238E27FC236}">
                  <a16:creationId xmlns:a16="http://schemas.microsoft.com/office/drawing/2014/main" id="{5E2B2E92-AC18-410F-A729-589DB34CDD7E}"/>
                </a:ext>
              </a:extLst>
            </p:cNvPr>
            <p:cNvPicPr>
              <a:picLocks noChangeAspect="1"/>
            </p:cNvPicPr>
            <p:nvPr/>
          </p:nvPicPr>
          <p:blipFill>
            <a:blip r:embed="rId19"/>
            <a:stretch>
              <a:fillRect/>
            </a:stretch>
          </p:blipFill>
          <p:spPr>
            <a:xfrm>
              <a:off x="7203454" y="318352"/>
              <a:ext cx="162505" cy="163100"/>
            </a:xfrm>
            <a:prstGeom prst="rect">
              <a:avLst/>
            </a:prstGeom>
          </p:spPr>
        </p:pic>
      </p:grpSp>
      <p:sp>
        <p:nvSpPr>
          <p:cNvPr id="177" name="Rounded Rectangle 29">
            <a:extLst>
              <a:ext uri="{FF2B5EF4-FFF2-40B4-BE49-F238E27FC236}">
                <a16:creationId xmlns:a16="http://schemas.microsoft.com/office/drawing/2014/main" id="{AA669C39-FD21-4A3B-B151-C1853B3B48DB}"/>
              </a:ext>
            </a:extLst>
          </p:cNvPr>
          <p:cNvSpPr/>
          <p:nvPr/>
        </p:nvSpPr>
        <p:spPr>
          <a:xfrm>
            <a:off x="5895293" y="1293973"/>
            <a:ext cx="1426663" cy="1611147"/>
          </a:xfrm>
          <a:prstGeom prst="roundRect">
            <a:avLst>
              <a:gd name="adj" fmla="val 351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defTabSz="1218470">
              <a:defRPr/>
            </a:pPr>
            <a:r>
              <a:rPr lang="en-US" sz="1400" b="1" kern="0">
                <a:solidFill>
                  <a:schemeClr val="accent1"/>
                </a:solidFill>
                <a:latin typeface="Arial Rounded MT Std" charset="0"/>
                <a:ea typeface="Arial Rounded MT Std" charset="0"/>
                <a:cs typeface="Arial Rounded MT Std" charset="0"/>
              </a:rPr>
              <a:t>Protect People and Assets</a:t>
            </a:r>
          </a:p>
        </p:txBody>
      </p:sp>
      <p:grpSp>
        <p:nvGrpSpPr>
          <p:cNvPr id="178" name="Group 177">
            <a:extLst>
              <a:ext uri="{FF2B5EF4-FFF2-40B4-BE49-F238E27FC236}">
                <a16:creationId xmlns:a16="http://schemas.microsoft.com/office/drawing/2014/main" id="{607ED3A1-7ABF-4320-9355-65C5B5B10474}"/>
              </a:ext>
            </a:extLst>
          </p:cNvPr>
          <p:cNvGrpSpPr/>
          <p:nvPr/>
        </p:nvGrpSpPr>
        <p:grpSpPr>
          <a:xfrm>
            <a:off x="5981805" y="1348409"/>
            <a:ext cx="640080" cy="640080"/>
            <a:chOff x="6189023" y="232663"/>
            <a:chExt cx="640080" cy="640080"/>
          </a:xfrm>
        </p:grpSpPr>
        <p:grpSp>
          <p:nvGrpSpPr>
            <p:cNvPr id="179" name="Group 178">
              <a:extLst>
                <a:ext uri="{FF2B5EF4-FFF2-40B4-BE49-F238E27FC236}">
                  <a16:creationId xmlns:a16="http://schemas.microsoft.com/office/drawing/2014/main" id="{A1B5FC78-33FE-4313-BAF9-8F5A4F715916}"/>
                </a:ext>
              </a:extLst>
            </p:cNvPr>
            <p:cNvGrpSpPr/>
            <p:nvPr/>
          </p:nvGrpSpPr>
          <p:grpSpPr>
            <a:xfrm>
              <a:off x="6189023" y="232663"/>
              <a:ext cx="640080" cy="640080"/>
              <a:chOff x="856585" y="1195474"/>
              <a:chExt cx="640080" cy="640080"/>
            </a:xfrm>
          </p:grpSpPr>
          <p:sp>
            <p:nvSpPr>
              <p:cNvPr id="182" name="Chord 181">
                <a:extLst>
                  <a:ext uri="{FF2B5EF4-FFF2-40B4-BE49-F238E27FC236}">
                    <a16:creationId xmlns:a16="http://schemas.microsoft.com/office/drawing/2014/main" id="{2819FC9F-8794-48D9-90DA-EDCC81925EF6}"/>
                  </a:ext>
                </a:extLst>
              </p:cNvPr>
              <p:cNvSpPr/>
              <p:nvPr/>
            </p:nvSpPr>
            <p:spPr>
              <a:xfrm rot="4527102">
                <a:off x="856585" y="1195474"/>
                <a:ext cx="640080" cy="640080"/>
              </a:xfrm>
              <a:prstGeom prst="chord">
                <a:avLst>
                  <a:gd name="adj1" fmla="val 4113331"/>
                  <a:gd name="adj2" fmla="val 16200000"/>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183" name="Chord 182">
                <a:extLst>
                  <a:ext uri="{FF2B5EF4-FFF2-40B4-BE49-F238E27FC236}">
                    <a16:creationId xmlns:a16="http://schemas.microsoft.com/office/drawing/2014/main" id="{D578710A-FF0D-460C-9F0B-EB544411E590}"/>
                  </a:ext>
                </a:extLst>
              </p:cNvPr>
              <p:cNvSpPr/>
              <p:nvPr/>
            </p:nvSpPr>
            <p:spPr>
              <a:xfrm rot="15322934">
                <a:off x="856585" y="1195474"/>
                <a:ext cx="640080" cy="640080"/>
              </a:xfrm>
              <a:prstGeom prst="chord">
                <a:avLst>
                  <a:gd name="adj1" fmla="val 4505980"/>
                  <a:gd name="adj2" fmla="val 15858273"/>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180" name="Rectangle 179">
              <a:extLst>
                <a:ext uri="{FF2B5EF4-FFF2-40B4-BE49-F238E27FC236}">
                  <a16:creationId xmlns:a16="http://schemas.microsoft.com/office/drawing/2014/main" id="{6469C41C-4A39-4B6F-9CCD-D2BEC9ABD50C}"/>
                </a:ext>
              </a:extLst>
            </p:cNvPr>
            <p:cNvSpPr/>
            <p:nvPr/>
          </p:nvSpPr>
          <p:spPr>
            <a:xfrm>
              <a:off x="6335264" y="589429"/>
              <a:ext cx="397866" cy="215444"/>
            </a:xfrm>
            <a:prstGeom prst="rect">
              <a:avLst/>
            </a:prstGeom>
          </p:spPr>
          <p:txBody>
            <a:bodyPr wrap="none">
              <a:spAutoFit/>
            </a:bodyPr>
            <a:lstStyle/>
            <a:p>
              <a:pPr algn="ctr"/>
              <a:r>
                <a:rPr lang="en-US" sz="800">
                  <a:solidFill>
                    <a:schemeClr val="bg1"/>
                  </a:solidFill>
                </a:rPr>
                <a:t>Safe</a:t>
              </a:r>
            </a:p>
          </p:txBody>
        </p:sp>
        <p:sp>
          <p:nvSpPr>
            <p:cNvPr id="181" name="Freeform 284">
              <a:extLst>
                <a:ext uri="{FF2B5EF4-FFF2-40B4-BE49-F238E27FC236}">
                  <a16:creationId xmlns:a16="http://schemas.microsoft.com/office/drawing/2014/main" id="{C0FDBF58-E137-4850-B461-BCD330026E95}"/>
                </a:ext>
              </a:extLst>
            </p:cNvPr>
            <p:cNvSpPr>
              <a:spLocks/>
            </p:cNvSpPr>
            <p:nvPr/>
          </p:nvSpPr>
          <p:spPr bwMode="auto">
            <a:xfrm>
              <a:off x="6389239" y="296627"/>
              <a:ext cx="182613" cy="193476"/>
            </a:xfrm>
            <a:custGeom>
              <a:avLst/>
              <a:gdLst/>
              <a:ahLst/>
              <a:cxnLst>
                <a:cxn ang="0">
                  <a:pos x="8" y="68"/>
                </a:cxn>
                <a:cxn ang="0">
                  <a:pos x="0" y="106"/>
                </a:cxn>
                <a:cxn ang="0">
                  <a:pos x="57" y="222"/>
                </a:cxn>
                <a:cxn ang="0">
                  <a:pos x="67" y="229"/>
                </a:cxn>
                <a:cxn ang="0">
                  <a:pos x="67" y="229"/>
                </a:cxn>
                <a:cxn ang="0">
                  <a:pos x="67" y="229"/>
                </a:cxn>
                <a:cxn ang="0">
                  <a:pos x="85" y="223"/>
                </a:cxn>
                <a:cxn ang="0">
                  <a:pos x="80" y="205"/>
                </a:cxn>
                <a:cxn ang="0">
                  <a:pos x="59" y="163"/>
                </a:cxn>
                <a:cxn ang="0">
                  <a:pos x="73" y="153"/>
                </a:cxn>
                <a:cxn ang="0">
                  <a:pos x="89" y="143"/>
                </a:cxn>
                <a:cxn ang="0">
                  <a:pos x="79" y="127"/>
                </a:cxn>
                <a:cxn ang="0">
                  <a:pos x="35" y="151"/>
                </a:cxn>
                <a:cxn ang="0">
                  <a:pos x="26" y="106"/>
                </a:cxn>
                <a:cxn ang="0">
                  <a:pos x="31" y="80"/>
                </a:cxn>
                <a:cxn ang="0">
                  <a:pos x="155" y="27"/>
                </a:cxn>
                <a:cxn ang="0">
                  <a:pos x="241" y="85"/>
                </a:cxn>
                <a:cxn ang="0">
                  <a:pos x="243" y="102"/>
                </a:cxn>
                <a:cxn ang="0">
                  <a:pos x="234" y="131"/>
                </a:cxn>
                <a:cxn ang="0">
                  <a:pos x="230" y="140"/>
                </a:cxn>
                <a:cxn ang="0">
                  <a:pos x="246" y="184"/>
                </a:cxn>
                <a:cxn ang="0">
                  <a:pos x="247" y="190"/>
                </a:cxn>
                <a:cxn ang="0">
                  <a:pos x="239" y="197"/>
                </a:cxn>
                <a:cxn ang="0">
                  <a:pos x="230" y="203"/>
                </a:cxn>
                <a:cxn ang="0">
                  <a:pos x="226" y="218"/>
                </a:cxn>
                <a:cxn ang="0">
                  <a:pos x="228" y="231"/>
                </a:cxn>
                <a:cxn ang="0">
                  <a:pos x="224" y="242"/>
                </a:cxn>
                <a:cxn ang="0">
                  <a:pos x="224" y="244"/>
                </a:cxn>
                <a:cxn ang="0">
                  <a:pos x="227" y="255"/>
                </a:cxn>
                <a:cxn ang="0">
                  <a:pos x="219" y="273"/>
                </a:cxn>
                <a:cxn ang="0">
                  <a:pos x="197" y="286"/>
                </a:cxn>
                <a:cxn ang="0">
                  <a:pos x="150" y="294"/>
                </a:cxn>
                <a:cxn ang="0">
                  <a:pos x="131" y="336"/>
                </a:cxn>
                <a:cxn ang="0">
                  <a:pos x="40" y="292"/>
                </a:cxn>
                <a:cxn ang="0">
                  <a:pos x="22" y="298"/>
                </a:cxn>
                <a:cxn ang="0">
                  <a:pos x="28" y="315"/>
                </a:cxn>
                <a:cxn ang="0">
                  <a:pos x="135" y="367"/>
                </a:cxn>
                <a:cxn ang="0">
                  <a:pos x="147" y="367"/>
                </a:cxn>
                <a:cxn ang="0">
                  <a:pos x="154" y="357"/>
                </a:cxn>
                <a:cxn ang="0">
                  <a:pos x="165" y="316"/>
                </a:cxn>
                <a:cxn ang="0">
                  <a:pos x="197" y="313"/>
                </a:cxn>
                <a:cxn ang="0">
                  <a:pos x="244" y="283"/>
                </a:cxn>
                <a:cxn ang="0">
                  <a:pos x="246" y="278"/>
                </a:cxn>
                <a:cxn ang="0">
                  <a:pos x="254" y="252"/>
                </a:cxn>
                <a:cxn ang="0">
                  <a:pos x="251" y="244"/>
                </a:cxn>
                <a:cxn ang="0">
                  <a:pos x="255" y="235"/>
                </a:cxn>
                <a:cxn ang="0">
                  <a:pos x="255" y="232"/>
                </a:cxn>
                <a:cxn ang="0">
                  <a:pos x="253" y="219"/>
                </a:cxn>
                <a:cxn ang="0">
                  <a:pos x="274" y="199"/>
                </a:cxn>
                <a:cxn ang="0">
                  <a:pos x="276" y="189"/>
                </a:cxn>
                <a:cxn ang="0">
                  <a:pos x="275" y="183"/>
                </a:cxn>
                <a:cxn ang="0">
                  <a:pos x="271" y="174"/>
                </a:cxn>
                <a:cxn ang="0">
                  <a:pos x="257" y="143"/>
                </a:cxn>
                <a:cxn ang="0">
                  <a:pos x="269" y="102"/>
                </a:cxn>
                <a:cxn ang="0">
                  <a:pos x="267" y="80"/>
                </a:cxn>
                <a:cxn ang="0">
                  <a:pos x="155" y="0"/>
                </a:cxn>
                <a:cxn ang="0">
                  <a:pos x="8" y="68"/>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609538">
                <a:defRPr/>
              </a:pPr>
              <a:endParaRPr lang="en-US" sz="3200">
                <a:solidFill>
                  <a:prstClr val="black"/>
                </a:solidFill>
                <a:latin typeface="Arial"/>
              </a:endParaRPr>
            </a:p>
          </p:txBody>
        </p:sp>
      </p:grpSp>
      <p:sp>
        <p:nvSpPr>
          <p:cNvPr id="113" name="Text Placeholder 4">
            <a:extLst>
              <a:ext uri="{FF2B5EF4-FFF2-40B4-BE49-F238E27FC236}">
                <a16:creationId xmlns:a16="http://schemas.microsoft.com/office/drawing/2014/main" id="{910CDBB8-EC90-432B-8CD2-F641D092D26E}"/>
              </a:ext>
            </a:extLst>
          </p:cNvPr>
          <p:cNvSpPr txBox="1">
            <a:spLocks/>
          </p:cNvSpPr>
          <p:nvPr/>
        </p:nvSpPr>
        <p:spPr>
          <a:xfrm>
            <a:off x="251738" y="676479"/>
            <a:ext cx="8647112" cy="253916"/>
          </a:xfrm>
          <a:prstGeom prst="rect">
            <a:avLst/>
          </a:prstGeom>
        </p:spPr>
        <p:txBody>
          <a:bodyPr vert="horz" lIns="0" tIns="0" rIns="0" bIns="0" rtlCol="0">
            <a:noAutofit/>
          </a:bodyPr>
          <a:lstStyle>
            <a:lvl1pPr marL="358762" indent="-342888" algn="l" defTabSz="457184" rtl="0" eaLnBrk="1" latinLnBrk="0" hangingPunct="1">
              <a:spcBef>
                <a:spcPts val="500"/>
              </a:spcBef>
              <a:spcAft>
                <a:spcPts val="500"/>
              </a:spcAft>
              <a:buClr>
                <a:schemeClr val="bg2"/>
              </a:buClr>
              <a:buFontTx/>
              <a:buNone/>
              <a:defRPr sz="1600" kern="1200" baseline="0">
                <a:solidFill>
                  <a:schemeClr val="accent1"/>
                </a:solidFill>
                <a:latin typeface="Arial"/>
                <a:ea typeface="+mn-ea"/>
                <a:cs typeface="Arial"/>
              </a:defRPr>
            </a:lvl1pPr>
            <a:lvl2pPr marL="407973" indent="-228592" algn="l" defTabSz="447659" rtl="0" eaLnBrk="1" latinLnBrk="0" hangingPunct="1">
              <a:spcBef>
                <a:spcPts val="500"/>
              </a:spcBef>
              <a:spcAft>
                <a:spcPts val="500"/>
              </a:spcAft>
              <a:buClr>
                <a:srgbClr val="36C746"/>
              </a:buClr>
              <a:buFontTx/>
              <a:buNone/>
              <a:defRPr sz="1400" kern="1200">
                <a:solidFill>
                  <a:schemeClr val="accent1"/>
                </a:solidFill>
                <a:latin typeface="Arial"/>
                <a:ea typeface="+mn-ea"/>
                <a:cs typeface="Arial"/>
              </a:defRPr>
            </a:lvl2pPr>
            <a:lvl3pPr marL="587354" indent="-228592" algn="l" defTabSz="457184"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3pPr>
            <a:lvl4pPr marL="768323" indent="-228592" algn="l" defTabSz="457184"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4pPr>
            <a:lvl5pPr marL="939767" indent="-228592" algn="l" defTabSz="457184"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lvl="0">
              <a:buClr>
                <a:srgbClr val="3DCD58"/>
              </a:buClr>
              <a:defRPr/>
            </a:pPr>
            <a:r>
              <a:rPr kumimoji="0" lang="en-US" sz="1600" b="0" i="0" u="none" strike="noStrike" kern="1200" cap="none" spc="0" normalizeH="0" baseline="0" noProof="0">
                <a:ln>
                  <a:noFill/>
                </a:ln>
                <a:solidFill>
                  <a:srgbClr val="626469"/>
                </a:solidFill>
                <a:effectLst/>
                <a:uLnTx/>
                <a:uFillTx/>
                <a:latin typeface="Arial"/>
                <a:ea typeface="+mn-ea"/>
                <a:cs typeface="Arial"/>
              </a:rPr>
              <a:t>EcoStruxure Power Applications Enabler</a:t>
            </a:r>
          </a:p>
        </p:txBody>
      </p:sp>
      <p:pic>
        <p:nvPicPr>
          <p:cNvPr id="7" name="Picture 6">
            <a:extLst>
              <a:ext uri="{FF2B5EF4-FFF2-40B4-BE49-F238E27FC236}">
                <a16:creationId xmlns:a16="http://schemas.microsoft.com/office/drawing/2014/main" id="{854DDF7B-F229-4985-BA21-F61179323C0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15257" y="4071095"/>
            <a:ext cx="251895" cy="248903"/>
          </a:xfrm>
          <a:prstGeom prst="rect">
            <a:avLst/>
          </a:prstGeom>
        </p:spPr>
      </p:pic>
      <p:pic>
        <p:nvPicPr>
          <p:cNvPr id="1063" name="Picture 39" descr="Image result for sepam 80">
            <a:extLst>
              <a:ext uri="{FF2B5EF4-FFF2-40B4-BE49-F238E27FC236}">
                <a16:creationId xmlns:a16="http://schemas.microsoft.com/office/drawing/2014/main" id="{A9B045E7-BCCC-4CFF-A234-8B4F56152BC8}"/>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49171"/>
          <a:stretch/>
        </p:blipFill>
        <p:spPr bwMode="auto">
          <a:xfrm>
            <a:off x="2323633" y="4023286"/>
            <a:ext cx="298716" cy="308502"/>
          </a:xfrm>
          <a:prstGeom prst="rect">
            <a:avLst/>
          </a:prstGeom>
          <a:noFill/>
          <a:extLst>
            <a:ext uri="{909E8E84-426E-40DD-AFC4-6F175D3DCCD1}">
              <a14:hiddenFill xmlns:a14="http://schemas.microsoft.com/office/drawing/2010/main">
                <a:solidFill>
                  <a:srgbClr val="FFFFFF"/>
                </a:solidFill>
              </a14:hiddenFill>
            </a:ext>
          </a:extLst>
        </p:spPr>
      </p:pic>
      <p:grpSp>
        <p:nvGrpSpPr>
          <p:cNvPr id="107" name="Groupe 26">
            <a:extLst>
              <a:ext uri="{FF2B5EF4-FFF2-40B4-BE49-F238E27FC236}">
                <a16:creationId xmlns:a16="http://schemas.microsoft.com/office/drawing/2014/main" id="{421C5911-D518-4407-95E1-3CF4DEF3D67C}"/>
              </a:ext>
            </a:extLst>
          </p:cNvPr>
          <p:cNvGrpSpPr/>
          <p:nvPr/>
        </p:nvGrpSpPr>
        <p:grpSpPr>
          <a:xfrm>
            <a:off x="3061967" y="4026742"/>
            <a:ext cx="361844" cy="347094"/>
            <a:chOff x="2495368" y="1574029"/>
            <a:chExt cx="4098472" cy="3295151"/>
          </a:xfrm>
        </p:grpSpPr>
        <p:pic>
          <p:nvPicPr>
            <p:cNvPr id="119" name="Picture 2">
              <a:extLst>
                <a:ext uri="{FF2B5EF4-FFF2-40B4-BE49-F238E27FC236}">
                  <a16:creationId xmlns:a16="http://schemas.microsoft.com/office/drawing/2014/main" id="{E16E7E70-3B69-4494-A6C2-44763E938DF2}"/>
                </a:ext>
              </a:extLst>
            </p:cNvPr>
            <p:cNvPicPr>
              <a:picLocks noChangeAspect="1" noChangeArrowheads="1"/>
            </p:cNvPicPr>
            <p:nvPr/>
          </p:nvPicPr>
          <p:blipFill>
            <a:blip r:embed="rId22" cstate="screen">
              <a:clrChange>
                <a:clrFrom>
                  <a:srgbClr val="FFFFFF"/>
                </a:clrFrom>
                <a:clrTo>
                  <a:srgbClr val="FFFFFF">
                    <a:alpha val="0"/>
                  </a:srgbClr>
                </a:clrTo>
              </a:clrChange>
            </a:blip>
            <a:srcRect/>
            <a:stretch>
              <a:fillRect/>
            </a:stretch>
          </p:blipFill>
          <p:spPr bwMode="auto">
            <a:xfrm>
              <a:off x="2495368" y="1574029"/>
              <a:ext cx="3234872" cy="3152491"/>
            </a:xfrm>
            <a:prstGeom prst="rect">
              <a:avLst/>
            </a:prstGeom>
            <a:noFill/>
            <a:ln w="9525">
              <a:noFill/>
              <a:miter lim="800000"/>
              <a:headEnd/>
              <a:tailEnd/>
            </a:ln>
          </p:spPr>
        </p:pic>
        <p:pic>
          <p:nvPicPr>
            <p:cNvPr id="127" name="Image 28" descr="Micrologic 03.png">
              <a:extLst>
                <a:ext uri="{FF2B5EF4-FFF2-40B4-BE49-F238E27FC236}">
                  <a16:creationId xmlns:a16="http://schemas.microsoft.com/office/drawing/2014/main" id="{3A3A4DD9-2FDA-45CB-802D-A3F6AB950F2F}"/>
                </a:ext>
              </a:extLst>
            </p:cNvPr>
            <p:cNvPicPr>
              <a:picLocks noChangeAspect="1"/>
            </p:cNvPicPr>
            <p:nvPr/>
          </p:nvPicPr>
          <p:blipFill>
            <a:blip r:embed="rId23" cstate="screen"/>
            <a:srcRect/>
            <a:stretch>
              <a:fillRect/>
            </a:stretch>
          </p:blipFill>
          <p:spPr>
            <a:xfrm rot="16200000">
              <a:off x="4437938" y="3301726"/>
              <a:ext cx="2298700" cy="836208"/>
            </a:xfrm>
            <a:prstGeom prst="rect">
              <a:avLst/>
            </a:prstGeom>
            <a:ln>
              <a:noFill/>
            </a:ln>
            <a:effectLst>
              <a:outerShdw blurRad="190500" algn="tl" rotWithShape="0">
                <a:srgbClr val="000000">
                  <a:alpha val="70000"/>
                </a:srgbClr>
              </a:outerShdw>
            </a:effectLst>
          </p:spPr>
        </p:pic>
        <p:grpSp>
          <p:nvGrpSpPr>
            <p:cNvPr id="128" name="Groupe 9">
              <a:extLst>
                <a:ext uri="{FF2B5EF4-FFF2-40B4-BE49-F238E27FC236}">
                  <a16:creationId xmlns:a16="http://schemas.microsoft.com/office/drawing/2014/main" id="{68A27CF0-2DA5-42AA-A855-B7F995C6C5FF}"/>
                </a:ext>
              </a:extLst>
            </p:cNvPr>
            <p:cNvGrpSpPr/>
            <p:nvPr/>
          </p:nvGrpSpPr>
          <p:grpSpPr>
            <a:xfrm>
              <a:off x="5797771" y="3231243"/>
              <a:ext cx="796069" cy="1499506"/>
              <a:chOff x="5929851" y="2395073"/>
              <a:chExt cx="1035016" cy="1949596"/>
            </a:xfrm>
          </p:grpSpPr>
          <p:pic>
            <p:nvPicPr>
              <p:cNvPr id="129" name="Picture 5" descr="http://imshopping.rediff.com/imgshop/800-1280/shopping/pixs/3836/s/samsunggalaxynote3-black_535ba023bf03c._used-samsung-galaxy-s5-black.jpg">
                <a:extLst>
                  <a:ext uri="{FF2B5EF4-FFF2-40B4-BE49-F238E27FC236}">
                    <a16:creationId xmlns:a16="http://schemas.microsoft.com/office/drawing/2014/main" id="{F580CBFA-EC12-4651-84C8-481F6FA4E1CA}"/>
                  </a:ext>
                </a:extLst>
              </p:cNvPr>
              <p:cNvPicPr>
                <a:picLocks noChangeAspect="1" noChangeArrowheads="1"/>
              </p:cNvPicPr>
              <p:nvPr/>
            </p:nvPicPr>
            <p:blipFill>
              <a:blip r:embed="rId24" cstate="screen">
                <a:clrChange>
                  <a:clrFrom>
                    <a:srgbClr val="FFFFFF"/>
                  </a:clrFrom>
                  <a:clrTo>
                    <a:srgbClr val="FFFFFF">
                      <a:alpha val="0"/>
                    </a:srgbClr>
                  </a:clrTo>
                </a:clrChange>
              </a:blip>
              <a:srcRect/>
              <a:stretch>
                <a:fillRect/>
              </a:stretch>
            </p:blipFill>
            <p:spPr bwMode="auto">
              <a:xfrm>
                <a:off x="5929851" y="2395073"/>
                <a:ext cx="1035016" cy="1949596"/>
              </a:xfrm>
              <a:prstGeom prst="rect">
                <a:avLst/>
              </a:prstGeom>
              <a:ln>
                <a:noFill/>
              </a:ln>
              <a:effectLst>
                <a:outerShdw blurRad="190500" algn="tl" rotWithShape="0">
                  <a:srgbClr val="000000">
                    <a:alpha val="70000"/>
                  </a:srgbClr>
                </a:outerShdw>
              </a:effectLst>
            </p:spPr>
          </p:pic>
          <p:pic>
            <p:nvPicPr>
              <p:cNvPr id="132" name="Picture 2" descr="C:\Dropbox\Nova\Gadget\Smartphone\0-Overview.png">
                <a:extLst>
                  <a:ext uri="{FF2B5EF4-FFF2-40B4-BE49-F238E27FC236}">
                    <a16:creationId xmlns:a16="http://schemas.microsoft.com/office/drawing/2014/main" id="{D0BF5D11-9DAF-44DC-BAFC-7B42B79E8D37}"/>
                  </a:ext>
                </a:extLst>
              </p:cNvPr>
              <p:cNvPicPr>
                <a:picLocks noChangeAspect="1" noChangeArrowheads="1"/>
              </p:cNvPicPr>
              <p:nvPr/>
            </p:nvPicPr>
            <p:blipFill>
              <a:blip r:embed="rId25" cstate="screen"/>
              <a:srcRect/>
              <a:stretch>
                <a:fillRect/>
              </a:stretch>
            </p:blipFill>
            <p:spPr bwMode="auto">
              <a:xfrm>
                <a:off x="5981686" y="2576116"/>
                <a:ext cx="916954" cy="1618608"/>
              </a:xfrm>
              <a:prstGeom prst="rect">
                <a:avLst/>
              </a:prstGeom>
              <a:noFill/>
            </p:spPr>
          </p:pic>
        </p:grpSp>
      </p:grpSp>
      <p:pic>
        <p:nvPicPr>
          <p:cNvPr id="133" name="Picture 2" descr="http://sigma.octopart.com/30202680/image/Schneider-Electric-ATV61HD18N4.jpg">
            <a:extLst>
              <a:ext uri="{FF2B5EF4-FFF2-40B4-BE49-F238E27FC236}">
                <a16:creationId xmlns:a16="http://schemas.microsoft.com/office/drawing/2014/main" id="{BC37277E-BE63-461F-B3D4-A878B635665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00412" y="4011594"/>
            <a:ext cx="259486" cy="396693"/>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8">
            <a:extLst>
              <a:ext uri="{FF2B5EF4-FFF2-40B4-BE49-F238E27FC236}">
                <a16:creationId xmlns:a16="http://schemas.microsoft.com/office/drawing/2014/main" id="{E67AE423-3E1E-4153-945E-C9EF769642B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89557" y="4047921"/>
            <a:ext cx="573987" cy="32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2" descr="Image result for M251">
            <a:extLst>
              <a:ext uri="{FF2B5EF4-FFF2-40B4-BE49-F238E27FC236}">
                <a16:creationId xmlns:a16="http://schemas.microsoft.com/office/drawing/2014/main" id="{530E01DD-F318-4709-BF06-29F66AA7839C}"/>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27536" r="23913"/>
          <a:stretch/>
        </p:blipFill>
        <p:spPr bwMode="auto">
          <a:xfrm>
            <a:off x="2728271" y="4011594"/>
            <a:ext cx="219201" cy="33370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accusine pcs+">
            <a:extLst>
              <a:ext uri="{FF2B5EF4-FFF2-40B4-BE49-F238E27FC236}">
                <a16:creationId xmlns:a16="http://schemas.microsoft.com/office/drawing/2014/main" id="{5CC88AF6-C73D-4482-9C57-77689670A27C}"/>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6768" r="26504"/>
          <a:stretch/>
        </p:blipFill>
        <p:spPr bwMode="auto">
          <a:xfrm>
            <a:off x="4950183" y="3928011"/>
            <a:ext cx="247440" cy="52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022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9FCDB9-BC16-4A26-8A6B-70A9267F188A}"/>
              </a:ext>
            </a:extLst>
          </p:cNvPr>
          <p:cNvSpPr>
            <a:spLocks noGrp="1"/>
          </p:cNvSpPr>
          <p:nvPr>
            <p:ph type="sldNum" sz="quarter" idx="4"/>
          </p:nvPr>
        </p:nvSpPr>
        <p:spPr/>
        <p:txBody>
          <a:bodyPr/>
          <a:lstStyle/>
          <a:p>
            <a:r>
              <a:rPr lang="en-US"/>
              <a:t>Page </a:t>
            </a:r>
            <a:fld id="{5A9C12DC-491F-9444-86A2-13AC5C62A2FC}" type="slidenum">
              <a:rPr lang="en-US" smtClean="0"/>
              <a:pPr/>
              <a:t>60</a:t>
            </a:fld>
            <a:endParaRPr lang="en-US"/>
          </a:p>
        </p:txBody>
      </p:sp>
      <p:sp>
        <p:nvSpPr>
          <p:cNvPr id="3" name="Footer Placeholder 2">
            <a:extLst>
              <a:ext uri="{FF2B5EF4-FFF2-40B4-BE49-F238E27FC236}">
                <a16:creationId xmlns:a16="http://schemas.microsoft.com/office/drawing/2014/main" id="{1E0B4F70-7996-4C54-A5C2-96BE25881FC0}"/>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1D67201D-FE2D-456E-A24E-27CEAD7936D2}"/>
              </a:ext>
            </a:extLst>
          </p:cNvPr>
          <p:cNvSpPr>
            <a:spLocks noGrp="1"/>
          </p:cNvSpPr>
          <p:nvPr>
            <p:ph sz="quarter" idx="31"/>
          </p:nvPr>
        </p:nvSpPr>
        <p:spPr>
          <a:xfrm>
            <a:off x="258055" y="1203325"/>
            <a:ext cx="8679570" cy="479701"/>
          </a:xfrm>
        </p:spPr>
        <p:txBody>
          <a:bodyPr/>
          <a:lstStyle/>
          <a:p>
            <a:pPr marL="301624" indent="-285750">
              <a:buFont typeface="Arial" panose="020B0604020202020204" pitchFamily="34" charset="0"/>
              <a:buChar char="•"/>
            </a:pPr>
            <a:r>
              <a:rPr lang="en-GB" sz="1600"/>
              <a:t>The meaning of a buzzword is NOT always the same in PME and the Industry.</a:t>
            </a:r>
          </a:p>
        </p:txBody>
      </p:sp>
      <p:sp>
        <p:nvSpPr>
          <p:cNvPr id="5" name="Text Placeholder 4">
            <a:extLst>
              <a:ext uri="{FF2B5EF4-FFF2-40B4-BE49-F238E27FC236}">
                <a16:creationId xmlns:a16="http://schemas.microsoft.com/office/drawing/2014/main" id="{9E7E87AD-36E6-48DB-B294-43191FABE9E7}"/>
              </a:ext>
            </a:extLst>
          </p:cNvPr>
          <p:cNvSpPr>
            <a:spLocks noGrp="1"/>
          </p:cNvSpPr>
          <p:nvPr>
            <p:ph type="body" sz="quarter" idx="32"/>
          </p:nvPr>
        </p:nvSpPr>
        <p:spPr/>
        <p:txBody>
          <a:bodyPr/>
          <a:lstStyle/>
          <a:p>
            <a:r>
              <a:rPr lang="en-US"/>
              <a:t>Beware the Buzzword!</a:t>
            </a:r>
          </a:p>
        </p:txBody>
      </p:sp>
      <p:sp>
        <p:nvSpPr>
          <p:cNvPr id="6" name="Text Placeholder 5">
            <a:extLst>
              <a:ext uri="{FF2B5EF4-FFF2-40B4-BE49-F238E27FC236}">
                <a16:creationId xmlns:a16="http://schemas.microsoft.com/office/drawing/2014/main" id="{B9624BAC-E29D-4197-8B96-29430BDDC3C8}"/>
              </a:ext>
            </a:extLst>
          </p:cNvPr>
          <p:cNvSpPr>
            <a:spLocks noGrp="1"/>
          </p:cNvSpPr>
          <p:nvPr>
            <p:ph type="body" sz="quarter" idx="33"/>
          </p:nvPr>
        </p:nvSpPr>
        <p:spPr/>
        <p:txBody>
          <a:bodyPr/>
          <a:lstStyle/>
          <a:p>
            <a:endParaRPr lang="en-US"/>
          </a:p>
        </p:txBody>
      </p:sp>
      <p:graphicFrame>
        <p:nvGraphicFramePr>
          <p:cNvPr id="8" name="Group 4">
            <a:extLst>
              <a:ext uri="{FF2B5EF4-FFF2-40B4-BE49-F238E27FC236}">
                <a16:creationId xmlns:a16="http://schemas.microsoft.com/office/drawing/2014/main" id="{10982035-B158-4885-8206-4FAB2CBD45AC}"/>
              </a:ext>
            </a:extLst>
          </p:cNvPr>
          <p:cNvGraphicFramePr>
            <a:graphicFrameLocks/>
          </p:cNvGraphicFramePr>
          <p:nvPr>
            <p:extLst>
              <p:ext uri="{D42A27DB-BD31-4B8C-83A1-F6EECF244321}">
                <p14:modId xmlns:p14="http://schemas.microsoft.com/office/powerpoint/2010/main" val="1124663213"/>
              </p:ext>
            </p:extLst>
          </p:nvPr>
        </p:nvGraphicFramePr>
        <p:xfrm>
          <a:off x="534504" y="1541088"/>
          <a:ext cx="7995480" cy="3223903"/>
        </p:xfrm>
        <a:graphic>
          <a:graphicData uri="http://schemas.openxmlformats.org/drawingml/2006/table">
            <a:tbl>
              <a:tblPr/>
              <a:tblGrid>
                <a:gridCol w="1254539">
                  <a:extLst>
                    <a:ext uri="{9D8B030D-6E8A-4147-A177-3AD203B41FA5}">
                      <a16:colId xmlns:a16="http://schemas.microsoft.com/office/drawing/2014/main" val="20000"/>
                    </a:ext>
                  </a:extLst>
                </a:gridCol>
                <a:gridCol w="3379305">
                  <a:extLst>
                    <a:ext uri="{9D8B030D-6E8A-4147-A177-3AD203B41FA5}">
                      <a16:colId xmlns:a16="http://schemas.microsoft.com/office/drawing/2014/main" val="20001"/>
                    </a:ext>
                  </a:extLst>
                </a:gridCol>
                <a:gridCol w="3361636">
                  <a:extLst>
                    <a:ext uri="{9D8B030D-6E8A-4147-A177-3AD203B41FA5}">
                      <a16:colId xmlns:a16="http://schemas.microsoft.com/office/drawing/2014/main" val="20002"/>
                    </a:ext>
                  </a:extLst>
                </a:gridCol>
              </a:tblGrid>
              <a:tr h="455877">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CA" sz="1400" b="1" i="0" u="none" strike="noStrike" cap="none" normalizeH="0" baseline="0">
                          <a:ln>
                            <a:noFill/>
                          </a:ln>
                          <a:solidFill>
                            <a:schemeClr val="bg1"/>
                          </a:solidFill>
                          <a:effectLst/>
                          <a:latin typeface="Arial" charset="0"/>
                        </a:rPr>
                        <a:t>Buzzword</a:t>
                      </a:r>
                      <a:endParaRPr kumimoji="0" lang="en-US" sz="1400" b="1" i="0" u="none" strike="noStrike" cap="none" normalizeH="0" baseline="0">
                        <a:ln>
                          <a:noFill/>
                        </a:ln>
                        <a:solidFill>
                          <a:schemeClr val="bg1"/>
                        </a:solidFill>
                        <a:effectLst/>
                        <a:latin typeface="Arial" charset="0"/>
                      </a:endParaRP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solidFill>
                      <a:schemeClr val="bg2"/>
                    </a:solidFill>
                  </a:tcPr>
                </a:tc>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CA" sz="1400" b="1" i="0" u="none" strike="noStrike" cap="none" normalizeH="0" baseline="0">
                          <a:ln>
                            <a:noFill/>
                          </a:ln>
                          <a:solidFill>
                            <a:schemeClr val="bg1"/>
                          </a:solidFill>
                          <a:effectLst/>
                          <a:latin typeface="Arial" charset="0"/>
                        </a:rPr>
                        <a:t>Meaning in Industry</a:t>
                      </a:r>
                      <a:endParaRPr kumimoji="0" lang="en-US" sz="1400" b="1" i="0" u="none" strike="noStrike" cap="none" normalizeH="0" baseline="0">
                        <a:ln>
                          <a:noFill/>
                        </a:ln>
                        <a:solidFill>
                          <a:schemeClr val="bg1"/>
                        </a:solidFill>
                        <a:effectLst/>
                        <a:latin typeface="Arial" charset="0"/>
                      </a:endParaRP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solidFill>
                      <a:schemeClr val="bg2"/>
                    </a:solidFill>
                  </a:tcPr>
                </a:tc>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CA" sz="1400" b="1" i="0" u="none" strike="noStrike" cap="none" normalizeH="0" baseline="0">
                          <a:ln>
                            <a:noFill/>
                          </a:ln>
                          <a:solidFill>
                            <a:schemeClr val="bg1"/>
                          </a:solidFill>
                          <a:effectLst/>
                          <a:latin typeface="Arial" charset="0"/>
                        </a:rPr>
                        <a:t>Meaning in PME</a:t>
                      </a:r>
                      <a:endParaRPr kumimoji="0" lang="en-US" sz="1400" b="1" i="0" u="none" strike="noStrike" cap="none" normalizeH="0" baseline="0">
                        <a:ln>
                          <a:noFill/>
                        </a:ln>
                        <a:solidFill>
                          <a:schemeClr val="bg1"/>
                        </a:solidFill>
                        <a:effectLst/>
                        <a:latin typeface="Arial" charset="0"/>
                      </a:endParaRP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solidFill>
                      <a:schemeClr val="bg2"/>
                    </a:solidFill>
                  </a:tcPr>
                </a:tc>
                <a:extLst>
                  <a:ext uri="{0D108BD9-81ED-4DB2-BD59-A6C34878D82A}">
                    <a16:rowId xmlns:a16="http://schemas.microsoft.com/office/drawing/2014/main" val="10000"/>
                  </a:ext>
                </a:extLst>
              </a:tr>
              <a:tr h="990784">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CA" sz="1200" b="0" i="0" u="none" strike="noStrike" cap="none" normalizeH="0" baseline="0">
                          <a:ln>
                            <a:noFill/>
                          </a:ln>
                          <a:solidFill>
                            <a:schemeClr val="accent1"/>
                          </a:solidFill>
                          <a:effectLst/>
                          <a:latin typeface="Arial" charset="0"/>
                        </a:rPr>
                        <a:t>Forecasting</a:t>
                      </a:r>
                      <a:endParaRPr kumimoji="0" lang="en-US" sz="1200" b="0" i="0" u="none" strike="noStrike" cap="none" normalizeH="0" baseline="0">
                        <a:ln>
                          <a:noFill/>
                        </a:ln>
                        <a:solidFill>
                          <a:schemeClr val="accent1"/>
                        </a:solidFill>
                        <a:effectLst/>
                        <a:latin typeface="Arial" charset="0"/>
                      </a:endParaRP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noFill/>
                  </a:tcPr>
                </a:tc>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CA" sz="1200" b="0" i="0" u="none" strike="noStrike" cap="none" normalizeH="0" baseline="0">
                          <a:ln>
                            <a:noFill/>
                          </a:ln>
                          <a:solidFill>
                            <a:schemeClr val="accent1"/>
                          </a:solidFill>
                          <a:effectLst/>
                          <a:latin typeface="Arial" charset="0"/>
                        </a:rPr>
                        <a:t>Predicting future values based on present data</a:t>
                      </a:r>
                      <a:endParaRPr kumimoji="0" lang="en-US" sz="1200" b="0" i="0" u="none" strike="noStrike" cap="none" normalizeH="0" baseline="0">
                        <a:ln>
                          <a:noFill/>
                        </a:ln>
                        <a:solidFill>
                          <a:schemeClr val="accent1"/>
                        </a:solidFill>
                        <a:effectLst/>
                        <a:latin typeface="Arial" charset="0"/>
                      </a:endParaRP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noFill/>
                  </a:tcPr>
                </a:tc>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CA" sz="1200" b="0" i="0" u="none" strike="noStrike" cap="none" normalizeH="0" baseline="0">
                          <a:ln>
                            <a:noFill/>
                          </a:ln>
                          <a:solidFill>
                            <a:schemeClr val="accent1"/>
                          </a:solidFill>
                          <a:effectLst/>
                          <a:latin typeface="Arial" charset="0"/>
                        </a:rPr>
                        <a:t>Estimating future values of a modeled quantity (usually energy) based on </a:t>
                      </a:r>
                      <a:r>
                        <a:rPr kumimoji="0" lang="en-CA" sz="1200" b="0" i="1" u="none" strike="noStrike" cap="none" normalizeH="0" baseline="0">
                          <a:ln>
                            <a:noFill/>
                          </a:ln>
                          <a:solidFill>
                            <a:schemeClr val="accent1"/>
                          </a:solidFill>
                          <a:effectLst/>
                          <a:latin typeface="Arial" charset="0"/>
                        </a:rPr>
                        <a:t>externally supplied predictions</a:t>
                      </a:r>
                      <a:r>
                        <a:rPr kumimoji="0" lang="en-CA" sz="1200" b="0" i="0" u="none" strike="noStrike" cap="none" normalizeH="0" baseline="0">
                          <a:ln>
                            <a:noFill/>
                          </a:ln>
                          <a:solidFill>
                            <a:schemeClr val="accent1"/>
                          </a:solidFill>
                          <a:effectLst/>
                          <a:latin typeface="Arial" charset="0"/>
                        </a:rPr>
                        <a:t> of model drivers (e.g. outside temp)</a:t>
                      </a:r>
                      <a:endParaRPr kumimoji="0" lang="en-US" sz="1200" b="0" i="0" u="none" strike="noStrike" cap="none" normalizeH="0" baseline="0">
                        <a:ln>
                          <a:noFill/>
                        </a:ln>
                        <a:solidFill>
                          <a:schemeClr val="accent1"/>
                        </a:solidFill>
                        <a:effectLst/>
                        <a:latin typeface="Arial" charset="0"/>
                      </a:endParaRP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888621">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CA" sz="1200" b="0" i="0" u="none" strike="noStrike" cap="none" normalizeH="0" baseline="0">
                          <a:ln>
                            <a:noFill/>
                          </a:ln>
                          <a:solidFill>
                            <a:schemeClr val="accent1"/>
                          </a:solidFill>
                          <a:effectLst/>
                          <a:latin typeface="Arial" charset="0"/>
                        </a:rPr>
                        <a:t>Baselining</a:t>
                      </a:r>
                      <a:endParaRPr kumimoji="0" lang="en-US" sz="1200" b="0" i="0" u="none" strike="noStrike" cap="none" normalizeH="0" baseline="0">
                        <a:ln>
                          <a:noFill/>
                        </a:ln>
                        <a:solidFill>
                          <a:schemeClr val="accent1"/>
                        </a:solidFill>
                        <a:effectLst/>
                        <a:latin typeface="Arial" charset="0"/>
                      </a:endParaRP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noFill/>
                  </a:tcPr>
                </a:tc>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CA" sz="1200" b="0" i="0" u="none" strike="noStrike" cap="none" normalizeH="0" baseline="0">
                          <a:ln>
                            <a:noFill/>
                          </a:ln>
                          <a:solidFill>
                            <a:schemeClr val="accent1"/>
                          </a:solidFill>
                          <a:effectLst/>
                          <a:latin typeface="Arial" charset="0"/>
                        </a:rPr>
                        <a:t>Comparing current performance to a historical metric</a:t>
                      </a:r>
                      <a:endParaRPr kumimoji="0" lang="en-US" sz="1200" b="0" i="0" u="none" strike="noStrike" cap="none" normalizeH="0" baseline="0">
                        <a:ln>
                          <a:noFill/>
                        </a:ln>
                        <a:solidFill>
                          <a:schemeClr val="accent1"/>
                        </a:solidFill>
                        <a:effectLst/>
                        <a:latin typeface="Arial" charset="0"/>
                      </a:endParaRP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noFill/>
                  </a:tcPr>
                </a:tc>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CA" sz="1200" b="0" i="0" u="none" strike="noStrike" cap="none" normalizeH="0" baseline="0">
                          <a:ln>
                            <a:noFill/>
                          </a:ln>
                          <a:solidFill>
                            <a:schemeClr val="accent1"/>
                          </a:solidFill>
                          <a:effectLst/>
                          <a:latin typeface="Arial" charset="0"/>
                        </a:rPr>
                        <a:t>Using historical data or model with specific behaviour for comparison against behaviour today</a:t>
                      </a:r>
                      <a:endParaRPr kumimoji="0" lang="en-US" sz="1200" b="0" i="0" u="none" strike="noStrike" cap="none" normalizeH="0" baseline="0">
                        <a:ln>
                          <a:noFill/>
                        </a:ln>
                        <a:solidFill>
                          <a:schemeClr val="accent1"/>
                        </a:solidFill>
                        <a:effectLst/>
                        <a:latin typeface="Arial" charset="0"/>
                      </a:endParaRP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888621">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US" sz="1200" b="0" i="0" u="none" strike="noStrike" cap="none" normalizeH="0" baseline="0">
                          <a:ln>
                            <a:noFill/>
                          </a:ln>
                          <a:solidFill>
                            <a:schemeClr val="accent1"/>
                          </a:solidFill>
                          <a:effectLst/>
                          <a:latin typeface="Arial" charset="0"/>
                        </a:rPr>
                        <a:t>Digital Twin</a:t>
                      </a: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noFill/>
                  </a:tcPr>
                </a:tc>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US" sz="1200" b="0" i="0" u="none" strike="noStrike" cap="none" normalizeH="0" baseline="0">
                          <a:ln>
                            <a:noFill/>
                          </a:ln>
                          <a:solidFill>
                            <a:schemeClr val="accent1"/>
                          </a:solidFill>
                          <a:effectLst/>
                          <a:latin typeface="Arial" charset="0"/>
                        </a:rPr>
                        <a:t>“a dynamic virtual representation of a physical object or system across its lifecycle, using real-time data to enable understanding, learning and reasoning” </a:t>
                      </a: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noFill/>
                  </a:tcPr>
                </a:tc>
                <a:tc>
                  <a:txBody>
                    <a:bodyPr/>
                    <a:lstStyle/>
                    <a:p>
                      <a:pPr marL="0" marR="0" lvl="0" indent="0" algn="ctr" defTabSz="774700" rtl="0" eaLnBrk="0" fontAlgn="base" latinLnBrk="0" hangingPunct="0">
                        <a:lnSpc>
                          <a:spcPct val="100000"/>
                        </a:lnSpc>
                        <a:spcBef>
                          <a:spcPct val="50000"/>
                        </a:spcBef>
                        <a:spcAft>
                          <a:spcPct val="0"/>
                        </a:spcAft>
                        <a:buClr>
                          <a:srgbClr val="008000"/>
                        </a:buClr>
                        <a:buSzPct val="65000"/>
                        <a:buFont typeface="Wingdings" pitchFamily="2" charset="2"/>
                        <a:buNone/>
                        <a:tabLst/>
                      </a:pPr>
                      <a:r>
                        <a:rPr kumimoji="0" lang="en-US" sz="1200" b="0" i="0" u="none" strike="noStrike" cap="none" normalizeH="0" baseline="0">
                          <a:ln>
                            <a:noFill/>
                          </a:ln>
                          <a:solidFill>
                            <a:schemeClr val="accent1"/>
                          </a:solidFill>
                          <a:effectLst/>
                          <a:latin typeface="Arial" charset="0"/>
                        </a:rPr>
                        <a:t>Multivariate linear regression functions </a:t>
                      </a:r>
                    </a:p>
                  </a:txBody>
                  <a:tcPr anchor="ctr"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chemeClr val="bg2"/>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022338725"/>
                  </a:ext>
                </a:extLst>
              </a:tr>
            </a:tbl>
          </a:graphicData>
        </a:graphic>
      </p:graphicFrame>
    </p:spTree>
    <p:extLst>
      <p:ext uri="{BB962C8B-B14F-4D97-AF65-F5344CB8AC3E}">
        <p14:creationId xmlns:p14="http://schemas.microsoft.com/office/powerpoint/2010/main" val="27063961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D615AC-0505-4A23-B022-AC70B7C96033}"/>
              </a:ext>
            </a:extLst>
          </p:cNvPr>
          <p:cNvSpPr>
            <a:spLocks noGrp="1"/>
          </p:cNvSpPr>
          <p:nvPr>
            <p:ph type="sldNum" sz="quarter" idx="4"/>
          </p:nvPr>
        </p:nvSpPr>
        <p:spPr/>
        <p:txBody>
          <a:bodyPr/>
          <a:lstStyle/>
          <a:p>
            <a:r>
              <a:rPr lang="en-US"/>
              <a:t>Page </a:t>
            </a:r>
            <a:fld id="{5A9C12DC-491F-9444-86A2-13AC5C62A2FC}" type="slidenum">
              <a:rPr lang="en-US" smtClean="0"/>
              <a:pPr/>
              <a:t>61</a:t>
            </a:fld>
            <a:endParaRPr lang="en-US"/>
          </a:p>
        </p:txBody>
      </p:sp>
      <p:sp>
        <p:nvSpPr>
          <p:cNvPr id="3" name="Footer Placeholder 2">
            <a:extLst>
              <a:ext uri="{FF2B5EF4-FFF2-40B4-BE49-F238E27FC236}">
                <a16:creationId xmlns:a16="http://schemas.microsoft.com/office/drawing/2014/main" id="{500B2DC4-F910-4F3D-906F-AC5B8C52134D}"/>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2137ED40-ADA9-42B8-B031-60D434B8D9D6}"/>
              </a:ext>
            </a:extLst>
          </p:cNvPr>
          <p:cNvSpPr>
            <a:spLocks noGrp="1"/>
          </p:cNvSpPr>
          <p:nvPr>
            <p:ph sz="quarter" idx="31"/>
          </p:nvPr>
        </p:nvSpPr>
        <p:spPr>
          <a:xfrm>
            <a:off x="258055" y="1203325"/>
            <a:ext cx="6279684" cy="3176589"/>
          </a:xfrm>
        </p:spPr>
        <p:txBody>
          <a:bodyPr/>
          <a:lstStyle/>
          <a:p>
            <a:pPr>
              <a:lnSpc>
                <a:spcPct val="90000"/>
              </a:lnSpc>
            </a:pPr>
            <a:r>
              <a:rPr lang="en-GB" sz="1600"/>
              <a:t>There are many ways to model a relationship between 2 or more sets of data</a:t>
            </a:r>
          </a:p>
          <a:p>
            <a:pPr lvl="1">
              <a:lnSpc>
                <a:spcPct val="90000"/>
              </a:lnSpc>
            </a:pPr>
            <a:r>
              <a:rPr lang="en-GB"/>
              <a:t>A model will outline a </a:t>
            </a:r>
            <a:r>
              <a:rPr lang="en-GB" b="1">
                <a:solidFill>
                  <a:schemeClr val="bg2"/>
                </a:solidFill>
              </a:rPr>
              <a:t>relationship</a:t>
            </a:r>
            <a:r>
              <a:rPr lang="en-GB"/>
              <a:t> between different sets of data</a:t>
            </a:r>
          </a:p>
          <a:p>
            <a:pPr>
              <a:lnSpc>
                <a:spcPct val="90000"/>
              </a:lnSpc>
            </a:pPr>
            <a:endParaRPr lang="en-GB" sz="1600"/>
          </a:p>
          <a:p>
            <a:pPr>
              <a:lnSpc>
                <a:spcPct val="90000"/>
              </a:lnSpc>
            </a:pPr>
            <a:r>
              <a:rPr lang="en-GB" sz="1600"/>
              <a:t>The PME m</a:t>
            </a:r>
            <a:r>
              <a:rPr lang="fr-FR" sz="1600"/>
              <a:t>odelling engine</a:t>
            </a:r>
            <a:r>
              <a:rPr lang="en-GB" sz="1600"/>
              <a:t> is only concerned with linear relationships (and piecewise linear) between variables, i.e.</a:t>
            </a:r>
          </a:p>
          <a:p>
            <a:pPr lvl="1">
              <a:lnSpc>
                <a:spcPct val="90000"/>
              </a:lnSpc>
            </a:pPr>
            <a:r>
              <a:rPr lang="fr-FR"/>
              <a:t>How </a:t>
            </a:r>
            <a:r>
              <a:rPr lang="fr-FR" err="1"/>
              <a:t>does</a:t>
            </a:r>
            <a:r>
              <a:rPr lang="fr-FR"/>
              <a:t> the production process affect </a:t>
            </a:r>
            <a:r>
              <a:rPr lang="fr-FR" err="1"/>
              <a:t>our</a:t>
            </a:r>
            <a:r>
              <a:rPr lang="fr-FR"/>
              <a:t> </a:t>
            </a:r>
            <a:r>
              <a:rPr lang="fr-FR" err="1"/>
              <a:t>energy</a:t>
            </a:r>
            <a:r>
              <a:rPr lang="fr-FR"/>
              <a:t> </a:t>
            </a:r>
            <a:r>
              <a:rPr lang="fr-FR" err="1"/>
              <a:t>consumption</a:t>
            </a:r>
            <a:r>
              <a:rPr lang="fr-FR"/>
              <a:t>?</a:t>
            </a:r>
          </a:p>
          <a:p>
            <a:endParaRPr lang="en-US"/>
          </a:p>
        </p:txBody>
      </p:sp>
      <p:sp>
        <p:nvSpPr>
          <p:cNvPr id="5" name="Text Placeholder 4">
            <a:extLst>
              <a:ext uri="{FF2B5EF4-FFF2-40B4-BE49-F238E27FC236}">
                <a16:creationId xmlns:a16="http://schemas.microsoft.com/office/drawing/2014/main" id="{E1D73FB6-95A4-4367-B425-8904E8E3BBAA}"/>
              </a:ext>
            </a:extLst>
          </p:cNvPr>
          <p:cNvSpPr>
            <a:spLocks noGrp="1"/>
          </p:cNvSpPr>
          <p:nvPr>
            <p:ph type="body" sz="quarter" idx="32"/>
          </p:nvPr>
        </p:nvSpPr>
        <p:spPr/>
        <p:txBody>
          <a:bodyPr/>
          <a:lstStyle/>
          <a:p>
            <a:r>
              <a:rPr lang="en-CA"/>
              <a:t>Models with Linear Relationships</a:t>
            </a:r>
            <a:endParaRPr lang="en-US"/>
          </a:p>
        </p:txBody>
      </p:sp>
      <p:sp>
        <p:nvSpPr>
          <p:cNvPr id="6" name="Text Placeholder 5">
            <a:extLst>
              <a:ext uri="{FF2B5EF4-FFF2-40B4-BE49-F238E27FC236}">
                <a16:creationId xmlns:a16="http://schemas.microsoft.com/office/drawing/2014/main" id="{1FDD9069-1D68-4FEF-B5EC-FCCFB4DD5AF3}"/>
              </a:ext>
            </a:extLst>
          </p:cNvPr>
          <p:cNvSpPr>
            <a:spLocks noGrp="1"/>
          </p:cNvSpPr>
          <p:nvPr>
            <p:ph type="body" sz="quarter" idx="33"/>
          </p:nvPr>
        </p:nvSpPr>
        <p:spPr/>
        <p:txBody>
          <a:bodyPr/>
          <a:lstStyle/>
          <a:p>
            <a:endParaRPr lang="en-US"/>
          </a:p>
        </p:txBody>
      </p:sp>
    </p:spTree>
    <p:extLst>
      <p:ext uri="{BB962C8B-B14F-4D97-AF65-F5344CB8AC3E}">
        <p14:creationId xmlns:p14="http://schemas.microsoft.com/office/powerpoint/2010/main" val="992829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3DD09B-C53B-4FCE-9748-A7937511BC60}"/>
              </a:ext>
            </a:extLst>
          </p:cNvPr>
          <p:cNvSpPr>
            <a:spLocks noGrp="1"/>
          </p:cNvSpPr>
          <p:nvPr>
            <p:ph type="sldNum" sz="quarter" idx="4"/>
          </p:nvPr>
        </p:nvSpPr>
        <p:spPr/>
        <p:txBody>
          <a:bodyPr/>
          <a:lstStyle/>
          <a:p>
            <a:r>
              <a:rPr lang="en-US"/>
              <a:t>Page </a:t>
            </a:r>
            <a:fld id="{5A9C12DC-491F-9444-86A2-13AC5C62A2FC}" type="slidenum">
              <a:rPr lang="en-US" smtClean="0"/>
              <a:pPr/>
              <a:t>62</a:t>
            </a:fld>
            <a:endParaRPr lang="en-US"/>
          </a:p>
        </p:txBody>
      </p:sp>
      <p:sp>
        <p:nvSpPr>
          <p:cNvPr id="3" name="Footer Placeholder 2">
            <a:extLst>
              <a:ext uri="{FF2B5EF4-FFF2-40B4-BE49-F238E27FC236}">
                <a16:creationId xmlns:a16="http://schemas.microsoft.com/office/drawing/2014/main" id="{90C38D48-E54C-4EEB-AF11-83B23D93E539}"/>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AD792C87-502E-4ABF-8A51-070466E667BB}"/>
              </a:ext>
            </a:extLst>
          </p:cNvPr>
          <p:cNvSpPr>
            <a:spLocks noGrp="1"/>
          </p:cNvSpPr>
          <p:nvPr>
            <p:ph sz="quarter" idx="31"/>
          </p:nvPr>
        </p:nvSpPr>
        <p:spPr>
          <a:xfrm>
            <a:off x="258055" y="1203325"/>
            <a:ext cx="5232762" cy="3483527"/>
          </a:xfrm>
        </p:spPr>
        <p:txBody>
          <a:bodyPr>
            <a:normAutofit fontScale="85000" lnSpcReduction="20000"/>
          </a:bodyPr>
          <a:lstStyle/>
          <a:p>
            <a:pPr>
              <a:lnSpc>
                <a:spcPct val="120000"/>
              </a:lnSpc>
            </a:pPr>
            <a:r>
              <a:rPr lang="en-CA" sz="2000">
                <a:solidFill>
                  <a:schemeClr val="bg2"/>
                </a:solidFill>
              </a:rPr>
              <a:t>PME applies linear regression in the modelling engine</a:t>
            </a:r>
          </a:p>
          <a:p>
            <a:pPr>
              <a:lnSpc>
                <a:spcPct val="120000"/>
              </a:lnSpc>
            </a:pPr>
            <a:r>
              <a:rPr lang="en-CA" sz="2000">
                <a:solidFill>
                  <a:schemeClr val="bg2"/>
                </a:solidFill>
              </a:rPr>
              <a:t>What is Linear Regression?</a:t>
            </a:r>
          </a:p>
          <a:p>
            <a:pPr lvl="1">
              <a:lnSpc>
                <a:spcPct val="120000"/>
              </a:lnSpc>
            </a:pPr>
            <a:r>
              <a:rPr lang="en-CA" sz="1700"/>
              <a:t>A form of regression analysis where observed data are modeled by a linear equation with one or more independent variables.</a:t>
            </a:r>
          </a:p>
          <a:p>
            <a:pPr lvl="1">
              <a:lnSpc>
                <a:spcPct val="120000"/>
              </a:lnSpc>
            </a:pPr>
            <a:r>
              <a:rPr lang="en-CA" sz="1700"/>
              <a:t>The objective is to find the </a:t>
            </a:r>
            <a:r>
              <a:rPr lang="en-CA" sz="1700" i="1">
                <a:solidFill>
                  <a:schemeClr val="hlink"/>
                </a:solidFill>
              </a:rPr>
              <a:t>best-fitting</a:t>
            </a:r>
            <a:r>
              <a:rPr lang="en-CA" sz="1700"/>
              <a:t> “straight” line through the points of observed data in a </a:t>
            </a:r>
            <a:r>
              <a:rPr lang="en-CA" sz="1700" b="1" i="1">
                <a:solidFill>
                  <a:schemeClr val="bg2"/>
                </a:solidFill>
              </a:rPr>
              <a:t>scatterplot</a:t>
            </a:r>
            <a:r>
              <a:rPr lang="en-CA" sz="1700"/>
              <a:t>.</a:t>
            </a:r>
          </a:p>
          <a:p>
            <a:pPr>
              <a:lnSpc>
                <a:spcPct val="120000"/>
              </a:lnSpc>
            </a:pPr>
            <a:r>
              <a:rPr lang="en-CA" sz="2000">
                <a:solidFill>
                  <a:schemeClr val="bg2"/>
                </a:solidFill>
              </a:rPr>
              <a:t>What is “best fitting”?</a:t>
            </a:r>
          </a:p>
          <a:p>
            <a:pPr lvl="1">
              <a:lnSpc>
                <a:spcPct val="120000"/>
              </a:lnSpc>
            </a:pPr>
            <a:r>
              <a:rPr lang="en-CA" sz="1700"/>
              <a:t>Refers to the line that minimizes the sum of the squared errors.</a:t>
            </a:r>
          </a:p>
          <a:p>
            <a:pPr lvl="1">
              <a:lnSpc>
                <a:spcPct val="120000"/>
              </a:lnSpc>
            </a:pPr>
            <a:r>
              <a:rPr lang="en-CA" sz="1700"/>
              <a:t>Error =  actual value (Y) – equation value (Y’)</a:t>
            </a:r>
            <a:endParaRPr lang="en-US" sz="1700"/>
          </a:p>
          <a:p>
            <a:endParaRPr lang="en-US"/>
          </a:p>
        </p:txBody>
      </p:sp>
      <p:sp>
        <p:nvSpPr>
          <p:cNvPr id="5" name="Text Placeholder 4">
            <a:extLst>
              <a:ext uri="{FF2B5EF4-FFF2-40B4-BE49-F238E27FC236}">
                <a16:creationId xmlns:a16="http://schemas.microsoft.com/office/drawing/2014/main" id="{C7D9823A-2E26-4F7B-AF9E-84BB2EAE6301}"/>
              </a:ext>
            </a:extLst>
          </p:cNvPr>
          <p:cNvSpPr>
            <a:spLocks noGrp="1"/>
          </p:cNvSpPr>
          <p:nvPr>
            <p:ph type="body" sz="quarter" idx="32"/>
          </p:nvPr>
        </p:nvSpPr>
        <p:spPr/>
        <p:txBody>
          <a:bodyPr/>
          <a:lstStyle/>
          <a:p>
            <a:r>
              <a:rPr lang="en-CA"/>
              <a:t>Ah Yes, Linear Regression!</a:t>
            </a:r>
            <a:endParaRPr lang="en-US"/>
          </a:p>
        </p:txBody>
      </p:sp>
      <p:sp>
        <p:nvSpPr>
          <p:cNvPr id="6" name="Text Placeholder 5">
            <a:extLst>
              <a:ext uri="{FF2B5EF4-FFF2-40B4-BE49-F238E27FC236}">
                <a16:creationId xmlns:a16="http://schemas.microsoft.com/office/drawing/2014/main" id="{326FB4AF-CA3B-4F62-A533-577422075C3D}"/>
              </a:ext>
            </a:extLst>
          </p:cNvPr>
          <p:cNvSpPr>
            <a:spLocks noGrp="1"/>
          </p:cNvSpPr>
          <p:nvPr>
            <p:ph type="body" sz="quarter" idx="33"/>
          </p:nvPr>
        </p:nvSpPr>
        <p:spPr/>
        <p:txBody>
          <a:bodyPr/>
          <a:lstStyle/>
          <a:p>
            <a:endParaRPr lang="en-US"/>
          </a:p>
        </p:txBody>
      </p:sp>
      <p:pic>
        <p:nvPicPr>
          <p:cNvPr id="7" name="Picture 4" descr="j0390132">
            <a:extLst>
              <a:ext uri="{FF2B5EF4-FFF2-40B4-BE49-F238E27FC236}">
                <a16:creationId xmlns:a16="http://schemas.microsoft.com/office/drawing/2014/main" id="{7F41850D-02F5-4464-ADC5-539D1D38BABF}"/>
              </a:ext>
            </a:extLst>
          </p:cNvPr>
          <p:cNvPicPr>
            <a:picLocks noChangeAspect="1" noChangeArrowheads="1"/>
          </p:cNvPicPr>
          <p:nvPr/>
        </p:nvPicPr>
        <p:blipFill>
          <a:blip r:embed="rId3" cstate="print"/>
          <a:srcRect/>
          <a:stretch>
            <a:fillRect/>
          </a:stretch>
        </p:blipFill>
        <p:spPr bwMode="auto">
          <a:xfrm>
            <a:off x="6213355" y="3035852"/>
            <a:ext cx="2819400" cy="2012950"/>
          </a:xfrm>
          <a:prstGeom prst="rect">
            <a:avLst/>
          </a:prstGeom>
          <a:noFill/>
        </p:spPr>
      </p:pic>
      <p:pic>
        <p:nvPicPr>
          <p:cNvPr id="8" name="Picture 5" descr="Example of linear regression with one dependent and one independent variable.">
            <a:hlinkClick r:id="rId4" tooltip="Example of linear regression with one dependent and one independent variable."/>
            <a:extLst>
              <a:ext uri="{FF2B5EF4-FFF2-40B4-BE49-F238E27FC236}">
                <a16:creationId xmlns:a16="http://schemas.microsoft.com/office/drawing/2014/main" id="{17ADDF00-B049-4F02-9706-5CA9D9C41E56}"/>
              </a:ext>
            </a:extLst>
          </p:cNvPr>
          <p:cNvPicPr>
            <a:picLocks noChangeAspect="1" noChangeArrowheads="1"/>
          </p:cNvPicPr>
          <p:nvPr/>
        </p:nvPicPr>
        <p:blipFill>
          <a:blip r:embed="rId5" cstate="print"/>
          <a:srcRect/>
          <a:stretch>
            <a:fillRect/>
          </a:stretch>
        </p:blipFill>
        <p:spPr bwMode="auto">
          <a:xfrm>
            <a:off x="6123609" y="521252"/>
            <a:ext cx="2857500" cy="2352675"/>
          </a:xfrm>
          <a:prstGeom prst="rect">
            <a:avLst/>
          </a:prstGeom>
          <a:noFill/>
        </p:spPr>
      </p:pic>
    </p:spTree>
    <p:extLst>
      <p:ext uri="{BB962C8B-B14F-4D97-AF65-F5344CB8AC3E}">
        <p14:creationId xmlns:p14="http://schemas.microsoft.com/office/powerpoint/2010/main" val="2211144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1234C3-C392-4F12-9AFC-DEB09F52071F}"/>
              </a:ext>
            </a:extLst>
          </p:cNvPr>
          <p:cNvSpPr>
            <a:spLocks noGrp="1"/>
          </p:cNvSpPr>
          <p:nvPr>
            <p:ph type="sldNum" sz="quarter" idx="4"/>
          </p:nvPr>
        </p:nvSpPr>
        <p:spPr/>
        <p:txBody>
          <a:bodyPr/>
          <a:lstStyle/>
          <a:p>
            <a:r>
              <a:rPr lang="en-US"/>
              <a:t>Page </a:t>
            </a:r>
            <a:fld id="{5A9C12DC-491F-9444-86A2-13AC5C62A2FC}" type="slidenum">
              <a:rPr lang="en-US" smtClean="0"/>
              <a:pPr/>
              <a:t>63</a:t>
            </a:fld>
            <a:endParaRPr lang="en-US"/>
          </a:p>
        </p:txBody>
      </p:sp>
      <p:sp>
        <p:nvSpPr>
          <p:cNvPr id="3" name="Footer Placeholder 2">
            <a:extLst>
              <a:ext uri="{FF2B5EF4-FFF2-40B4-BE49-F238E27FC236}">
                <a16:creationId xmlns:a16="http://schemas.microsoft.com/office/drawing/2014/main" id="{124B918B-2474-4D5C-9D71-F580A11F6B8D}"/>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D492CE00-BA93-48FD-88B9-62A4B3E10806}"/>
              </a:ext>
            </a:extLst>
          </p:cNvPr>
          <p:cNvSpPr>
            <a:spLocks noGrp="1"/>
          </p:cNvSpPr>
          <p:nvPr>
            <p:ph sz="quarter" idx="31"/>
          </p:nvPr>
        </p:nvSpPr>
        <p:spPr>
          <a:xfrm>
            <a:off x="258055" y="1203325"/>
            <a:ext cx="4760985" cy="3176589"/>
          </a:xfrm>
        </p:spPr>
        <p:txBody>
          <a:bodyPr>
            <a:normAutofit fontScale="85000" lnSpcReduction="20000"/>
          </a:bodyPr>
          <a:lstStyle/>
          <a:p>
            <a:r>
              <a:rPr lang="en-US" sz="1400">
                <a:solidFill>
                  <a:schemeClr val="bg2"/>
                </a:solidFill>
              </a:rPr>
              <a:t>Scatter Diagram or Plot: </a:t>
            </a:r>
          </a:p>
          <a:p>
            <a:pPr marL="490530" lvl="1" indent="-285750"/>
            <a:r>
              <a:rPr lang="en-US"/>
              <a:t>Graphical technique we use to show bi-variate  relationships</a:t>
            </a:r>
          </a:p>
          <a:p>
            <a:pPr marL="490530" lvl="1" indent="-285750"/>
            <a:r>
              <a:rPr lang="en-US"/>
              <a:t>To draw a scatter diagram we need two variables.</a:t>
            </a:r>
          </a:p>
          <a:p>
            <a:pPr marL="490530" lvl="1" indent="-285750"/>
            <a:r>
              <a:rPr lang="en-US"/>
              <a:t>We scale one variable along the horizontal axis (X-axis) of a graph and the other variable along the vertical (Y-axis).</a:t>
            </a:r>
          </a:p>
          <a:p>
            <a:pPr>
              <a:lnSpc>
                <a:spcPct val="90000"/>
              </a:lnSpc>
            </a:pPr>
            <a:r>
              <a:rPr lang="en-US" sz="1400">
                <a:solidFill>
                  <a:schemeClr val="bg2"/>
                </a:solidFill>
              </a:rPr>
              <a:t>Dependent Variable</a:t>
            </a:r>
          </a:p>
          <a:p>
            <a:pPr marL="490530" lvl="1" indent="-285750">
              <a:lnSpc>
                <a:spcPct val="90000"/>
              </a:lnSpc>
            </a:pPr>
            <a:r>
              <a:rPr lang="en-US"/>
              <a:t>The variable that is being predicted or estimated.</a:t>
            </a:r>
          </a:p>
          <a:p>
            <a:pPr marL="490530" lvl="1" indent="-285750">
              <a:lnSpc>
                <a:spcPct val="90000"/>
              </a:lnSpc>
            </a:pPr>
            <a:r>
              <a:rPr lang="en-US"/>
              <a:t>It is scaled on the Y-axis.</a:t>
            </a:r>
          </a:p>
          <a:p>
            <a:pPr marL="15874" indent="0">
              <a:lnSpc>
                <a:spcPct val="90000"/>
              </a:lnSpc>
            </a:pPr>
            <a:r>
              <a:rPr lang="en-US" sz="1400">
                <a:solidFill>
                  <a:schemeClr val="bg2"/>
                </a:solidFill>
              </a:rPr>
              <a:t>Independent Variable</a:t>
            </a:r>
          </a:p>
          <a:p>
            <a:pPr marL="490530" lvl="1" indent="-285750">
              <a:lnSpc>
                <a:spcPct val="90000"/>
              </a:lnSpc>
            </a:pPr>
            <a:r>
              <a:rPr lang="en-US"/>
              <a:t>The variable that provides the basis for estimation.</a:t>
            </a:r>
          </a:p>
          <a:p>
            <a:pPr marL="490530" lvl="1" indent="-285750">
              <a:lnSpc>
                <a:spcPct val="90000"/>
              </a:lnSpc>
            </a:pPr>
            <a:r>
              <a:rPr lang="en-US"/>
              <a:t>It is the predictor variable.</a:t>
            </a:r>
          </a:p>
          <a:p>
            <a:pPr marL="490530" lvl="1" indent="-285750">
              <a:lnSpc>
                <a:spcPct val="90000"/>
              </a:lnSpc>
            </a:pPr>
            <a:r>
              <a:rPr lang="en-US"/>
              <a:t>It is scaled on the X-axis.</a:t>
            </a:r>
          </a:p>
          <a:p>
            <a:pPr marL="15874" indent="0"/>
            <a:endParaRPr lang="en-US"/>
          </a:p>
        </p:txBody>
      </p:sp>
      <p:sp>
        <p:nvSpPr>
          <p:cNvPr id="5" name="Text Placeholder 4">
            <a:extLst>
              <a:ext uri="{FF2B5EF4-FFF2-40B4-BE49-F238E27FC236}">
                <a16:creationId xmlns:a16="http://schemas.microsoft.com/office/drawing/2014/main" id="{D49AB403-309A-4D84-B9C3-ADCB2AA45CB1}"/>
              </a:ext>
            </a:extLst>
          </p:cNvPr>
          <p:cNvSpPr>
            <a:spLocks noGrp="1"/>
          </p:cNvSpPr>
          <p:nvPr>
            <p:ph type="body" sz="quarter" idx="32"/>
          </p:nvPr>
        </p:nvSpPr>
        <p:spPr/>
        <p:txBody>
          <a:bodyPr/>
          <a:lstStyle/>
          <a:p>
            <a:r>
              <a:rPr lang="en-US"/>
              <a:t>Wait, wait…Slow Down</a:t>
            </a:r>
          </a:p>
        </p:txBody>
      </p:sp>
      <p:sp>
        <p:nvSpPr>
          <p:cNvPr id="6" name="Text Placeholder 5">
            <a:extLst>
              <a:ext uri="{FF2B5EF4-FFF2-40B4-BE49-F238E27FC236}">
                <a16:creationId xmlns:a16="http://schemas.microsoft.com/office/drawing/2014/main" id="{32FAACA4-1418-4CF9-A84B-27238FCF824E}"/>
              </a:ext>
            </a:extLst>
          </p:cNvPr>
          <p:cNvSpPr>
            <a:spLocks noGrp="1"/>
          </p:cNvSpPr>
          <p:nvPr>
            <p:ph type="body" sz="quarter" idx="33"/>
          </p:nvPr>
        </p:nvSpPr>
        <p:spPr/>
        <p:txBody>
          <a:bodyPr/>
          <a:lstStyle/>
          <a:p>
            <a:r>
              <a:rPr lang="en-US"/>
              <a:t>Let’s review some concepts</a:t>
            </a:r>
          </a:p>
        </p:txBody>
      </p:sp>
      <p:pic>
        <p:nvPicPr>
          <p:cNvPr id="7" name="Picture 5" descr="Example of linear regression with one dependent and one independent variable.">
            <a:hlinkClick r:id="rId2" tooltip="Example of linear regression with one dependent and one independent variable."/>
            <a:extLst>
              <a:ext uri="{FF2B5EF4-FFF2-40B4-BE49-F238E27FC236}">
                <a16:creationId xmlns:a16="http://schemas.microsoft.com/office/drawing/2014/main" id="{01EB0A87-36C8-4C65-B980-442D457496E9}"/>
              </a:ext>
            </a:extLst>
          </p:cNvPr>
          <p:cNvPicPr>
            <a:picLocks noChangeAspect="1" noChangeArrowheads="1"/>
          </p:cNvPicPr>
          <p:nvPr/>
        </p:nvPicPr>
        <p:blipFill>
          <a:blip r:embed="rId3" cstate="print"/>
          <a:srcRect/>
          <a:stretch>
            <a:fillRect/>
          </a:stretch>
        </p:blipFill>
        <p:spPr bwMode="auto">
          <a:xfrm>
            <a:off x="5493689" y="1383118"/>
            <a:ext cx="2857500" cy="2352675"/>
          </a:xfrm>
          <a:prstGeom prst="rect">
            <a:avLst/>
          </a:prstGeom>
          <a:noFill/>
        </p:spPr>
      </p:pic>
    </p:spTree>
    <p:extLst>
      <p:ext uri="{BB962C8B-B14F-4D97-AF65-F5344CB8AC3E}">
        <p14:creationId xmlns:p14="http://schemas.microsoft.com/office/powerpoint/2010/main" val="2537387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0BAC49-4A21-47E6-AECD-24722CF9891A}"/>
              </a:ext>
            </a:extLst>
          </p:cNvPr>
          <p:cNvSpPr>
            <a:spLocks noGrp="1"/>
          </p:cNvSpPr>
          <p:nvPr>
            <p:ph type="sldNum" sz="quarter" idx="4"/>
          </p:nvPr>
        </p:nvSpPr>
        <p:spPr/>
        <p:txBody>
          <a:bodyPr/>
          <a:lstStyle/>
          <a:p>
            <a:r>
              <a:rPr lang="en-US"/>
              <a:t>Page </a:t>
            </a:r>
            <a:fld id="{5A9C12DC-491F-9444-86A2-13AC5C62A2FC}" type="slidenum">
              <a:rPr lang="en-US" smtClean="0"/>
              <a:pPr/>
              <a:t>64</a:t>
            </a:fld>
            <a:endParaRPr lang="en-US"/>
          </a:p>
        </p:txBody>
      </p:sp>
      <p:sp>
        <p:nvSpPr>
          <p:cNvPr id="3" name="Footer Placeholder 2">
            <a:extLst>
              <a:ext uri="{FF2B5EF4-FFF2-40B4-BE49-F238E27FC236}">
                <a16:creationId xmlns:a16="http://schemas.microsoft.com/office/drawing/2014/main" id="{B7928952-CA41-4880-A58D-5415EB1E782E}"/>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BB33553D-3386-4AFD-BA97-C24C8C2FC0F2}"/>
              </a:ext>
            </a:extLst>
          </p:cNvPr>
          <p:cNvSpPr>
            <a:spLocks noGrp="1"/>
          </p:cNvSpPr>
          <p:nvPr>
            <p:ph sz="quarter" idx="31"/>
          </p:nvPr>
        </p:nvSpPr>
        <p:spPr>
          <a:xfrm>
            <a:off x="258055" y="1203325"/>
            <a:ext cx="4192025" cy="3176589"/>
          </a:xfrm>
        </p:spPr>
        <p:txBody>
          <a:bodyPr>
            <a:normAutofit fontScale="92500" lnSpcReduction="20000"/>
          </a:bodyPr>
          <a:lstStyle/>
          <a:p>
            <a:pPr marL="301624" indent="-285750">
              <a:buFont typeface="Arial" panose="020B0604020202020204" pitchFamily="34" charset="0"/>
              <a:buChar char="•"/>
            </a:pPr>
            <a:r>
              <a:rPr lang="en-CA"/>
              <a:t>Scatter Diagrams show </a:t>
            </a:r>
            <a:r>
              <a:rPr lang="en-CA" b="1"/>
              <a:t>correlation</a:t>
            </a:r>
            <a:r>
              <a:rPr lang="en-CA"/>
              <a:t> NOT </a:t>
            </a:r>
            <a:r>
              <a:rPr lang="en-CA" b="1"/>
              <a:t>causation</a:t>
            </a:r>
            <a:r>
              <a:rPr lang="en-CA"/>
              <a:t>.</a:t>
            </a:r>
          </a:p>
          <a:p>
            <a:pPr marL="301624" indent="-285750">
              <a:buFont typeface="Arial" panose="020B0604020202020204" pitchFamily="34" charset="0"/>
              <a:buChar char="•"/>
            </a:pPr>
            <a:r>
              <a:rPr lang="en-CA"/>
              <a:t>Correlation is the direction and strength of the </a:t>
            </a:r>
            <a:r>
              <a:rPr lang="en-CA" b="1"/>
              <a:t>association</a:t>
            </a:r>
            <a:r>
              <a:rPr lang="en-CA"/>
              <a:t> between two variables.  Correlation does </a:t>
            </a:r>
            <a:r>
              <a:rPr lang="en-CA" b="1"/>
              <a:t>not</a:t>
            </a:r>
            <a:r>
              <a:rPr lang="en-CA"/>
              <a:t> indicate that an increase in one variable </a:t>
            </a:r>
            <a:r>
              <a:rPr lang="en-CA" i="1"/>
              <a:t>causes </a:t>
            </a:r>
            <a:r>
              <a:rPr lang="en-CA"/>
              <a:t>an increase in the other </a:t>
            </a:r>
          </a:p>
          <a:p>
            <a:pPr>
              <a:buFont typeface="Arial" pitchFamily="34" charset="0"/>
              <a:buChar char="•"/>
            </a:pPr>
            <a:r>
              <a:rPr lang="en-CA"/>
              <a:t>We quantify the correlation between two variables using a coefficient of correlation, defined as “r”.</a:t>
            </a:r>
          </a:p>
          <a:p>
            <a:pPr lvl="1"/>
            <a:r>
              <a:rPr lang="en-US" i="1"/>
              <a:t>r</a:t>
            </a:r>
            <a:r>
              <a:rPr lang="en-US"/>
              <a:t> can range from –1.00 to 1.00.</a:t>
            </a:r>
          </a:p>
          <a:p>
            <a:pPr lvl="1"/>
            <a:r>
              <a:rPr lang="en-US"/>
              <a:t>values of –1.00 or 1.00 indicate perfect and strong correlations.</a:t>
            </a:r>
          </a:p>
          <a:p>
            <a:pPr lvl="1"/>
            <a:r>
              <a:rPr lang="en-US"/>
              <a:t>values close to 0.0 indicate weak correlations.</a:t>
            </a:r>
          </a:p>
          <a:p>
            <a:pPr lvl="1"/>
            <a:r>
              <a:rPr lang="en-US"/>
              <a:t>negative values indicate an </a:t>
            </a:r>
            <a:r>
              <a:rPr lang="en-US" i="1"/>
              <a:t>inverse</a:t>
            </a:r>
            <a:r>
              <a:rPr lang="en-US"/>
              <a:t> relationship and positive values indicate a </a:t>
            </a:r>
            <a:r>
              <a:rPr lang="en-US" i="1"/>
              <a:t>direct</a:t>
            </a:r>
            <a:r>
              <a:rPr lang="en-US"/>
              <a:t> relationship.</a:t>
            </a:r>
          </a:p>
          <a:p>
            <a:pPr marL="301624" indent="-285750">
              <a:buFont typeface="Arial" panose="020B0604020202020204" pitchFamily="34" charset="0"/>
              <a:buChar char="•"/>
            </a:pPr>
            <a:endParaRPr lang="en-CA"/>
          </a:p>
          <a:p>
            <a:endParaRPr lang="en-US"/>
          </a:p>
        </p:txBody>
      </p:sp>
      <p:sp>
        <p:nvSpPr>
          <p:cNvPr id="5" name="Text Placeholder 4">
            <a:extLst>
              <a:ext uri="{FF2B5EF4-FFF2-40B4-BE49-F238E27FC236}">
                <a16:creationId xmlns:a16="http://schemas.microsoft.com/office/drawing/2014/main" id="{99AE6FDB-12F6-4A4C-BC0B-85B7D3D3795D}"/>
              </a:ext>
            </a:extLst>
          </p:cNvPr>
          <p:cNvSpPr>
            <a:spLocks noGrp="1"/>
          </p:cNvSpPr>
          <p:nvPr>
            <p:ph type="body" sz="quarter" idx="32"/>
          </p:nvPr>
        </p:nvSpPr>
        <p:spPr/>
        <p:txBody>
          <a:bodyPr/>
          <a:lstStyle/>
          <a:p>
            <a:r>
              <a:rPr lang="en-US"/>
              <a:t>Correlation and Causation</a:t>
            </a:r>
          </a:p>
        </p:txBody>
      </p:sp>
      <p:sp>
        <p:nvSpPr>
          <p:cNvPr id="6" name="Text Placeholder 5">
            <a:extLst>
              <a:ext uri="{FF2B5EF4-FFF2-40B4-BE49-F238E27FC236}">
                <a16:creationId xmlns:a16="http://schemas.microsoft.com/office/drawing/2014/main" id="{89595CA7-DA7C-4ADD-BBC4-EA4347C6AB68}"/>
              </a:ext>
            </a:extLst>
          </p:cNvPr>
          <p:cNvSpPr>
            <a:spLocks noGrp="1"/>
          </p:cNvSpPr>
          <p:nvPr>
            <p:ph type="body" sz="quarter" idx="33"/>
          </p:nvPr>
        </p:nvSpPr>
        <p:spPr/>
        <p:txBody>
          <a:bodyPr/>
          <a:lstStyle/>
          <a:p>
            <a:r>
              <a:rPr lang="en-US"/>
              <a:t>Important when selecting your independent variables!</a:t>
            </a:r>
          </a:p>
        </p:txBody>
      </p:sp>
      <p:pic>
        <p:nvPicPr>
          <p:cNvPr id="7" name="Picture 2" descr="Image result for a statistician cartoon">
            <a:extLst>
              <a:ext uri="{FF2B5EF4-FFF2-40B4-BE49-F238E27FC236}">
                <a16:creationId xmlns:a16="http://schemas.microsoft.com/office/drawing/2014/main" id="{6F03F508-7413-4FDC-B572-A4B932311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854" y="1448400"/>
            <a:ext cx="3986492" cy="12956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a statistician cartoon">
            <a:extLst>
              <a:ext uri="{FF2B5EF4-FFF2-40B4-BE49-F238E27FC236}">
                <a16:creationId xmlns:a16="http://schemas.microsoft.com/office/drawing/2014/main" id="{D7AA03E6-839A-4A82-8A75-3C1CA6327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2906472"/>
            <a:ext cx="3430693" cy="138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343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FD538B-9661-4999-9DF9-64FB35461C55}"/>
              </a:ext>
            </a:extLst>
          </p:cNvPr>
          <p:cNvSpPr>
            <a:spLocks noGrp="1"/>
          </p:cNvSpPr>
          <p:nvPr>
            <p:ph type="sldNum" sz="quarter" idx="4"/>
          </p:nvPr>
        </p:nvSpPr>
        <p:spPr/>
        <p:txBody>
          <a:bodyPr/>
          <a:lstStyle/>
          <a:p>
            <a:r>
              <a:rPr lang="en-US"/>
              <a:t>Page </a:t>
            </a:r>
            <a:fld id="{5A9C12DC-491F-9444-86A2-13AC5C62A2FC}" type="slidenum">
              <a:rPr lang="en-US" smtClean="0"/>
              <a:pPr/>
              <a:t>65</a:t>
            </a:fld>
            <a:endParaRPr lang="en-US"/>
          </a:p>
        </p:txBody>
      </p:sp>
      <p:sp>
        <p:nvSpPr>
          <p:cNvPr id="3" name="Footer Placeholder 2">
            <a:extLst>
              <a:ext uri="{FF2B5EF4-FFF2-40B4-BE49-F238E27FC236}">
                <a16:creationId xmlns:a16="http://schemas.microsoft.com/office/drawing/2014/main" id="{F7D1865F-8B15-4FEB-B668-C3CF94AD7062}"/>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D2F4DC3A-17F6-4DA4-8530-EFAEE97D9F4B}"/>
              </a:ext>
            </a:extLst>
          </p:cNvPr>
          <p:cNvSpPr>
            <a:spLocks noGrp="1"/>
          </p:cNvSpPr>
          <p:nvPr>
            <p:ph sz="quarter" idx="31"/>
          </p:nvPr>
        </p:nvSpPr>
        <p:spPr>
          <a:xfrm>
            <a:off x="258055" y="1203325"/>
            <a:ext cx="5438318" cy="3176589"/>
          </a:xfrm>
        </p:spPr>
        <p:txBody>
          <a:bodyPr/>
          <a:lstStyle/>
          <a:p>
            <a:pPr>
              <a:lnSpc>
                <a:spcPct val="90000"/>
              </a:lnSpc>
              <a:buFont typeface="Arial" pitchFamily="34" charset="0"/>
              <a:buChar char="•"/>
            </a:pPr>
            <a:r>
              <a:rPr lang="en-US"/>
              <a:t>The </a:t>
            </a:r>
            <a:r>
              <a:rPr lang="en-US" i="1"/>
              <a:t>dependent</a:t>
            </a:r>
            <a:r>
              <a:rPr lang="en-US"/>
              <a:t> variable is the variable we wish to understand or predict (usually the “y” term)</a:t>
            </a:r>
          </a:p>
          <a:p>
            <a:pPr>
              <a:lnSpc>
                <a:spcPct val="90000"/>
              </a:lnSpc>
              <a:buFont typeface="Arial" pitchFamily="34" charset="0"/>
              <a:buChar char="•"/>
            </a:pPr>
            <a:r>
              <a:rPr lang="en-US"/>
              <a:t>The </a:t>
            </a:r>
            <a:r>
              <a:rPr lang="en-US" i="1"/>
              <a:t>independent</a:t>
            </a:r>
            <a:r>
              <a:rPr lang="en-US"/>
              <a:t> (or predictor) variable is the variable we will use to understand or predict the dependent variable (usually the “x” term)</a:t>
            </a:r>
          </a:p>
          <a:p>
            <a:pPr>
              <a:lnSpc>
                <a:spcPct val="90000"/>
              </a:lnSpc>
              <a:buFont typeface="Arial" pitchFamily="34" charset="0"/>
              <a:buChar char="•"/>
            </a:pPr>
            <a:r>
              <a:rPr lang="en-US" i="1"/>
              <a:t>Regression analysis</a:t>
            </a:r>
            <a:r>
              <a:rPr lang="en-US"/>
              <a:t> is a statistical technique that uses observed data to relate the dependent variable to one or more independent variables</a:t>
            </a:r>
          </a:p>
          <a:p>
            <a:pPr>
              <a:lnSpc>
                <a:spcPct val="90000"/>
              </a:lnSpc>
              <a:buFont typeface="Arial" pitchFamily="34" charset="0"/>
              <a:buChar char="•"/>
            </a:pPr>
            <a:r>
              <a:rPr lang="en-US"/>
              <a:t>The objective of regression analysis is to build a </a:t>
            </a:r>
            <a:r>
              <a:rPr lang="en-US" i="1"/>
              <a:t>regression model</a:t>
            </a:r>
            <a:r>
              <a:rPr lang="en-US"/>
              <a:t> (or predictive equation) that can be used to describe, predict, and control the dependent variable on the basis of the independent variable</a:t>
            </a:r>
          </a:p>
          <a:p>
            <a:endParaRPr lang="en-US"/>
          </a:p>
        </p:txBody>
      </p:sp>
      <p:sp>
        <p:nvSpPr>
          <p:cNvPr id="5" name="Text Placeholder 4">
            <a:extLst>
              <a:ext uri="{FF2B5EF4-FFF2-40B4-BE49-F238E27FC236}">
                <a16:creationId xmlns:a16="http://schemas.microsoft.com/office/drawing/2014/main" id="{2395D21D-3F3C-47D0-BDAE-FEE4F0933900}"/>
              </a:ext>
            </a:extLst>
          </p:cNvPr>
          <p:cNvSpPr>
            <a:spLocks noGrp="1"/>
          </p:cNvSpPr>
          <p:nvPr>
            <p:ph type="body" sz="quarter" idx="32"/>
          </p:nvPr>
        </p:nvSpPr>
        <p:spPr/>
        <p:txBody>
          <a:bodyPr/>
          <a:lstStyle/>
          <a:p>
            <a:r>
              <a:rPr lang="en-CA"/>
              <a:t>A Model, Mathematically Speaking</a:t>
            </a:r>
            <a:endParaRPr lang="en-US"/>
          </a:p>
        </p:txBody>
      </p:sp>
      <p:sp>
        <p:nvSpPr>
          <p:cNvPr id="6" name="Text Placeholder 5">
            <a:extLst>
              <a:ext uri="{FF2B5EF4-FFF2-40B4-BE49-F238E27FC236}">
                <a16:creationId xmlns:a16="http://schemas.microsoft.com/office/drawing/2014/main" id="{2FAB4529-8039-4DF7-83BC-F627D7EF7BD0}"/>
              </a:ext>
            </a:extLst>
          </p:cNvPr>
          <p:cNvSpPr>
            <a:spLocks noGrp="1"/>
          </p:cNvSpPr>
          <p:nvPr>
            <p:ph type="body" sz="quarter" idx="33"/>
          </p:nvPr>
        </p:nvSpPr>
        <p:spPr/>
        <p:txBody>
          <a:bodyPr/>
          <a:lstStyle/>
          <a:p>
            <a:endParaRPr lang="en-US"/>
          </a:p>
        </p:txBody>
      </p:sp>
      <p:pic>
        <p:nvPicPr>
          <p:cNvPr id="7" name="Picture 4" descr="j0390132">
            <a:extLst>
              <a:ext uri="{FF2B5EF4-FFF2-40B4-BE49-F238E27FC236}">
                <a16:creationId xmlns:a16="http://schemas.microsoft.com/office/drawing/2014/main" id="{961C9372-5428-4111-A3E8-0B6D543D333E}"/>
              </a:ext>
            </a:extLst>
          </p:cNvPr>
          <p:cNvPicPr>
            <a:picLocks noChangeAspect="1" noChangeArrowheads="1"/>
          </p:cNvPicPr>
          <p:nvPr/>
        </p:nvPicPr>
        <p:blipFill>
          <a:blip r:embed="rId2" cstate="print"/>
          <a:srcRect/>
          <a:stretch>
            <a:fillRect/>
          </a:stretch>
        </p:blipFill>
        <p:spPr bwMode="auto">
          <a:xfrm>
            <a:off x="5959356" y="1288332"/>
            <a:ext cx="2819400" cy="2012950"/>
          </a:xfrm>
          <a:prstGeom prst="rect">
            <a:avLst/>
          </a:prstGeom>
          <a:noFill/>
        </p:spPr>
      </p:pic>
    </p:spTree>
    <p:extLst>
      <p:ext uri="{BB962C8B-B14F-4D97-AF65-F5344CB8AC3E}">
        <p14:creationId xmlns:p14="http://schemas.microsoft.com/office/powerpoint/2010/main" val="2819846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75DC62-4117-4F72-89BF-4AB7A4324094}"/>
              </a:ext>
            </a:extLst>
          </p:cNvPr>
          <p:cNvSpPr>
            <a:spLocks noGrp="1"/>
          </p:cNvSpPr>
          <p:nvPr>
            <p:ph type="sldNum" sz="quarter" idx="4"/>
          </p:nvPr>
        </p:nvSpPr>
        <p:spPr/>
        <p:txBody>
          <a:bodyPr/>
          <a:lstStyle/>
          <a:p>
            <a:r>
              <a:rPr lang="en-US"/>
              <a:t>Page </a:t>
            </a:r>
            <a:fld id="{5A9C12DC-491F-9444-86A2-13AC5C62A2FC}" type="slidenum">
              <a:rPr lang="en-US" smtClean="0"/>
              <a:pPr/>
              <a:t>66</a:t>
            </a:fld>
            <a:endParaRPr lang="en-US"/>
          </a:p>
        </p:txBody>
      </p:sp>
      <p:sp>
        <p:nvSpPr>
          <p:cNvPr id="3" name="Footer Placeholder 2">
            <a:extLst>
              <a:ext uri="{FF2B5EF4-FFF2-40B4-BE49-F238E27FC236}">
                <a16:creationId xmlns:a16="http://schemas.microsoft.com/office/drawing/2014/main" id="{9D12F760-D25E-4B2B-8029-640A19EA4C12}"/>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2D0EAB6C-9C60-4A02-AD6B-499AEC6A4173}"/>
              </a:ext>
            </a:extLst>
          </p:cNvPr>
          <p:cNvSpPr>
            <a:spLocks noGrp="1"/>
          </p:cNvSpPr>
          <p:nvPr>
            <p:ph sz="quarter" idx="31"/>
          </p:nvPr>
        </p:nvSpPr>
        <p:spPr>
          <a:xfrm>
            <a:off x="258055" y="1203324"/>
            <a:ext cx="5511058" cy="3602797"/>
          </a:xfrm>
        </p:spPr>
        <p:txBody>
          <a:bodyPr>
            <a:normAutofit fontScale="85000" lnSpcReduction="20000"/>
          </a:bodyPr>
          <a:lstStyle/>
          <a:p>
            <a:pPr marL="323850" indent="-323850" defTabSz="774700">
              <a:buFont typeface="Wingdings" pitchFamily="2" charset="2"/>
              <a:buAutoNum type="arabicPeriod"/>
            </a:pPr>
            <a:r>
              <a:rPr lang="en-GB" sz="1800"/>
              <a:t>We take observations of the variable we want to model</a:t>
            </a:r>
          </a:p>
          <a:p>
            <a:pPr marL="323850" indent="-323850" defTabSz="774700"/>
            <a:r>
              <a:rPr lang="en-GB" sz="1800"/>
              <a:t>			+</a:t>
            </a:r>
          </a:p>
          <a:p>
            <a:pPr marL="323850" indent="-323850" defTabSz="774700">
              <a:buFont typeface="Wingdings" pitchFamily="2" charset="2"/>
              <a:buAutoNum type="arabicPeriod" startAt="2"/>
            </a:pPr>
            <a:r>
              <a:rPr lang="en-GB" sz="1800"/>
              <a:t>We take observations of all ‘input drivers’ we think influence the behaviour of the </a:t>
            </a:r>
            <a:r>
              <a:rPr lang="en-GB" sz="1800" err="1"/>
              <a:t>modeled</a:t>
            </a:r>
            <a:r>
              <a:rPr lang="en-GB" sz="1800"/>
              <a:t> variable</a:t>
            </a:r>
          </a:p>
          <a:p>
            <a:pPr marL="323850" indent="-323850" defTabSz="774700"/>
            <a:r>
              <a:rPr lang="en-GB" sz="1800"/>
              <a:t>			=</a:t>
            </a:r>
          </a:p>
          <a:p>
            <a:pPr marL="323850" indent="-323850" defTabSz="774700">
              <a:buFont typeface="Wingdings" pitchFamily="2" charset="2"/>
              <a:buAutoNum type="arabicPeriod" startAt="3"/>
            </a:pPr>
            <a:r>
              <a:rPr lang="en-GB" sz="1800"/>
              <a:t>We feed them through a number cruncher (PME’s Create Model Report) and create a mathematical relationship (function) where the inputs drive the result</a:t>
            </a:r>
          </a:p>
          <a:p>
            <a:pPr marL="323850" indent="-323850" defTabSz="774700"/>
            <a:endParaRPr lang="en-GB" sz="1800"/>
          </a:p>
          <a:p>
            <a:pPr marL="323850" indent="-323850" defTabSz="774700"/>
            <a:r>
              <a:rPr lang="en-GB" sz="1800"/>
              <a:t>Model Variable Value =</a:t>
            </a:r>
          </a:p>
          <a:p>
            <a:pPr marL="800100" lvl="1" indent="-323850" defTabSz="774700">
              <a:buFont typeface="Wingdings" pitchFamily="2" charset="2"/>
              <a:buNone/>
            </a:pPr>
            <a:r>
              <a:rPr lang="fr-FR"/>
              <a:t>Constant1 + Coefficient 1 * Driver Value 1</a:t>
            </a:r>
          </a:p>
          <a:p>
            <a:pPr marL="800100" lvl="1" indent="-323850" defTabSz="774700">
              <a:buFont typeface="Wingdings" pitchFamily="2" charset="2"/>
              <a:buNone/>
            </a:pPr>
            <a:r>
              <a:rPr lang="fr-FR"/>
              <a:t>Constant2 + Coefficient 2 * Driver Value 2</a:t>
            </a:r>
          </a:p>
          <a:p>
            <a:pPr marL="800100" lvl="1" indent="-323850" defTabSz="774700">
              <a:buFont typeface="Wingdings" pitchFamily="2" charset="2"/>
              <a:buNone/>
            </a:pPr>
            <a:r>
              <a:rPr lang="fr-FR"/>
              <a:t>...</a:t>
            </a:r>
          </a:p>
        </p:txBody>
      </p:sp>
      <p:sp>
        <p:nvSpPr>
          <p:cNvPr id="5" name="Text Placeholder 4">
            <a:extLst>
              <a:ext uri="{FF2B5EF4-FFF2-40B4-BE49-F238E27FC236}">
                <a16:creationId xmlns:a16="http://schemas.microsoft.com/office/drawing/2014/main" id="{B3BDBA18-928B-41C1-963A-7693E3E195D5}"/>
              </a:ext>
            </a:extLst>
          </p:cNvPr>
          <p:cNvSpPr>
            <a:spLocks noGrp="1"/>
          </p:cNvSpPr>
          <p:nvPr>
            <p:ph type="body" sz="quarter" idx="32"/>
          </p:nvPr>
        </p:nvSpPr>
        <p:spPr/>
        <p:txBody>
          <a:bodyPr/>
          <a:lstStyle/>
          <a:p>
            <a:r>
              <a:rPr lang="en-CA"/>
              <a:t>Model Creation</a:t>
            </a:r>
            <a:endParaRPr lang="en-US"/>
          </a:p>
        </p:txBody>
      </p:sp>
      <p:sp>
        <p:nvSpPr>
          <p:cNvPr id="6" name="Text Placeholder 5">
            <a:extLst>
              <a:ext uri="{FF2B5EF4-FFF2-40B4-BE49-F238E27FC236}">
                <a16:creationId xmlns:a16="http://schemas.microsoft.com/office/drawing/2014/main" id="{A0983BBD-9F9F-4D35-B36A-29F6183EC1AE}"/>
              </a:ext>
            </a:extLst>
          </p:cNvPr>
          <p:cNvSpPr>
            <a:spLocks noGrp="1"/>
          </p:cNvSpPr>
          <p:nvPr>
            <p:ph type="body" sz="quarter" idx="33"/>
          </p:nvPr>
        </p:nvSpPr>
        <p:spPr/>
        <p:txBody>
          <a:bodyPr/>
          <a:lstStyle/>
          <a:p>
            <a:endParaRPr lang="en-US"/>
          </a:p>
        </p:txBody>
      </p:sp>
      <p:pic>
        <p:nvPicPr>
          <p:cNvPr id="7" name="Picture 4" descr="j0390132">
            <a:extLst>
              <a:ext uri="{FF2B5EF4-FFF2-40B4-BE49-F238E27FC236}">
                <a16:creationId xmlns:a16="http://schemas.microsoft.com/office/drawing/2014/main" id="{CB669D50-492C-44CA-BF01-CFF91AEBBC9B}"/>
              </a:ext>
            </a:extLst>
          </p:cNvPr>
          <p:cNvPicPr>
            <a:picLocks noChangeAspect="1" noChangeArrowheads="1"/>
          </p:cNvPicPr>
          <p:nvPr/>
        </p:nvPicPr>
        <p:blipFill>
          <a:blip r:embed="rId2" cstate="print"/>
          <a:srcRect/>
          <a:stretch>
            <a:fillRect/>
          </a:stretch>
        </p:blipFill>
        <p:spPr bwMode="auto">
          <a:xfrm>
            <a:off x="6125817" y="1899478"/>
            <a:ext cx="2667000" cy="1903413"/>
          </a:xfrm>
          <a:prstGeom prst="rect">
            <a:avLst/>
          </a:prstGeom>
          <a:noFill/>
        </p:spPr>
      </p:pic>
    </p:spTree>
    <p:extLst>
      <p:ext uri="{BB962C8B-B14F-4D97-AF65-F5344CB8AC3E}">
        <p14:creationId xmlns:p14="http://schemas.microsoft.com/office/powerpoint/2010/main" val="5283454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88688C-8097-4871-8337-7CEE753666D8}"/>
              </a:ext>
            </a:extLst>
          </p:cNvPr>
          <p:cNvSpPr>
            <a:spLocks noGrp="1"/>
          </p:cNvSpPr>
          <p:nvPr>
            <p:ph type="sldNum" sz="quarter" idx="4"/>
          </p:nvPr>
        </p:nvSpPr>
        <p:spPr/>
        <p:txBody>
          <a:bodyPr/>
          <a:lstStyle/>
          <a:p>
            <a:r>
              <a:rPr lang="en-US"/>
              <a:t>Page </a:t>
            </a:r>
            <a:fld id="{5A9C12DC-491F-9444-86A2-13AC5C62A2FC}" type="slidenum">
              <a:rPr lang="en-US" smtClean="0"/>
              <a:pPr/>
              <a:t>67</a:t>
            </a:fld>
            <a:endParaRPr lang="en-US"/>
          </a:p>
        </p:txBody>
      </p:sp>
      <p:sp>
        <p:nvSpPr>
          <p:cNvPr id="3" name="Footer Placeholder 2">
            <a:extLst>
              <a:ext uri="{FF2B5EF4-FFF2-40B4-BE49-F238E27FC236}">
                <a16:creationId xmlns:a16="http://schemas.microsoft.com/office/drawing/2014/main" id="{6DDD8F39-D725-4B18-B160-1316CF82108C}"/>
              </a:ext>
            </a:extLst>
          </p:cNvPr>
          <p:cNvSpPr>
            <a:spLocks noGrp="1"/>
          </p:cNvSpPr>
          <p:nvPr>
            <p:ph type="ftr" sz="quarter" idx="3"/>
          </p:nvPr>
        </p:nvSpPr>
        <p:spPr/>
        <p:txBody>
          <a:bodyPr/>
          <a:lstStyle/>
          <a:p>
            <a:r>
              <a:rPr lang="en-US"/>
              <a:t>Confidential Property of Schneider Electric |</a:t>
            </a:r>
          </a:p>
        </p:txBody>
      </p:sp>
      <p:sp>
        <p:nvSpPr>
          <p:cNvPr id="4" name="Content Placeholder 3">
            <a:extLst>
              <a:ext uri="{FF2B5EF4-FFF2-40B4-BE49-F238E27FC236}">
                <a16:creationId xmlns:a16="http://schemas.microsoft.com/office/drawing/2014/main" id="{1F8F1BEE-BFFC-4E81-88A6-B57C99D5B1DA}"/>
              </a:ext>
            </a:extLst>
          </p:cNvPr>
          <p:cNvSpPr>
            <a:spLocks noGrp="1"/>
          </p:cNvSpPr>
          <p:nvPr>
            <p:ph sz="quarter" idx="31"/>
          </p:nvPr>
        </p:nvSpPr>
        <p:spPr>
          <a:xfrm>
            <a:off x="258055" y="1203325"/>
            <a:ext cx="4639065" cy="3176589"/>
          </a:xfrm>
        </p:spPr>
        <p:txBody>
          <a:bodyPr>
            <a:normAutofit fontScale="92500"/>
          </a:bodyPr>
          <a:lstStyle/>
          <a:p>
            <a:pPr marL="301624" indent="-285750">
              <a:buFont typeface="Arial" panose="020B0604020202020204" pitchFamily="34" charset="0"/>
              <a:buChar char="•"/>
            </a:pPr>
            <a:r>
              <a:rPr lang="en-US"/>
              <a:t>In order to use a linear regression model – we need to check that the assumptions underlying this model hold for our data.  Otherwise, the model is meaningless.  Or at least unsuitable.  </a:t>
            </a:r>
          </a:p>
          <a:p>
            <a:pPr marL="301624" indent="-285750">
              <a:buFont typeface="Arial" panose="020B0604020202020204" pitchFamily="34" charset="0"/>
              <a:buChar char="•"/>
            </a:pPr>
            <a:r>
              <a:rPr lang="en-US"/>
              <a:t>A statistical package or modelling engine will calculate a linear regression model for almost any set of data – but whether or not this is a meaningful or reasonable exercise requires the judgement of the user.  </a:t>
            </a:r>
          </a:p>
          <a:p>
            <a:pPr marL="301624" indent="-285750">
              <a:buFont typeface="Arial" panose="020B0604020202020204" pitchFamily="34" charset="0"/>
              <a:buChar char="•"/>
            </a:pPr>
            <a:r>
              <a:rPr lang="en-US"/>
              <a:t>Linear relationship makes sense → graph the data! (scatter, fit). Look at the scatter plot and see if there is a plausible linear relationship.  If the data is U-shaped, for example, the linear regression model is not terribly helpful.</a:t>
            </a:r>
          </a:p>
          <a:p>
            <a:endParaRPr lang="en-US"/>
          </a:p>
        </p:txBody>
      </p:sp>
      <p:sp>
        <p:nvSpPr>
          <p:cNvPr id="5" name="Text Placeholder 4">
            <a:extLst>
              <a:ext uri="{FF2B5EF4-FFF2-40B4-BE49-F238E27FC236}">
                <a16:creationId xmlns:a16="http://schemas.microsoft.com/office/drawing/2014/main" id="{61A588F6-E1E0-4FF5-AF59-8D43B77086B3}"/>
              </a:ext>
            </a:extLst>
          </p:cNvPr>
          <p:cNvSpPr>
            <a:spLocks noGrp="1"/>
          </p:cNvSpPr>
          <p:nvPr>
            <p:ph type="body" sz="quarter" idx="32"/>
          </p:nvPr>
        </p:nvSpPr>
        <p:spPr/>
        <p:txBody>
          <a:bodyPr/>
          <a:lstStyle/>
          <a:p>
            <a:r>
              <a:rPr lang="en-US"/>
              <a:t>So, can I model anything?</a:t>
            </a:r>
          </a:p>
        </p:txBody>
      </p:sp>
      <p:sp>
        <p:nvSpPr>
          <p:cNvPr id="6" name="Text Placeholder 5">
            <a:extLst>
              <a:ext uri="{FF2B5EF4-FFF2-40B4-BE49-F238E27FC236}">
                <a16:creationId xmlns:a16="http://schemas.microsoft.com/office/drawing/2014/main" id="{D943C2B9-2433-4550-86D6-86898B4D16A8}"/>
              </a:ext>
            </a:extLst>
          </p:cNvPr>
          <p:cNvSpPr>
            <a:spLocks noGrp="1"/>
          </p:cNvSpPr>
          <p:nvPr>
            <p:ph type="body" sz="quarter" idx="33"/>
          </p:nvPr>
        </p:nvSpPr>
        <p:spPr/>
        <p:txBody>
          <a:bodyPr/>
          <a:lstStyle/>
          <a:p>
            <a:endParaRPr lang="en-US"/>
          </a:p>
        </p:txBody>
      </p:sp>
      <p:grpSp>
        <p:nvGrpSpPr>
          <p:cNvPr id="126" name="Group 125">
            <a:extLst>
              <a:ext uri="{FF2B5EF4-FFF2-40B4-BE49-F238E27FC236}">
                <a16:creationId xmlns:a16="http://schemas.microsoft.com/office/drawing/2014/main" id="{446DC59E-1D20-4C26-B789-B89319A4C8E7}"/>
              </a:ext>
            </a:extLst>
          </p:cNvPr>
          <p:cNvGrpSpPr/>
          <p:nvPr/>
        </p:nvGrpSpPr>
        <p:grpSpPr>
          <a:xfrm>
            <a:off x="5836974" y="1546013"/>
            <a:ext cx="2240280" cy="1990249"/>
            <a:chOff x="5836974" y="1546013"/>
            <a:chExt cx="2240280" cy="1990249"/>
          </a:xfrm>
        </p:grpSpPr>
        <p:sp>
          <p:nvSpPr>
            <p:cNvPr id="69" name="Line 23">
              <a:extLst>
                <a:ext uri="{FF2B5EF4-FFF2-40B4-BE49-F238E27FC236}">
                  <a16:creationId xmlns:a16="http://schemas.microsoft.com/office/drawing/2014/main" id="{37031A2B-1766-4D32-B0E8-9E54303D076C}"/>
                </a:ext>
              </a:extLst>
            </p:cNvPr>
            <p:cNvSpPr>
              <a:spLocks noChangeShapeType="1"/>
            </p:cNvSpPr>
            <p:nvPr/>
          </p:nvSpPr>
          <p:spPr bwMode="auto">
            <a:xfrm>
              <a:off x="5836974" y="1546013"/>
              <a:ext cx="1429" cy="1988820"/>
            </a:xfrm>
            <a:prstGeom prst="lin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70" name="Line 24">
              <a:extLst>
                <a:ext uri="{FF2B5EF4-FFF2-40B4-BE49-F238E27FC236}">
                  <a16:creationId xmlns:a16="http://schemas.microsoft.com/office/drawing/2014/main" id="{46824E12-EE78-4AFF-9422-FA809B5BC4C0}"/>
                </a:ext>
              </a:extLst>
            </p:cNvPr>
            <p:cNvSpPr>
              <a:spLocks noChangeShapeType="1"/>
            </p:cNvSpPr>
            <p:nvPr/>
          </p:nvSpPr>
          <p:spPr bwMode="auto">
            <a:xfrm>
              <a:off x="5836974" y="3534833"/>
              <a:ext cx="2240280" cy="1429"/>
            </a:xfrm>
            <a:prstGeom prst="lin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71" name="Oval 25">
              <a:extLst>
                <a:ext uri="{FF2B5EF4-FFF2-40B4-BE49-F238E27FC236}">
                  <a16:creationId xmlns:a16="http://schemas.microsoft.com/office/drawing/2014/main" id="{D8410A92-BB79-429C-B9A9-DE237E38F9B7}"/>
                </a:ext>
              </a:extLst>
            </p:cNvPr>
            <p:cNvSpPr>
              <a:spLocks noChangeArrowheads="1"/>
            </p:cNvSpPr>
            <p:nvPr/>
          </p:nvSpPr>
          <p:spPr bwMode="auto">
            <a:xfrm>
              <a:off x="6658505" y="2263246"/>
              <a:ext cx="27146" cy="31433"/>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72" name="Oval 26">
              <a:extLst>
                <a:ext uri="{FF2B5EF4-FFF2-40B4-BE49-F238E27FC236}">
                  <a16:creationId xmlns:a16="http://schemas.microsoft.com/office/drawing/2014/main" id="{B650C355-F117-41F8-A404-160B2ADBF8ED}"/>
                </a:ext>
              </a:extLst>
            </p:cNvPr>
            <p:cNvSpPr>
              <a:spLocks noChangeArrowheads="1"/>
            </p:cNvSpPr>
            <p:nvPr/>
          </p:nvSpPr>
          <p:spPr bwMode="auto">
            <a:xfrm>
              <a:off x="6257027" y="3070490"/>
              <a:ext cx="27146" cy="31433"/>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73" name="Oval 27">
              <a:extLst>
                <a:ext uri="{FF2B5EF4-FFF2-40B4-BE49-F238E27FC236}">
                  <a16:creationId xmlns:a16="http://schemas.microsoft.com/office/drawing/2014/main" id="{8D5D2908-B31C-40C6-9EE6-75CA008C05B8}"/>
                </a:ext>
              </a:extLst>
            </p:cNvPr>
            <p:cNvSpPr>
              <a:spLocks noChangeArrowheads="1"/>
            </p:cNvSpPr>
            <p:nvPr/>
          </p:nvSpPr>
          <p:spPr bwMode="auto">
            <a:xfrm>
              <a:off x="7492895" y="2659010"/>
              <a:ext cx="27146" cy="32861"/>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nvGrpSpPr>
            <p:cNvPr id="74" name="Group 30">
              <a:extLst>
                <a:ext uri="{FF2B5EF4-FFF2-40B4-BE49-F238E27FC236}">
                  <a16:creationId xmlns:a16="http://schemas.microsoft.com/office/drawing/2014/main" id="{A6F3411D-79E0-43E0-AC51-CEAD01E29D37}"/>
                </a:ext>
              </a:extLst>
            </p:cNvPr>
            <p:cNvGrpSpPr>
              <a:grpSpLocks/>
            </p:cNvGrpSpPr>
            <p:nvPr/>
          </p:nvGrpSpPr>
          <p:grpSpPr bwMode="auto">
            <a:xfrm>
              <a:off x="6271314" y="2829031"/>
              <a:ext cx="31433" cy="31433"/>
              <a:chOff x="995" y="2419"/>
              <a:chExt cx="22" cy="22"/>
            </a:xfrm>
            <a:solidFill>
              <a:schemeClr val="tx1"/>
            </a:solidFill>
          </p:grpSpPr>
          <p:sp>
            <p:nvSpPr>
              <p:cNvPr id="124" name="Oval 28">
                <a:extLst>
                  <a:ext uri="{FF2B5EF4-FFF2-40B4-BE49-F238E27FC236}">
                    <a16:creationId xmlns:a16="http://schemas.microsoft.com/office/drawing/2014/main" id="{D46A50D4-5314-4D36-A9F5-8B6BD8712801}"/>
                  </a:ext>
                </a:extLst>
              </p:cNvPr>
              <p:cNvSpPr>
                <a:spLocks noChangeArrowheads="1"/>
              </p:cNvSpPr>
              <p:nvPr/>
            </p:nvSpPr>
            <p:spPr bwMode="auto">
              <a:xfrm>
                <a:off x="1004" y="2428"/>
                <a:ext cx="3"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25" name="Oval 29">
                <a:extLst>
                  <a:ext uri="{FF2B5EF4-FFF2-40B4-BE49-F238E27FC236}">
                    <a16:creationId xmlns:a16="http://schemas.microsoft.com/office/drawing/2014/main" id="{18094850-14A5-484C-B04F-5AD3A97CA99C}"/>
                  </a:ext>
                </a:extLst>
              </p:cNvPr>
              <p:cNvSpPr>
                <a:spLocks noChangeArrowheads="1"/>
              </p:cNvSpPr>
              <p:nvPr/>
            </p:nvSpPr>
            <p:spPr bwMode="auto">
              <a:xfrm>
                <a:off x="995" y="2419"/>
                <a:ext cx="22" cy="22"/>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grpSp>
          <p:nvGrpSpPr>
            <p:cNvPr id="75" name="Group 33">
              <a:extLst>
                <a:ext uri="{FF2B5EF4-FFF2-40B4-BE49-F238E27FC236}">
                  <a16:creationId xmlns:a16="http://schemas.microsoft.com/office/drawing/2014/main" id="{74349770-35F0-4C71-8A8A-C27BEE2D74E1}"/>
                </a:ext>
              </a:extLst>
            </p:cNvPr>
            <p:cNvGrpSpPr>
              <a:grpSpLocks/>
            </p:cNvGrpSpPr>
            <p:nvPr/>
          </p:nvGrpSpPr>
          <p:grpSpPr bwMode="auto">
            <a:xfrm>
              <a:off x="7438603" y="2829031"/>
              <a:ext cx="31433" cy="31433"/>
              <a:chOff x="1812" y="2419"/>
              <a:chExt cx="22" cy="22"/>
            </a:xfrm>
            <a:solidFill>
              <a:schemeClr val="tx1"/>
            </a:solidFill>
          </p:grpSpPr>
          <p:sp>
            <p:nvSpPr>
              <p:cNvPr id="122" name="Oval 31">
                <a:extLst>
                  <a:ext uri="{FF2B5EF4-FFF2-40B4-BE49-F238E27FC236}">
                    <a16:creationId xmlns:a16="http://schemas.microsoft.com/office/drawing/2014/main" id="{FDD900F7-5825-426B-AD85-B2328276255F}"/>
                  </a:ext>
                </a:extLst>
              </p:cNvPr>
              <p:cNvSpPr>
                <a:spLocks noChangeArrowheads="1"/>
              </p:cNvSpPr>
              <p:nvPr/>
            </p:nvSpPr>
            <p:spPr bwMode="auto">
              <a:xfrm>
                <a:off x="1821" y="2428"/>
                <a:ext cx="4"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23" name="Oval 32">
                <a:extLst>
                  <a:ext uri="{FF2B5EF4-FFF2-40B4-BE49-F238E27FC236}">
                    <a16:creationId xmlns:a16="http://schemas.microsoft.com/office/drawing/2014/main" id="{2D5EAC68-E09A-4988-AE66-174C1A919C71}"/>
                  </a:ext>
                </a:extLst>
              </p:cNvPr>
              <p:cNvSpPr>
                <a:spLocks noChangeArrowheads="1"/>
              </p:cNvSpPr>
              <p:nvPr/>
            </p:nvSpPr>
            <p:spPr bwMode="auto">
              <a:xfrm>
                <a:off x="1812" y="2419"/>
                <a:ext cx="22" cy="22"/>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grpSp>
          <p:nvGrpSpPr>
            <p:cNvPr id="76" name="Group 36">
              <a:extLst>
                <a:ext uri="{FF2B5EF4-FFF2-40B4-BE49-F238E27FC236}">
                  <a16:creationId xmlns:a16="http://schemas.microsoft.com/office/drawing/2014/main" id="{01357191-4EEB-4199-9074-C296848ECD19}"/>
                </a:ext>
              </a:extLst>
            </p:cNvPr>
            <p:cNvGrpSpPr>
              <a:grpSpLocks/>
            </p:cNvGrpSpPr>
            <p:nvPr/>
          </p:nvGrpSpPr>
          <p:grpSpPr bwMode="auto">
            <a:xfrm>
              <a:off x="7625769" y="2910470"/>
              <a:ext cx="31433" cy="31433"/>
              <a:chOff x="1943" y="2476"/>
              <a:chExt cx="22" cy="22"/>
            </a:xfrm>
            <a:solidFill>
              <a:schemeClr val="tx1"/>
            </a:solidFill>
          </p:grpSpPr>
          <p:sp>
            <p:nvSpPr>
              <p:cNvPr id="120" name="Oval 34">
                <a:extLst>
                  <a:ext uri="{FF2B5EF4-FFF2-40B4-BE49-F238E27FC236}">
                    <a16:creationId xmlns:a16="http://schemas.microsoft.com/office/drawing/2014/main" id="{A629D39C-9044-4309-8A78-C8C034135B6F}"/>
                  </a:ext>
                </a:extLst>
              </p:cNvPr>
              <p:cNvSpPr>
                <a:spLocks noChangeArrowheads="1"/>
              </p:cNvSpPr>
              <p:nvPr/>
            </p:nvSpPr>
            <p:spPr bwMode="auto">
              <a:xfrm>
                <a:off x="1952" y="2486"/>
                <a:ext cx="4"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21" name="Oval 35">
                <a:extLst>
                  <a:ext uri="{FF2B5EF4-FFF2-40B4-BE49-F238E27FC236}">
                    <a16:creationId xmlns:a16="http://schemas.microsoft.com/office/drawing/2014/main" id="{F8F9996D-D0F3-4FF0-8712-34D652FFCE6F}"/>
                  </a:ext>
                </a:extLst>
              </p:cNvPr>
              <p:cNvSpPr>
                <a:spLocks noChangeArrowheads="1"/>
              </p:cNvSpPr>
              <p:nvPr/>
            </p:nvSpPr>
            <p:spPr bwMode="auto">
              <a:xfrm>
                <a:off x="1943" y="2476"/>
                <a:ext cx="22" cy="22"/>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grpSp>
          <p:nvGrpSpPr>
            <p:cNvPr id="77" name="Group 39">
              <a:extLst>
                <a:ext uri="{FF2B5EF4-FFF2-40B4-BE49-F238E27FC236}">
                  <a16:creationId xmlns:a16="http://schemas.microsoft.com/office/drawing/2014/main" id="{BDCC493C-2AAC-4E20-8A6B-CCB023DE7812}"/>
                </a:ext>
              </a:extLst>
            </p:cNvPr>
            <p:cNvGrpSpPr>
              <a:grpSpLocks/>
            </p:cNvGrpSpPr>
            <p:nvPr/>
          </p:nvGrpSpPr>
          <p:grpSpPr bwMode="auto">
            <a:xfrm>
              <a:off x="6361325" y="2974763"/>
              <a:ext cx="32861" cy="31433"/>
              <a:chOff x="1058" y="2521"/>
              <a:chExt cx="23" cy="22"/>
            </a:xfrm>
            <a:solidFill>
              <a:schemeClr val="tx1"/>
            </a:solidFill>
          </p:grpSpPr>
          <p:sp>
            <p:nvSpPr>
              <p:cNvPr id="118" name="Oval 37">
                <a:extLst>
                  <a:ext uri="{FF2B5EF4-FFF2-40B4-BE49-F238E27FC236}">
                    <a16:creationId xmlns:a16="http://schemas.microsoft.com/office/drawing/2014/main" id="{4C5AD492-C281-4627-B11D-D8D6AF7979BB}"/>
                  </a:ext>
                </a:extLst>
              </p:cNvPr>
              <p:cNvSpPr>
                <a:spLocks noChangeArrowheads="1"/>
              </p:cNvSpPr>
              <p:nvPr/>
            </p:nvSpPr>
            <p:spPr bwMode="auto">
              <a:xfrm>
                <a:off x="1068" y="2530"/>
                <a:ext cx="3"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19" name="Oval 38">
                <a:extLst>
                  <a:ext uri="{FF2B5EF4-FFF2-40B4-BE49-F238E27FC236}">
                    <a16:creationId xmlns:a16="http://schemas.microsoft.com/office/drawing/2014/main" id="{CD7CFBD9-7A94-4156-9F2A-FDB9D726BADA}"/>
                  </a:ext>
                </a:extLst>
              </p:cNvPr>
              <p:cNvSpPr>
                <a:spLocks noChangeArrowheads="1"/>
              </p:cNvSpPr>
              <p:nvPr/>
            </p:nvSpPr>
            <p:spPr bwMode="auto">
              <a:xfrm>
                <a:off x="1058" y="2521"/>
                <a:ext cx="23" cy="22"/>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grpSp>
          <p:nvGrpSpPr>
            <p:cNvPr id="78" name="Group 42">
              <a:extLst>
                <a:ext uri="{FF2B5EF4-FFF2-40B4-BE49-F238E27FC236}">
                  <a16:creationId xmlns:a16="http://schemas.microsoft.com/office/drawing/2014/main" id="{B1440608-9EF0-4EDE-87B8-110AA9350317}"/>
                </a:ext>
              </a:extLst>
            </p:cNvPr>
            <p:cNvGrpSpPr>
              <a:grpSpLocks/>
            </p:cNvGrpSpPr>
            <p:nvPr/>
          </p:nvGrpSpPr>
          <p:grpSpPr bwMode="auto">
            <a:xfrm>
              <a:off x="6379899" y="2723303"/>
              <a:ext cx="32861" cy="31433"/>
              <a:chOff x="1071" y="2345"/>
              <a:chExt cx="23" cy="22"/>
            </a:xfrm>
            <a:solidFill>
              <a:schemeClr val="tx1"/>
            </a:solidFill>
          </p:grpSpPr>
          <p:sp>
            <p:nvSpPr>
              <p:cNvPr id="116" name="Oval 40">
                <a:extLst>
                  <a:ext uri="{FF2B5EF4-FFF2-40B4-BE49-F238E27FC236}">
                    <a16:creationId xmlns:a16="http://schemas.microsoft.com/office/drawing/2014/main" id="{60548219-6404-4848-81B2-F3E597B04C35}"/>
                  </a:ext>
                </a:extLst>
              </p:cNvPr>
              <p:cNvSpPr>
                <a:spLocks noChangeArrowheads="1"/>
              </p:cNvSpPr>
              <p:nvPr/>
            </p:nvSpPr>
            <p:spPr bwMode="auto">
              <a:xfrm>
                <a:off x="1081" y="2355"/>
                <a:ext cx="3"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17" name="Oval 41">
                <a:extLst>
                  <a:ext uri="{FF2B5EF4-FFF2-40B4-BE49-F238E27FC236}">
                    <a16:creationId xmlns:a16="http://schemas.microsoft.com/office/drawing/2014/main" id="{AE788FD7-DDD1-4DA9-B592-187C9332FC18}"/>
                  </a:ext>
                </a:extLst>
              </p:cNvPr>
              <p:cNvSpPr>
                <a:spLocks noChangeArrowheads="1"/>
              </p:cNvSpPr>
              <p:nvPr/>
            </p:nvSpPr>
            <p:spPr bwMode="auto">
              <a:xfrm>
                <a:off x="1071" y="2345"/>
                <a:ext cx="23" cy="22"/>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sp>
          <p:nvSpPr>
            <p:cNvPr id="79" name="Oval 43">
              <a:extLst>
                <a:ext uri="{FF2B5EF4-FFF2-40B4-BE49-F238E27FC236}">
                  <a16:creationId xmlns:a16="http://schemas.microsoft.com/office/drawing/2014/main" id="{29421BCC-4699-4CAE-83F7-52C8247106B4}"/>
                </a:ext>
              </a:extLst>
            </p:cNvPr>
            <p:cNvSpPr>
              <a:spLocks noChangeArrowheads="1"/>
            </p:cNvSpPr>
            <p:nvPr/>
          </p:nvSpPr>
          <p:spPr bwMode="auto">
            <a:xfrm>
              <a:off x="7474322" y="3043343"/>
              <a:ext cx="32861" cy="27146"/>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80" name="Oval 44">
              <a:extLst>
                <a:ext uri="{FF2B5EF4-FFF2-40B4-BE49-F238E27FC236}">
                  <a16:creationId xmlns:a16="http://schemas.microsoft.com/office/drawing/2014/main" id="{0F50B5F4-8671-4E17-8ACB-C80AD2829AB0}"/>
                </a:ext>
              </a:extLst>
            </p:cNvPr>
            <p:cNvSpPr>
              <a:spLocks noChangeArrowheads="1"/>
            </p:cNvSpPr>
            <p:nvPr/>
          </p:nvSpPr>
          <p:spPr bwMode="auto">
            <a:xfrm>
              <a:off x="6799952" y="2263246"/>
              <a:ext cx="27146" cy="31433"/>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81" name="Oval 45">
              <a:extLst>
                <a:ext uri="{FF2B5EF4-FFF2-40B4-BE49-F238E27FC236}">
                  <a16:creationId xmlns:a16="http://schemas.microsoft.com/office/drawing/2014/main" id="{FC5C1E50-A228-4ADC-9DB6-D593C166604F}"/>
                </a:ext>
              </a:extLst>
            </p:cNvPr>
            <p:cNvSpPr>
              <a:spLocks noChangeArrowheads="1"/>
            </p:cNvSpPr>
            <p:nvPr/>
          </p:nvSpPr>
          <p:spPr bwMode="auto">
            <a:xfrm>
              <a:off x="7009978" y="2230385"/>
              <a:ext cx="27146" cy="32861"/>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nvGrpSpPr>
            <p:cNvPr id="82" name="Group 48">
              <a:extLst>
                <a:ext uri="{FF2B5EF4-FFF2-40B4-BE49-F238E27FC236}">
                  <a16:creationId xmlns:a16="http://schemas.microsoft.com/office/drawing/2014/main" id="{911C4046-6A3D-4978-88B7-CCCCA4948594}"/>
                </a:ext>
              </a:extLst>
            </p:cNvPr>
            <p:cNvGrpSpPr>
              <a:grpSpLocks/>
            </p:cNvGrpSpPr>
            <p:nvPr/>
          </p:nvGrpSpPr>
          <p:grpSpPr bwMode="auto">
            <a:xfrm>
              <a:off x="6671364" y="2213240"/>
              <a:ext cx="32861" cy="31433"/>
              <a:chOff x="1275" y="1988"/>
              <a:chExt cx="23" cy="22"/>
            </a:xfrm>
            <a:solidFill>
              <a:schemeClr val="tx1"/>
            </a:solidFill>
          </p:grpSpPr>
          <p:sp>
            <p:nvSpPr>
              <p:cNvPr id="114" name="Oval 46">
                <a:extLst>
                  <a:ext uri="{FF2B5EF4-FFF2-40B4-BE49-F238E27FC236}">
                    <a16:creationId xmlns:a16="http://schemas.microsoft.com/office/drawing/2014/main" id="{9D414956-C480-4469-8EA6-0E55712E30D1}"/>
                  </a:ext>
                </a:extLst>
              </p:cNvPr>
              <p:cNvSpPr>
                <a:spLocks noChangeArrowheads="1"/>
              </p:cNvSpPr>
              <p:nvPr/>
            </p:nvSpPr>
            <p:spPr bwMode="auto">
              <a:xfrm>
                <a:off x="1285" y="1997"/>
                <a:ext cx="3"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15" name="Oval 47">
                <a:extLst>
                  <a:ext uri="{FF2B5EF4-FFF2-40B4-BE49-F238E27FC236}">
                    <a16:creationId xmlns:a16="http://schemas.microsoft.com/office/drawing/2014/main" id="{8D5515D5-E6DF-463D-942D-76667A8A3065}"/>
                  </a:ext>
                </a:extLst>
              </p:cNvPr>
              <p:cNvSpPr>
                <a:spLocks noChangeArrowheads="1"/>
              </p:cNvSpPr>
              <p:nvPr/>
            </p:nvSpPr>
            <p:spPr bwMode="auto">
              <a:xfrm>
                <a:off x="1275" y="1988"/>
                <a:ext cx="23" cy="22"/>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grpSp>
          <p:nvGrpSpPr>
            <p:cNvPr id="83" name="Group 51">
              <a:extLst>
                <a:ext uri="{FF2B5EF4-FFF2-40B4-BE49-F238E27FC236}">
                  <a16:creationId xmlns:a16="http://schemas.microsoft.com/office/drawing/2014/main" id="{CE3730AC-B036-4C38-9D61-07F759DD06EB}"/>
                </a:ext>
              </a:extLst>
            </p:cNvPr>
            <p:cNvGrpSpPr>
              <a:grpSpLocks/>
            </p:cNvGrpSpPr>
            <p:nvPr/>
          </p:nvGrpSpPr>
          <p:grpSpPr bwMode="auto">
            <a:xfrm>
              <a:off x="7232863" y="2121800"/>
              <a:ext cx="32861" cy="31433"/>
              <a:chOff x="1668" y="1924"/>
              <a:chExt cx="23" cy="22"/>
            </a:xfrm>
            <a:solidFill>
              <a:schemeClr val="tx1"/>
            </a:solidFill>
          </p:grpSpPr>
          <p:sp>
            <p:nvSpPr>
              <p:cNvPr id="112" name="Oval 49">
                <a:extLst>
                  <a:ext uri="{FF2B5EF4-FFF2-40B4-BE49-F238E27FC236}">
                    <a16:creationId xmlns:a16="http://schemas.microsoft.com/office/drawing/2014/main" id="{A23C27F8-6ACA-4D0B-9660-B2E0B49F035C}"/>
                  </a:ext>
                </a:extLst>
              </p:cNvPr>
              <p:cNvSpPr>
                <a:spLocks noChangeArrowheads="1"/>
              </p:cNvSpPr>
              <p:nvPr/>
            </p:nvSpPr>
            <p:spPr bwMode="auto">
              <a:xfrm>
                <a:off x="1678" y="1933"/>
                <a:ext cx="3"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13" name="Oval 50">
                <a:extLst>
                  <a:ext uri="{FF2B5EF4-FFF2-40B4-BE49-F238E27FC236}">
                    <a16:creationId xmlns:a16="http://schemas.microsoft.com/office/drawing/2014/main" id="{59B087B7-8E44-44A0-9481-9C651AAD6665}"/>
                  </a:ext>
                </a:extLst>
              </p:cNvPr>
              <p:cNvSpPr>
                <a:spLocks noChangeArrowheads="1"/>
              </p:cNvSpPr>
              <p:nvPr/>
            </p:nvSpPr>
            <p:spPr bwMode="auto">
              <a:xfrm>
                <a:off x="1668" y="1924"/>
                <a:ext cx="23" cy="22"/>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sp>
          <p:nvSpPr>
            <p:cNvPr id="84" name="Oval 52">
              <a:extLst>
                <a:ext uri="{FF2B5EF4-FFF2-40B4-BE49-F238E27FC236}">
                  <a16:creationId xmlns:a16="http://schemas.microsoft.com/office/drawing/2014/main" id="{7971B745-A7B5-482F-BB11-855E7249AE2F}"/>
                </a:ext>
              </a:extLst>
            </p:cNvPr>
            <p:cNvSpPr>
              <a:spLocks noChangeArrowheads="1"/>
            </p:cNvSpPr>
            <p:nvPr/>
          </p:nvSpPr>
          <p:spPr bwMode="auto">
            <a:xfrm>
              <a:off x="7182857" y="2290392"/>
              <a:ext cx="27146" cy="31433"/>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nvGrpSpPr>
            <p:cNvPr id="85" name="Group 55">
              <a:extLst>
                <a:ext uri="{FF2B5EF4-FFF2-40B4-BE49-F238E27FC236}">
                  <a16:creationId xmlns:a16="http://schemas.microsoft.com/office/drawing/2014/main" id="{D247EFD7-93A2-431E-B23A-38AAB4B6FD2F}"/>
                </a:ext>
              </a:extLst>
            </p:cNvPr>
            <p:cNvGrpSpPr>
              <a:grpSpLocks/>
            </p:cNvGrpSpPr>
            <p:nvPr/>
          </p:nvGrpSpPr>
          <p:grpSpPr bwMode="auto">
            <a:xfrm>
              <a:off x="7370023" y="2367545"/>
              <a:ext cx="31433" cy="31433"/>
              <a:chOff x="1764" y="2096"/>
              <a:chExt cx="22" cy="22"/>
            </a:xfrm>
            <a:solidFill>
              <a:schemeClr val="tx1"/>
            </a:solidFill>
          </p:grpSpPr>
          <p:sp>
            <p:nvSpPr>
              <p:cNvPr id="110" name="Oval 53">
                <a:extLst>
                  <a:ext uri="{FF2B5EF4-FFF2-40B4-BE49-F238E27FC236}">
                    <a16:creationId xmlns:a16="http://schemas.microsoft.com/office/drawing/2014/main" id="{84120868-94B6-4884-8E8C-65760499EA51}"/>
                  </a:ext>
                </a:extLst>
              </p:cNvPr>
              <p:cNvSpPr>
                <a:spLocks noChangeArrowheads="1"/>
              </p:cNvSpPr>
              <p:nvPr/>
            </p:nvSpPr>
            <p:spPr bwMode="auto">
              <a:xfrm>
                <a:off x="1774" y="2106"/>
                <a:ext cx="3"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11" name="Oval 54">
                <a:extLst>
                  <a:ext uri="{FF2B5EF4-FFF2-40B4-BE49-F238E27FC236}">
                    <a16:creationId xmlns:a16="http://schemas.microsoft.com/office/drawing/2014/main" id="{384A6C4B-EC54-47F5-B809-BC037C9EDD11}"/>
                  </a:ext>
                </a:extLst>
              </p:cNvPr>
              <p:cNvSpPr>
                <a:spLocks noChangeArrowheads="1"/>
              </p:cNvSpPr>
              <p:nvPr/>
            </p:nvSpPr>
            <p:spPr bwMode="auto">
              <a:xfrm>
                <a:off x="1764" y="2096"/>
                <a:ext cx="22" cy="22"/>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sp>
          <p:nvSpPr>
            <p:cNvPr id="86" name="Oval 56">
              <a:extLst>
                <a:ext uri="{FF2B5EF4-FFF2-40B4-BE49-F238E27FC236}">
                  <a16:creationId xmlns:a16="http://schemas.microsoft.com/office/drawing/2014/main" id="{C708D4FC-A885-484E-903E-906FA260E74E}"/>
                </a:ext>
              </a:extLst>
            </p:cNvPr>
            <p:cNvSpPr>
              <a:spLocks noChangeArrowheads="1"/>
            </p:cNvSpPr>
            <p:nvPr/>
          </p:nvSpPr>
          <p:spPr bwMode="auto">
            <a:xfrm>
              <a:off x="7220004" y="2500418"/>
              <a:ext cx="27146" cy="31433"/>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87" name="Oval 57">
              <a:extLst>
                <a:ext uri="{FF2B5EF4-FFF2-40B4-BE49-F238E27FC236}">
                  <a16:creationId xmlns:a16="http://schemas.microsoft.com/office/drawing/2014/main" id="{83B9D97B-3F06-4101-8CB9-4A4DFD93A6DF}"/>
                </a:ext>
              </a:extLst>
            </p:cNvPr>
            <p:cNvSpPr>
              <a:spLocks noChangeArrowheads="1"/>
            </p:cNvSpPr>
            <p:nvPr/>
          </p:nvSpPr>
          <p:spPr bwMode="auto">
            <a:xfrm>
              <a:off x="6494199" y="2348971"/>
              <a:ext cx="27146" cy="32861"/>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88" name="Oval 58">
              <a:extLst>
                <a:ext uri="{FF2B5EF4-FFF2-40B4-BE49-F238E27FC236}">
                  <a16:creationId xmlns:a16="http://schemas.microsoft.com/office/drawing/2014/main" id="{46ACB961-88E8-44C3-A598-D8F22A46DCF6}"/>
                </a:ext>
              </a:extLst>
            </p:cNvPr>
            <p:cNvSpPr>
              <a:spLocks noChangeArrowheads="1"/>
            </p:cNvSpPr>
            <p:nvPr/>
          </p:nvSpPr>
          <p:spPr bwMode="auto">
            <a:xfrm>
              <a:off x="6439907" y="2517563"/>
              <a:ext cx="31433" cy="28575"/>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89" name="Oval 59">
              <a:extLst>
                <a:ext uri="{FF2B5EF4-FFF2-40B4-BE49-F238E27FC236}">
                  <a16:creationId xmlns:a16="http://schemas.microsoft.com/office/drawing/2014/main" id="{3291E061-331F-4D31-B2AB-FD60D39524CA}"/>
                </a:ext>
              </a:extLst>
            </p:cNvPr>
            <p:cNvSpPr>
              <a:spLocks noChangeArrowheads="1"/>
            </p:cNvSpPr>
            <p:nvPr/>
          </p:nvSpPr>
          <p:spPr bwMode="auto">
            <a:xfrm>
              <a:off x="6631359" y="2596145"/>
              <a:ext cx="27146" cy="31433"/>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nvGrpSpPr>
            <p:cNvPr id="90" name="Group 62">
              <a:extLst>
                <a:ext uri="{FF2B5EF4-FFF2-40B4-BE49-F238E27FC236}">
                  <a16:creationId xmlns:a16="http://schemas.microsoft.com/office/drawing/2014/main" id="{B524495A-921B-4D7C-935B-B76B73A26A21}"/>
                </a:ext>
              </a:extLst>
            </p:cNvPr>
            <p:cNvGrpSpPr>
              <a:grpSpLocks/>
            </p:cNvGrpSpPr>
            <p:nvPr/>
          </p:nvGrpSpPr>
          <p:grpSpPr bwMode="auto">
            <a:xfrm>
              <a:off x="6475625" y="2727590"/>
              <a:ext cx="32861" cy="32861"/>
              <a:chOff x="1138" y="2348"/>
              <a:chExt cx="23" cy="23"/>
            </a:xfrm>
            <a:solidFill>
              <a:schemeClr val="tx1"/>
            </a:solidFill>
          </p:grpSpPr>
          <p:sp>
            <p:nvSpPr>
              <p:cNvPr id="108" name="Oval 60">
                <a:extLst>
                  <a:ext uri="{FF2B5EF4-FFF2-40B4-BE49-F238E27FC236}">
                    <a16:creationId xmlns:a16="http://schemas.microsoft.com/office/drawing/2014/main" id="{6BA2E46F-3C63-4FC4-9173-10A81A4EFE85}"/>
                  </a:ext>
                </a:extLst>
              </p:cNvPr>
              <p:cNvSpPr>
                <a:spLocks noChangeArrowheads="1"/>
              </p:cNvSpPr>
              <p:nvPr/>
            </p:nvSpPr>
            <p:spPr bwMode="auto">
              <a:xfrm>
                <a:off x="1148" y="2358"/>
                <a:ext cx="3"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09" name="Oval 61">
                <a:extLst>
                  <a:ext uri="{FF2B5EF4-FFF2-40B4-BE49-F238E27FC236}">
                    <a16:creationId xmlns:a16="http://schemas.microsoft.com/office/drawing/2014/main" id="{11D178AE-61F1-4709-A84A-2794FE551C37}"/>
                  </a:ext>
                </a:extLst>
              </p:cNvPr>
              <p:cNvSpPr>
                <a:spLocks noChangeArrowheads="1"/>
              </p:cNvSpPr>
              <p:nvPr/>
            </p:nvSpPr>
            <p:spPr bwMode="auto">
              <a:xfrm>
                <a:off x="1138" y="2348"/>
                <a:ext cx="23" cy="23"/>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grpSp>
          <p:nvGrpSpPr>
            <p:cNvPr id="91" name="Group 65">
              <a:extLst>
                <a:ext uri="{FF2B5EF4-FFF2-40B4-BE49-F238E27FC236}">
                  <a16:creationId xmlns:a16="http://schemas.microsoft.com/office/drawing/2014/main" id="{D5E6EEE7-9242-4160-883C-1D9F78CE7068}"/>
                </a:ext>
              </a:extLst>
            </p:cNvPr>
            <p:cNvGrpSpPr>
              <a:grpSpLocks/>
            </p:cNvGrpSpPr>
            <p:nvPr/>
          </p:nvGrpSpPr>
          <p:grpSpPr bwMode="auto">
            <a:xfrm>
              <a:off x="6179874" y="2914756"/>
              <a:ext cx="31433" cy="37148"/>
              <a:chOff x="931" y="2479"/>
              <a:chExt cx="22" cy="26"/>
            </a:xfrm>
            <a:solidFill>
              <a:schemeClr val="tx1"/>
            </a:solidFill>
          </p:grpSpPr>
          <p:sp>
            <p:nvSpPr>
              <p:cNvPr id="106" name="Oval 63">
                <a:extLst>
                  <a:ext uri="{FF2B5EF4-FFF2-40B4-BE49-F238E27FC236}">
                    <a16:creationId xmlns:a16="http://schemas.microsoft.com/office/drawing/2014/main" id="{2849CAEB-7B39-4D6E-A7EC-E84CA92E9131}"/>
                  </a:ext>
                </a:extLst>
              </p:cNvPr>
              <p:cNvSpPr>
                <a:spLocks noChangeArrowheads="1"/>
              </p:cNvSpPr>
              <p:nvPr/>
            </p:nvSpPr>
            <p:spPr bwMode="auto">
              <a:xfrm>
                <a:off x="940" y="2489"/>
                <a:ext cx="3" cy="6"/>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07" name="Oval 64">
                <a:extLst>
                  <a:ext uri="{FF2B5EF4-FFF2-40B4-BE49-F238E27FC236}">
                    <a16:creationId xmlns:a16="http://schemas.microsoft.com/office/drawing/2014/main" id="{626683B1-1CE2-4BD9-8015-09104244D01A}"/>
                  </a:ext>
                </a:extLst>
              </p:cNvPr>
              <p:cNvSpPr>
                <a:spLocks noChangeArrowheads="1"/>
              </p:cNvSpPr>
              <p:nvPr/>
            </p:nvSpPr>
            <p:spPr bwMode="auto">
              <a:xfrm>
                <a:off x="931" y="2479"/>
                <a:ext cx="22" cy="26"/>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sp>
          <p:nvSpPr>
            <p:cNvPr id="92" name="Oval 66">
              <a:extLst>
                <a:ext uri="{FF2B5EF4-FFF2-40B4-BE49-F238E27FC236}">
                  <a16:creationId xmlns:a16="http://schemas.microsoft.com/office/drawing/2014/main" id="{31C91C02-72ED-4591-8755-B92D26443A1D}"/>
                </a:ext>
              </a:extLst>
            </p:cNvPr>
            <p:cNvSpPr>
              <a:spLocks noChangeArrowheads="1"/>
            </p:cNvSpPr>
            <p:nvPr/>
          </p:nvSpPr>
          <p:spPr bwMode="auto">
            <a:xfrm>
              <a:off x="6129868" y="3089063"/>
              <a:ext cx="27146" cy="27146"/>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93" name="Oval 67">
              <a:extLst>
                <a:ext uri="{FF2B5EF4-FFF2-40B4-BE49-F238E27FC236}">
                  <a16:creationId xmlns:a16="http://schemas.microsoft.com/office/drawing/2014/main" id="{AF12E542-EF2A-447E-AF09-4757BE92806C}"/>
                </a:ext>
              </a:extLst>
            </p:cNvPr>
            <p:cNvSpPr>
              <a:spLocks noChangeArrowheads="1"/>
            </p:cNvSpPr>
            <p:nvPr/>
          </p:nvSpPr>
          <p:spPr bwMode="auto">
            <a:xfrm>
              <a:off x="6315605" y="3166216"/>
              <a:ext cx="28575" cy="31433"/>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nvGrpSpPr>
            <p:cNvPr id="94" name="Group 70">
              <a:extLst>
                <a:ext uri="{FF2B5EF4-FFF2-40B4-BE49-F238E27FC236}">
                  <a16:creationId xmlns:a16="http://schemas.microsoft.com/office/drawing/2014/main" id="{E78AEFCC-CC0E-4B33-A1A8-9B73D8FEC7B5}"/>
                </a:ext>
              </a:extLst>
            </p:cNvPr>
            <p:cNvGrpSpPr>
              <a:grpSpLocks/>
            </p:cNvGrpSpPr>
            <p:nvPr/>
          </p:nvGrpSpPr>
          <p:grpSpPr bwMode="auto">
            <a:xfrm>
              <a:off x="6161300" y="3297661"/>
              <a:ext cx="31433" cy="32861"/>
              <a:chOff x="918" y="2747"/>
              <a:chExt cx="22" cy="23"/>
            </a:xfrm>
            <a:solidFill>
              <a:schemeClr val="tx1"/>
            </a:solidFill>
          </p:grpSpPr>
          <p:sp>
            <p:nvSpPr>
              <p:cNvPr id="104" name="Oval 68">
                <a:extLst>
                  <a:ext uri="{FF2B5EF4-FFF2-40B4-BE49-F238E27FC236}">
                    <a16:creationId xmlns:a16="http://schemas.microsoft.com/office/drawing/2014/main" id="{43557BD0-6FEB-4357-A977-7831C355FD01}"/>
                  </a:ext>
                </a:extLst>
              </p:cNvPr>
              <p:cNvSpPr>
                <a:spLocks noChangeArrowheads="1"/>
              </p:cNvSpPr>
              <p:nvPr/>
            </p:nvSpPr>
            <p:spPr bwMode="auto">
              <a:xfrm>
                <a:off x="927" y="2757"/>
                <a:ext cx="4"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05" name="Oval 69">
                <a:extLst>
                  <a:ext uri="{FF2B5EF4-FFF2-40B4-BE49-F238E27FC236}">
                    <a16:creationId xmlns:a16="http://schemas.microsoft.com/office/drawing/2014/main" id="{877DB58D-5896-41F7-BD61-A2F8BC73F159}"/>
                  </a:ext>
                </a:extLst>
              </p:cNvPr>
              <p:cNvSpPr>
                <a:spLocks noChangeArrowheads="1"/>
              </p:cNvSpPr>
              <p:nvPr/>
            </p:nvSpPr>
            <p:spPr bwMode="auto">
              <a:xfrm>
                <a:off x="918" y="2747"/>
                <a:ext cx="22" cy="23"/>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grpSp>
          <p:nvGrpSpPr>
            <p:cNvPr id="95" name="Group 73">
              <a:extLst>
                <a:ext uri="{FF2B5EF4-FFF2-40B4-BE49-F238E27FC236}">
                  <a16:creationId xmlns:a16="http://schemas.microsoft.com/office/drawing/2014/main" id="{8DD7D8C4-2C55-4A6F-8DA2-65CF151BF276}"/>
                </a:ext>
              </a:extLst>
            </p:cNvPr>
            <p:cNvGrpSpPr>
              <a:grpSpLocks/>
            </p:cNvGrpSpPr>
            <p:nvPr/>
          </p:nvGrpSpPr>
          <p:grpSpPr bwMode="auto">
            <a:xfrm>
              <a:off x="7702922" y="2887610"/>
              <a:ext cx="31433" cy="31433"/>
              <a:chOff x="1997" y="2460"/>
              <a:chExt cx="22" cy="22"/>
            </a:xfrm>
            <a:solidFill>
              <a:schemeClr val="tx1"/>
            </a:solidFill>
          </p:grpSpPr>
          <p:sp>
            <p:nvSpPr>
              <p:cNvPr id="102" name="Oval 71">
                <a:extLst>
                  <a:ext uri="{FF2B5EF4-FFF2-40B4-BE49-F238E27FC236}">
                    <a16:creationId xmlns:a16="http://schemas.microsoft.com/office/drawing/2014/main" id="{CD2AE31B-DB16-41F9-80C4-DF4552AA6F7D}"/>
                  </a:ext>
                </a:extLst>
              </p:cNvPr>
              <p:cNvSpPr>
                <a:spLocks noChangeArrowheads="1"/>
              </p:cNvSpPr>
              <p:nvPr/>
            </p:nvSpPr>
            <p:spPr bwMode="auto">
              <a:xfrm>
                <a:off x="2007" y="2470"/>
                <a:ext cx="3"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03" name="Oval 72">
                <a:extLst>
                  <a:ext uri="{FF2B5EF4-FFF2-40B4-BE49-F238E27FC236}">
                    <a16:creationId xmlns:a16="http://schemas.microsoft.com/office/drawing/2014/main" id="{F7C9DE3D-3D00-420F-A562-F4F5CE90443E}"/>
                  </a:ext>
                </a:extLst>
              </p:cNvPr>
              <p:cNvSpPr>
                <a:spLocks noChangeArrowheads="1"/>
              </p:cNvSpPr>
              <p:nvPr/>
            </p:nvSpPr>
            <p:spPr bwMode="auto">
              <a:xfrm>
                <a:off x="1997" y="2460"/>
                <a:ext cx="22" cy="22"/>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sp>
          <p:nvSpPr>
            <p:cNvPr id="96" name="Oval 74">
              <a:extLst>
                <a:ext uri="{FF2B5EF4-FFF2-40B4-BE49-F238E27FC236}">
                  <a16:creationId xmlns:a16="http://schemas.microsoft.com/office/drawing/2014/main" id="{0D02AD15-B5A7-47E3-8B93-69A1A9E62C0C}"/>
                </a:ext>
              </a:extLst>
            </p:cNvPr>
            <p:cNvSpPr>
              <a:spLocks noChangeArrowheads="1"/>
            </p:cNvSpPr>
            <p:nvPr/>
          </p:nvSpPr>
          <p:spPr bwMode="auto">
            <a:xfrm>
              <a:off x="7652915" y="3056202"/>
              <a:ext cx="27146" cy="32861"/>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nvGrpSpPr>
            <p:cNvPr id="97" name="Group 77">
              <a:extLst>
                <a:ext uri="{FF2B5EF4-FFF2-40B4-BE49-F238E27FC236}">
                  <a16:creationId xmlns:a16="http://schemas.microsoft.com/office/drawing/2014/main" id="{3EC57DFF-A0A3-43B0-B173-BF405C25FD6E}"/>
                </a:ext>
              </a:extLst>
            </p:cNvPr>
            <p:cNvGrpSpPr>
              <a:grpSpLocks/>
            </p:cNvGrpSpPr>
            <p:nvPr/>
          </p:nvGrpSpPr>
          <p:grpSpPr bwMode="auto">
            <a:xfrm>
              <a:off x="7840082" y="3139070"/>
              <a:ext cx="31433" cy="31433"/>
              <a:chOff x="2093" y="2636"/>
              <a:chExt cx="22" cy="22"/>
            </a:xfrm>
            <a:solidFill>
              <a:schemeClr val="tx1"/>
            </a:solidFill>
          </p:grpSpPr>
          <p:sp>
            <p:nvSpPr>
              <p:cNvPr id="100" name="Oval 75">
                <a:extLst>
                  <a:ext uri="{FF2B5EF4-FFF2-40B4-BE49-F238E27FC236}">
                    <a16:creationId xmlns:a16="http://schemas.microsoft.com/office/drawing/2014/main" id="{428F38BC-B2FA-4CA9-A678-0C81777B475C}"/>
                  </a:ext>
                </a:extLst>
              </p:cNvPr>
              <p:cNvSpPr>
                <a:spLocks noChangeArrowheads="1"/>
              </p:cNvSpPr>
              <p:nvPr/>
            </p:nvSpPr>
            <p:spPr bwMode="auto">
              <a:xfrm>
                <a:off x="2102" y="2645"/>
                <a:ext cx="4" cy="3"/>
              </a:xfrm>
              <a:prstGeom prst="ellipse">
                <a:avLst/>
              </a:prstGeom>
              <a:grpFill/>
              <a:ln w="9525">
                <a:solidFill>
                  <a:srgbClr val="000000"/>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101" name="Oval 76">
                <a:extLst>
                  <a:ext uri="{FF2B5EF4-FFF2-40B4-BE49-F238E27FC236}">
                    <a16:creationId xmlns:a16="http://schemas.microsoft.com/office/drawing/2014/main" id="{C92B0005-ED69-4C9B-9730-F9BEA64EFE3F}"/>
                  </a:ext>
                </a:extLst>
              </p:cNvPr>
              <p:cNvSpPr>
                <a:spLocks noChangeArrowheads="1"/>
              </p:cNvSpPr>
              <p:nvPr/>
            </p:nvSpPr>
            <p:spPr bwMode="auto">
              <a:xfrm>
                <a:off x="2093" y="2636"/>
                <a:ext cx="22" cy="22"/>
              </a:xfrm>
              <a:prstGeom prst="ellipse">
                <a:avLst/>
              </a:prstGeom>
              <a:grp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sp>
          <p:nvSpPr>
            <p:cNvPr id="98" name="Oval 78">
              <a:extLst>
                <a:ext uri="{FF2B5EF4-FFF2-40B4-BE49-F238E27FC236}">
                  <a16:creationId xmlns:a16="http://schemas.microsoft.com/office/drawing/2014/main" id="{5C9F2496-5FBF-4FF9-875A-B3D4A446EB03}"/>
                </a:ext>
              </a:extLst>
            </p:cNvPr>
            <p:cNvSpPr>
              <a:spLocks noChangeArrowheads="1"/>
            </p:cNvSpPr>
            <p:nvPr/>
          </p:nvSpPr>
          <p:spPr bwMode="auto">
            <a:xfrm>
              <a:off x="7690063" y="3270515"/>
              <a:ext cx="27146" cy="27146"/>
            </a:xfrm>
            <a:prstGeom prst="ellips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sp>
          <p:nvSpPr>
            <p:cNvPr id="99" name="Line 79">
              <a:extLst>
                <a:ext uri="{FF2B5EF4-FFF2-40B4-BE49-F238E27FC236}">
                  <a16:creationId xmlns:a16="http://schemas.microsoft.com/office/drawing/2014/main" id="{08D9135A-190C-449E-91E2-FFBD573C8F2A}"/>
                </a:ext>
              </a:extLst>
            </p:cNvPr>
            <p:cNvSpPr>
              <a:spLocks noChangeShapeType="1"/>
            </p:cNvSpPr>
            <p:nvPr/>
          </p:nvSpPr>
          <p:spPr bwMode="auto">
            <a:xfrm>
              <a:off x="6124153" y="2769023"/>
              <a:ext cx="1825943" cy="1429"/>
            </a:xfrm>
            <a:prstGeom prst="line">
              <a:avLst/>
            </a:prstGeom>
            <a:solidFill>
              <a:schemeClr val="tx1"/>
            </a:solidFill>
            <a:ln w="15875">
              <a:solidFill>
                <a:schemeClr val="tx1"/>
              </a:solidFill>
              <a:round/>
              <a:headEnd/>
              <a:tailEnd/>
            </a:ln>
          </p:spPr>
          <p:txBody>
            <a:bodyPr/>
            <a:lstStyle/>
            <a:p>
              <a:pPr algn="ctr"/>
              <a:endParaRPr lang="en-CA" sz="3240">
                <a:solidFill>
                  <a:srgbClr val="FFFFFF"/>
                </a:solidFill>
                <a:latin typeface="Gill Sans" pitchFamily="48" charset="0"/>
                <a:ea typeface="ヒラギノ角ゴ Pro W3" pitchFamily="48" charset="-128"/>
                <a:cs typeface="+mn-cs"/>
                <a:sym typeface="Gill Sans" pitchFamily="48" charset="0"/>
              </a:endParaRPr>
            </a:p>
          </p:txBody>
        </p:sp>
      </p:grpSp>
      <p:sp>
        <p:nvSpPr>
          <p:cNvPr id="127" name="Rectangle 4">
            <a:extLst>
              <a:ext uri="{FF2B5EF4-FFF2-40B4-BE49-F238E27FC236}">
                <a16:creationId xmlns:a16="http://schemas.microsoft.com/office/drawing/2014/main" id="{19F20BAD-BF7B-4B1C-B1FB-402381118BE6}"/>
              </a:ext>
            </a:extLst>
          </p:cNvPr>
          <p:cNvSpPr>
            <a:spLocks/>
          </p:cNvSpPr>
          <p:nvPr/>
        </p:nvSpPr>
        <p:spPr bwMode="auto">
          <a:xfrm>
            <a:off x="7900938" y="1880727"/>
            <a:ext cx="8255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altLang="en-US" sz="1400">
                <a:solidFill>
                  <a:schemeClr val="bg2"/>
                </a:solidFill>
                <a:ea typeface="Verdana" panose="020B0604030504040204" pitchFamily="34" charset="0"/>
                <a:cs typeface="Verdana" panose="020B0604030504040204" pitchFamily="34" charset="0"/>
                <a:sym typeface="Verdana" panose="020B0604030504040204" pitchFamily="34" charset="0"/>
              </a:rPr>
              <a:t>Not Linear</a:t>
            </a:r>
          </a:p>
        </p:txBody>
      </p:sp>
      <p:sp>
        <p:nvSpPr>
          <p:cNvPr id="128" name="Line 5">
            <a:extLst>
              <a:ext uri="{FF2B5EF4-FFF2-40B4-BE49-F238E27FC236}">
                <a16:creationId xmlns:a16="http://schemas.microsoft.com/office/drawing/2014/main" id="{BE72CF4B-D0C9-426A-AA72-A58D86DCA9B5}"/>
              </a:ext>
            </a:extLst>
          </p:cNvPr>
          <p:cNvSpPr>
            <a:spLocks noChangeShapeType="1"/>
          </p:cNvSpPr>
          <p:nvPr/>
        </p:nvSpPr>
        <p:spPr bwMode="auto">
          <a:xfrm rot="10800000" flipH="1">
            <a:off x="7492895" y="2182761"/>
            <a:ext cx="638652" cy="80010"/>
          </a:xfrm>
          <a:prstGeom prst="line">
            <a:avLst/>
          </a:prstGeom>
          <a:noFill/>
          <a:ln w="254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pPr algn="ctr"/>
            <a:endParaRPr lang="en-CA" sz="3240">
              <a:latin typeface="Gill Sans" pitchFamily="48" charset="0"/>
              <a:ea typeface="ヒラギノ角ゴ Pro W3" pitchFamily="48" charset="-128"/>
              <a:cs typeface="+mn-cs"/>
              <a:sym typeface="Gill Sans" pitchFamily="48" charset="0"/>
            </a:endParaRPr>
          </a:p>
        </p:txBody>
      </p:sp>
    </p:spTree>
    <p:extLst>
      <p:ext uri="{BB962C8B-B14F-4D97-AF65-F5344CB8AC3E}">
        <p14:creationId xmlns:p14="http://schemas.microsoft.com/office/powerpoint/2010/main" val="2910001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0376DD-CD01-4060-8B68-5169C1E5E18A}"/>
              </a:ext>
            </a:extLst>
          </p:cNvPr>
          <p:cNvSpPr>
            <a:spLocks noGrp="1"/>
          </p:cNvSpPr>
          <p:nvPr>
            <p:ph type="sldNum" sz="quarter" idx="4"/>
          </p:nvPr>
        </p:nvSpPr>
        <p:spPr/>
        <p:txBody>
          <a:bodyPr/>
          <a:lstStyle/>
          <a:p>
            <a:r>
              <a:rPr lang="en-US"/>
              <a:t>Page </a:t>
            </a:r>
            <a:fld id="{5A9C12DC-491F-9444-86A2-13AC5C62A2FC}" type="slidenum">
              <a:rPr lang="en-US" smtClean="0"/>
              <a:pPr/>
              <a:t>68</a:t>
            </a:fld>
            <a:endParaRPr lang="en-US"/>
          </a:p>
        </p:txBody>
      </p:sp>
      <p:sp>
        <p:nvSpPr>
          <p:cNvPr id="5" name="Footer Placeholder 4">
            <a:extLst>
              <a:ext uri="{FF2B5EF4-FFF2-40B4-BE49-F238E27FC236}">
                <a16:creationId xmlns:a16="http://schemas.microsoft.com/office/drawing/2014/main" id="{DA83BD93-8D23-4848-B196-6A6292F7649D}"/>
              </a:ext>
            </a:extLst>
          </p:cNvPr>
          <p:cNvSpPr>
            <a:spLocks noGrp="1"/>
          </p:cNvSpPr>
          <p:nvPr>
            <p:ph type="ftr" sz="quarter" idx="3"/>
          </p:nvPr>
        </p:nvSpPr>
        <p:spPr/>
        <p:txBody>
          <a:bodyPr/>
          <a:lstStyle/>
          <a:p>
            <a:r>
              <a:rPr lang="en-US"/>
              <a:t>Confidential Property of Schneider Electric |</a:t>
            </a:r>
          </a:p>
        </p:txBody>
      </p:sp>
      <p:sp>
        <p:nvSpPr>
          <p:cNvPr id="6" name="Content Placeholder 5">
            <a:extLst>
              <a:ext uri="{FF2B5EF4-FFF2-40B4-BE49-F238E27FC236}">
                <a16:creationId xmlns:a16="http://schemas.microsoft.com/office/drawing/2014/main" id="{90BC9F5B-5E49-4C68-A7C7-F1432C68EF56}"/>
              </a:ext>
            </a:extLst>
          </p:cNvPr>
          <p:cNvSpPr>
            <a:spLocks noGrp="1"/>
          </p:cNvSpPr>
          <p:nvPr>
            <p:ph sz="quarter" idx="31"/>
          </p:nvPr>
        </p:nvSpPr>
        <p:spPr/>
        <p:txBody>
          <a:bodyPr/>
          <a:lstStyle/>
          <a:p>
            <a:pPr marL="15874" indent="0"/>
            <a:r>
              <a:rPr lang="en-US"/>
              <a:t>ASHRAE proposes different guidelines for measuring retrofit savings. One of those methods is described as follows (see references for the details):</a:t>
            </a:r>
          </a:p>
          <a:p>
            <a:pPr marL="358774" indent="-342900">
              <a:buFont typeface="+mj-lt"/>
              <a:buAutoNum type="arabicPeriod"/>
            </a:pPr>
            <a:r>
              <a:rPr lang="en-US"/>
              <a:t>Measure energy use and influential variables during the pre-retrofit period.</a:t>
            </a:r>
          </a:p>
          <a:p>
            <a:pPr marL="358774" indent="-342900">
              <a:buFont typeface="+mj-lt"/>
              <a:buAutoNum type="arabicPeriod"/>
            </a:pPr>
            <a:r>
              <a:rPr lang="en-US"/>
              <a:t>Develop a </a:t>
            </a:r>
            <a:r>
              <a:rPr lang="en-US" b="1"/>
              <a:t>regression model </a:t>
            </a:r>
            <a:r>
              <a:rPr lang="en-US"/>
              <a:t>of pre-retrofit energy use as function of influential variables.</a:t>
            </a:r>
          </a:p>
          <a:p>
            <a:pPr marL="358774" indent="-342900">
              <a:buFont typeface="+mj-lt"/>
              <a:buAutoNum type="arabicPeriod"/>
            </a:pPr>
            <a:r>
              <a:rPr lang="en-US"/>
              <a:t>Measure energy use and influential variables during post-retrofit period.</a:t>
            </a:r>
          </a:p>
          <a:p>
            <a:pPr marL="358774" indent="-342900">
              <a:buFont typeface="+mj-lt"/>
              <a:buAutoNum type="arabicPeriod"/>
            </a:pPr>
            <a:r>
              <a:rPr lang="en-US"/>
              <a:t>Use the values of the Influential variables from the post-retrofit period (Step </a:t>
            </a:r>
            <a:r>
              <a:rPr lang="en-US" b="1"/>
              <a:t>3) </a:t>
            </a:r>
            <a:r>
              <a:rPr lang="en-US"/>
              <a:t>in the pre-retrofit </a:t>
            </a:r>
            <a:r>
              <a:rPr lang="en-US" b="1"/>
              <a:t>model</a:t>
            </a:r>
            <a:r>
              <a:rPr lang="en-US"/>
              <a:t> (Step 2) to predict how much energy the building would have used if it had not been retrofitted.</a:t>
            </a:r>
          </a:p>
          <a:p>
            <a:pPr marL="358774" indent="-342900">
              <a:buFont typeface="+mj-lt"/>
              <a:buAutoNum type="arabicPeriod"/>
            </a:pPr>
            <a:r>
              <a:rPr lang="en-US"/>
              <a:t>Subtract measured post-retrofit energy use (Step 3) from the predicted pre-retrofit energy use (Step 4) from to estimate savings.</a:t>
            </a:r>
          </a:p>
        </p:txBody>
      </p:sp>
      <p:sp>
        <p:nvSpPr>
          <p:cNvPr id="7" name="Text Placeholder 6">
            <a:extLst>
              <a:ext uri="{FF2B5EF4-FFF2-40B4-BE49-F238E27FC236}">
                <a16:creationId xmlns:a16="http://schemas.microsoft.com/office/drawing/2014/main" id="{8EB91F4E-3109-4F75-812C-16E2C1EF119C}"/>
              </a:ext>
            </a:extLst>
          </p:cNvPr>
          <p:cNvSpPr>
            <a:spLocks noGrp="1"/>
          </p:cNvSpPr>
          <p:nvPr>
            <p:ph type="body" sz="quarter" idx="32"/>
          </p:nvPr>
        </p:nvSpPr>
        <p:spPr/>
        <p:txBody>
          <a:bodyPr/>
          <a:lstStyle/>
          <a:p>
            <a:r>
              <a:rPr lang="en-US"/>
              <a:t>How to Apply This to Measure Actual Energy Savings?</a:t>
            </a:r>
          </a:p>
        </p:txBody>
      </p:sp>
      <p:sp>
        <p:nvSpPr>
          <p:cNvPr id="8" name="Text Placeholder 7">
            <a:extLst>
              <a:ext uri="{FF2B5EF4-FFF2-40B4-BE49-F238E27FC236}">
                <a16:creationId xmlns:a16="http://schemas.microsoft.com/office/drawing/2014/main" id="{A9FBFD12-3B10-455A-8042-B62B770905D5}"/>
              </a:ext>
            </a:extLst>
          </p:cNvPr>
          <p:cNvSpPr>
            <a:spLocks noGrp="1"/>
          </p:cNvSpPr>
          <p:nvPr>
            <p:ph type="body" sz="quarter" idx="33"/>
          </p:nvPr>
        </p:nvSpPr>
        <p:spPr/>
        <p:txBody>
          <a:bodyPr/>
          <a:lstStyle/>
          <a:p>
            <a:endParaRPr lang="en-US"/>
          </a:p>
        </p:txBody>
      </p:sp>
    </p:spTree>
    <p:extLst>
      <p:ext uri="{BB962C8B-B14F-4D97-AF65-F5344CB8AC3E}">
        <p14:creationId xmlns:p14="http://schemas.microsoft.com/office/powerpoint/2010/main" val="40730848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C32115-ED83-48A2-8FB9-997EFD2486B3}"/>
              </a:ext>
            </a:extLst>
          </p:cNvPr>
          <p:cNvSpPr>
            <a:spLocks noGrp="1"/>
          </p:cNvSpPr>
          <p:nvPr>
            <p:ph type="sldNum" sz="quarter" idx="4"/>
          </p:nvPr>
        </p:nvSpPr>
        <p:spPr/>
        <p:txBody>
          <a:bodyPr/>
          <a:lstStyle/>
          <a:p>
            <a:r>
              <a:rPr lang="en-US"/>
              <a:t>Page </a:t>
            </a:r>
            <a:fld id="{5A9C12DC-491F-9444-86A2-13AC5C62A2FC}" type="slidenum">
              <a:rPr lang="en-US" smtClean="0"/>
              <a:pPr/>
              <a:t>69</a:t>
            </a:fld>
            <a:endParaRPr lang="en-US"/>
          </a:p>
        </p:txBody>
      </p:sp>
      <p:sp>
        <p:nvSpPr>
          <p:cNvPr id="3" name="Footer Placeholder 2">
            <a:extLst>
              <a:ext uri="{FF2B5EF4-FFF2-40B4-BE49-F238E27FC236}">
                <a16:creationId xmlns:a16="http://schemas.microsoft.com/office/drawing/2014/main" id="{BC4E360F-ADE7-42B3-9A77-DD337E4D70CF}"/>
              </a:ext>
            </a:extLst>
          </p:cNvPr>
          <p:cNvSpPr>
            <a:spLocks noGrp="1"/>
          </p:cNvSpPr>
          <p:nvPr>
            <p:ph type="ftr" sz="quarter" idx="3"/>
          </p:nvPr>
        </p:nvSpPr>
        <p:spPr/>
        <p:txBody>
          <a:bodyPr/>
          <a:lstStyle/>
          <a:p>
            <a:r>
              <a:rPr lang="en-US"/>
              <a:t>Confidential Property of Schneider Electric |</a:t>
            </a:r>
          </a:p>
        </p:txBody>
      </p:sp>
      <p:sp>
        <p:nvSpPr>
          <p:cNvPr id="5" name="Text Placeholder 4">
            <a:extLst>
              <a:ext uri="{FF2B5EF4-FFF2-40B4-BE49-F238E27FC236}">
                <a16:creationId xmlns:a16="http://schemas.microsoft.com/office/drawing/2014/main" id="{D9CD141D-59BF-458A-AC9A-495D70E1D81B}"/>
              </a:ext>
            </a:extLst>
          </p:cNvPr>
          <p:cNvSpPr>
            <a:spLocks noGrp="1"/>
          </p:cNvSpPr>
          <p:nvPr>
            <p:ph type="body" sz="quarter" idx="32"/>
          </p:nvPr>
        </p:nvSpPr>
        <p:spPr/>
        <p:txBody>
          <a:bodyPr/>
          <a:lstStyle/>
          <a:p>
            <a:r>
              <a:rPr lang="en-US"/>
              <a:t>References</a:t>
            </a:r>
          </a:p>
        </p:txBody>
      </p:sp>
      <p:sp>
        <p:nvSpPr>
          <p:cNvPr id="6" name="Text Placeholder 5">
            <a:extLst>
              <a:ext uri="{FF2B5EF4-FFF2-40B4-BE49-F238E27FC236}">
                <a16:creationId xmlns:a16="http://schemas.microsoft.com/office/drawing/2014/main" id="{1466339A-93D9-48ED-84DC-CFAFADAB5857}"/>
              </a:ext>
            </a:extLst>
          </p:cNvPr>
          <p:cNvSpPr>
            <a:spLocks noGrp="1"/>
          </p:cNvSpPr>
          <p:nvPr>
            <p:ph type="body" sz="quarter" idx="33"/>
          </p:nvPr>
        </p:nvSpPr>
        <p:spPr/>
        <p:txBody>
          <a:bodyPr/>
          <a:lstStyle/>
          <a:p>
            <a:endParaRPr lang="en-US"/>
          </a:p>
        </p:txBody>
      </p:sp>
    </p:spTree>
    <p:extLst>
      <p:ext uri="{BB962C8B-B14F-4D97-AF65-F5344CB8AC3E}">
        <p14:creationId xmlns:p14="http://schemas.microsoft.com/office/powerpoint/2010/main" val="51907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1"/>
          </p:nvPr>
        </p:nvSpPr>
        <p:spPr/>
        <p:txBody>
          <a:bodyPr/>
          <a:lstStyle/>
          <a:p>
            <a:r>
              <a:rPr lang="en-US"/>
              <a:t>Agenda</a:t>
            </a:r>
          </a:p>
        </p:txBody>
      </p:sp>
      <p:sp>
        <p:nvSpPr>
          <p:cNvPr id="4" name="Slide Number Placeholder 3"/>
          <p:cNvSpPr>
            <a:spLocks noGrp="1"/>
          </p:cNvSpPr>
          <p:nvPr>
            <p:ph type="sldNum" sz="quarter" idx="4"/>
          </p:nvPr>
        </p:nvSpPr>
        <p:spPr/>
        <p:txBody>
          <a:bodyPr/>
          <a:lstStyle/>
          <a:p>
            <a:r>
              <a:rPr lang="en-US"/>
              <a:t>Page </a:t>
            </a:r>
            <a:fld id="{5A9C12DC-491F-9444-86A2-13AC5C62A2FC}" type="slidenum">
              <a:rPr lang="en-US" smtClean="0"/>
              <a:pPr/>
              <a:t>7</a:t>
            </a:fld>
            <a:endParaRPr lang="en-US"/>
          </a:p>
        </p:txBody>
      </p:sp>
      <p:sp>
        <p:nvSpPr>
          <p:cNvPr id="5" name="Footer Placeholder 4"/>
          <p:cNvSpPr>
            <a:spLocks noGrp="1"/>
          </p:cNvSpPr>
          <p:nvPr>
            <p:ph type="ftr" sz="quarter" idx="3"/>
          </p:nvPr>
        </p:nvSpPr>
        <p:spPr/>
        <p:txBody>
          <a:bodyPr/>
          <a:lstStyle/>
          <a:p>
            <a:r>
              <a:rPr lang="en-US"/>
              <a:t>Confidential Property of Schneider Electric |</a:t>
            </a:r>
          </a:p>
        </p:txBody>
      </p:sp>
      <p:sp>
        <p:nvSpPr>
          <p:cNvPr id="16" name="Text Placeholder 15"/>
          <p:cNvSpPr>
            <a:spLocks noGrp="1"/>
          </p:cNvSpPr>
          <p:nvPr>
            <p:ph type="body" sz="quarter" idx="13"/>
          </p:nvPr>
        </p:nvSpPr>
        <p:spPr/>
        <p:txBody>
          <a:bodyPr/>
          <a:lstStyle/>
          <a:p>
            <a:r>
              <a:rPr lang="en-US"/>
              <a:t>1</a:t>
            </a:r>
          </a:p>
        </p:txBody>
      </p:sp>
      <p:sp>
        <p:nvSpPr>
          <p:cNvPr id="15" name="Text Placeholder 14"/>
          <p:cNvSpPr>
            <a:spLocks noGrp="1"/>
          </p:cNvSpPr>
          <p:nvPr>
            <p:ph type="body" sz="quarter" idx="12"/>
          </p:nvPr>
        </p:nvSpPr>
        <p:spPr/>
        <p:txBody>
          <a:bodyPr/>
          <a:lstStyle/>
          <a:p>
            <a:r>
              <a:rPr lang="en-US"/>
              <a:t>Intro</a:t>
            </a:r>
          </a:p>
        </p:txBody>
      </p:sp>
      <p:sp>
        <p:nvSpPr>
          <p:cNvPr id="18" name="Text Placeholder 17"/>
          <p:cNvSpPr>
            <a:spLocks noGrp="1"/>
          </p:cNvSpPr>
          <p:nvPr>
            <p:ph type="body" sz="quarter" idx="15"/>
          </p:nvPr>
        </p:nvSpPr>
        <p:spPr/>
        <p:txBody>
          <a:bodyPr/>
          <a:lstStyle/>
          <a:p>
            <a:r>
              <a:rPr lang="en-US"/>
              <a:t>2</a:t>
            </a:r>
          </a:p>
        </p:txBody>
      </p:sp>
      <p:sp>
        <p:nvSpPr>
          <p:cNvPr id="17" name="Text Placeholder 16"/>
          <p:cNvSpPr>
            <a:spLocks noGrp="1"/>
          </p:cNvSpPr>
          <p:nvPr>
            <p:ph type="body" sz="quarter" idx="14"/>
          </p:nvPr>
        </p:nvSpPr>
        <p:spPr/>
        <p:txBody>
          <a:bodyPr/>
          <a:lstStyle/>
          <a:p>
            <a:r>
              <a:rPr lang="en-US"/>
              <a:t>Energy Analysis Reports Details</a:t>
            </a:r>
          </a:p>
        </p:txBody>
      </p:sp>
      <p:sp>
        <p:nvSpPr>
          <p:cNvPr id="19" name="Text Placeholder 18"/>
          <p:cNvSpPr>
            <a:spLocks noGrp="1"/>
          </p:cNvSpPr>
          <p:nvPr>
            <p:ph type="body" sz="quarter" idx="16"/>
          </p:nvPr>
        </p:nvSpPr>
        <p:spPr/>
        <p:txBody>
          <a:bodyPr/>
          <a:lstStyle/>
          <a:p>
            <a:r>
              <a:rPr lang="en-US"/>
              <a:t>3</a:t>
            </a:r>
          </a:p>
        </p:txBody>
      </p:sp>
      <p:sp>
        <p:nvSpPr>
          <p:cNvPr id="20" name="Text Placeholder 19"/>
          <p:cNvSpPr>
            <a:spLocks noGrp="1"/>
          </p:cNvSpPr>
          <p:nvPr>
            <p:ph type="body" sz="quarter" idx="17"/>
          </p:nvPr>
        </p:nvSpPr>
        <p:spPr/>
        <p:txBody>
          <a:bodyPr/>
          <a:lstStyle/>
          <a:p>
            <a:r>
              <a:rPr lang="en-US"/>
              <a:t>Energy Analysis Dashboard Details</a:t>
            </a:r>
          </a:p>
        </p:txBody>
      </p:sp>
      <p:sp>
        <p:nvSpPr>
          <p:cNvPr id="21" name="Text Placeholder 20"/>
          <p:cNvSpPr>
            <a:spLocks noGrp="1"/>
          </p:cNvSpPr>
          <p:nvPr>
            <p:ph type="body" sz="quarter" idx="18"/>
          </p:nvPr>
        </p:nvSpPr>
        <p:spPr/>
        <p:txBody>
          <a:bodyPr/>
          <a:lstStyle/>
          <a:p>
            <a:r>
              <a:rPr lang="en-US"/>
              <a:t>4</a:t>
            </a:r>
          </a:p>
        </p:txBody>
      </p:sp>
      <p:sp>
        <p:nvSpPr>
          <p:cNvPr id="22" name="Text Placeholder 21"/>
          <p:cNvSpPr>
            <a:spLocks noGrp="1"/>
          </p:cNvSpPr>
          <p:nvPr>
            <p:ph type="body" sz="quarter" idx="19"/>
          </p:nvPr>
        </p:nvSpPr>
        <p:spPr/>
        <p:txBody>
          <a:bodyPr/>
          <a:lstStyle/>
          <a:p>
            <a:r>
              <a:rPr lang="en-US"/>
              <a:t>Design and Quote and Prerequisites</a:t>
            </a:r>
          </a:p>
        </p:txBody>
      </p:sp>
      <p:sp>
        <p:nvSpPr>
          <p:cNvPr id="23" name="Text Placeholder 22"/>
          <p:cNvSpPr>
            <a:spLocks noGrp="1"/>
          </p:cNvSpPr>
          <p:nvPr>
            <p:ph type="body" sz="quarter" idx="20"/>
          </p:nvPr>
        </p:nvSpPr>
        <p:spPr/>
        <p:txBody>
          <a:bodyPr/>
          <a:lstStyle/>
          <a:p>
            <a:endParaRPr lang="en-US"/>
          </a:p>
        </p:txBody>
      </p:sp>
      <p:sp>
        <p:nvSpPr>
          <p:cNvPr id="24" name="Text Placeholder 23"/>
          <p:cNvSpPr>
            <a:spLocks noGrp="1"/>
          </p:cNvSpPr>
          <p:nvPr>
            <p:ph type="body" sz="quarter" idx="21"/>
          </p:nvPr>
        </p:nvSpPr>
        <p:spPr/>
        <p:txBody>
          <a:bodyPr/>
          <a:lstStyle/>
          <a:p>
            <a:endParaRPr lang="en-US"/>
          </a:p>
        </p:txBody>
      </p:sp>
      <p:sp>
        <p:nvSpPr>
          <p:cNvPr id="25" name="Text Placeholder 24"/>
          <p:cNvSpPr>
            <a:spLocks noGrp="1"/>
          </p:cNvSpPr>
          <p:nvPr>
            <p:ph type="body" sz="quarter" idx="22"/>
          </p:nvPr>
        </p:nvSpPr>
        <p:spPr/>
        <p:txBody>
          <a:bodyPr/>
          <a:lstStyle/>
          <a:p>
            <a:endParaRPr lang="en-US"/>
          </a:p>
        </p:txBody>
      </p:sp>
      <p:sp>
        <p:nvSpPr>
          <p:cNvPr id="26" name="Text Placeholder 25"/>
          <p:cNvSpPr>
            <a:spLocks noGrp="1"/>
          </p:cNvSpPr>
          <p:nvPr>
            <p:ph type="body" sz="quarter" idx="23"/>
          </p:nvPr>
        </p:nvSpPr>
        <p:spPr/>
        <p:txBody>
          <a:bodyPr/>
          <a:lstStyle/>
          <a:p>
            <a:endParaRPr lang="en-US"/>
          </a:p>
        </p:txBody>
      </p:sp>
      <p:sp>
        <p:nvSpPr>
          <p:cNvPr id="27" name="Text Placeholder 26"/>
          <p:cNvSpPr>
            <a:spLocks noGrp="1"/>
          </p:cNvSpPr>
          <p:nvPr>
            <p:ph type="body" sz="quarter" idx="24"/>
          </p:nvPr>
        </p:nvSpPr>
        <p:spPr/>
        <p:txBody>
          <a:bodyPr/>
          <a:lstStyle/>
          <a:p>
            <a:endParaRPr lang="en-US"/>
          </a:p>
        </p:txBody>
      </p:sp>
      <p:sp>
        <p:nvSpPr>
          <p:cNvPr id="28" name="Text Placeholder 27"/>
          <p:cNvSpPr>
            <a:spLocks noGrp="1"/>
          </p:cNvSpPr>
          <p:nvPr>
            <p:ph type="body" sz="quarter" idx="25"/>
          </p:nvPr>
        </p:nvSpPr>
        <p:spPr/>
        <p:txBody>
          <a:bodyPr/>
          <a:lstStyle/>
          <a:p>
            <a:endParaRPr lang="en-US"/>
          </a:p>
        </p:txBody>
      </p:sp>
      <p:sp>
        <p:nvSpPr>
          <p:cNvPr id="29" name="Text Placeholder 28"/>
          <p:cNvSpPr>
            <a:spLocks noGrp="1"/>
          </p:cNvSpPr>
          <p:nvPr>
            <p:ph type="body" sz="quarter" idx="26"/>
          </p:nvPr>
        </p:nvSpPr>
        <p:spPr/>
        <p:txBody>
          <a:bodyPr/>
          <a:lstStyle/>
          <a:p>
            <a:endParaRPr lang="en-US"/>
          </a:p>
        </p:txBody>
      </p:sp>
      <p:sp>
        <p:nvSpPr>
          <p:cNvPr id="30" name="Text Placeholder 29"/>
          <p:cNvSpPr>
            <a:spLocks noGrp="1"/>
          </p:cNvSpPr>
          <p:nvPr>
            <p:ph type="body" sz="quarter" idx="27"/>
          </p:nvPr>
        </p:nvSpPr>
        <p:spPr/>
        <p:txBody>
          <a:bodyPr/>
          <a:lstStyle/>
          <a:p>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10">
            <a:extLst>
              <a:ext uri="{FF2B5EF4-FFF2-40B4-BE49-F238E27FC236}">
                <a16:creationId xmlns:a16="http://schemas.microsoft.com/office/drawing/2014/main" id="{3EA6A5C4-C0F2-468B-9DAA-B4B817E44CCC}"/>
              </a:ext>
            </a:extLst>
          </p:cNvPr>
          <p:cNvSpPr/>
          <p:nvPr/>
        </p:nvSpPr>
        <p:spPr>
          <a:xfrm>
            <a:off x="7658653" y="1480266"/>
            <a:ext cx="1358203" cy="898476"/>
          </a:xfrm>
          <a:prstGeom prst="roundRect">
            <a:avLst/>
          </a:prstGeom>
          <a:solidFill>
            <a:schemeClr val="tx2"/>
          </a:solidFill>
          <a:ln>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defTabSz="456854"/>
            <a:r>
              <a:rPr lang="en-US" sz="1200" b="1">
                <a:solidFill>
                  <a:schemeClr val="bg1"/>
                </a:solidFill>
              </a:rPr>
              <a:t>Energy Performance</a:t>
            </a:r>
          </a:p>
        </p:txBody>
      </p:sp>
      <p:sp>
        <p:nvSpPr>
          <p:cNvPr id="30" name="Rounded Rectangle 12">
            <a:extLst>
              <a:ext uri="{FF2B5EF4-FFF2-40B4-BE49-F238E27FC236}">
                <a16:creationId xmlns:a16="http://schemas.microsoft.com/office/drawing/2014/main" id="{181218F1-3DAF-42B1-8A5E-B0537A21FE2A}"/>
              </a:ext>
            </a:extLst>
          </p:cNvPr>
          <p:cNvSpPr/>
          <p:nvPr/>
        </p:nvSpPr>
        <p:spPr>
          <a:xfrm>
            <a:off x="6168026" y="1482548"/>
            <a:ext cx="1358203" cy="898476"/>
          </a:xfrm>
          <a:prstGeom prst="roundRect">
            <a:avLst/>
          </a:prstGeom>
          <a:solidFill>
            <a:schemeClr val="tx2">
              <a:alpha val="17000"/>
            </a:schemeClr>
          </a:solidFill>
          <a:ln w="9525">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defTabSz="456854"/>
            <a:r>
              <a:rPr lang="en-US" sz="1200" b="1">
                <a:solidFill>
                  <a:schemeClr val="bg1"/>
                </a:solidFill>
              </a:rPr>
              <a:t>Energy Cost Management</a:t>
            </a:r>
          </a:p>
        </p:txBody>
      </p:sp>
      <p:pic>
        <p:nvPicPr>
          <p:cNvPr id="79874" name="Picture 2" descr="http://www.thesentinel.com/pgs/images/mlehman.gif"/>
          <p:cNvPicPr>
            <a:picLocks noChangeAspect="1" noChangeArrowheads="1"/>
          </p:cNvPicPr>
          <p:nvPr/>
        </p:nvPicPr>
        <p:blipFill>
          <a:blip r:embed="rId2" cstate="print"/>
          <a:srcRect/>
          <a:stretch>
            <a:fillRect/>
          </a:stretch>
        </p:blipFill>
        <p:spPr bwMode="auto">
          <a:xfrm flipH="1">
            <a:off x="1193" y="356262"/>
            <a:ext cx="3819432" cy="4815862"/>
          </a:xfrm>
          <a:prstGeom prst="rect">
            <a:avLst/>
          </a:prstGeom>
          <a:noFill/>
        </p:spPr>
      </p:pic>
      <p:sp>
        <p:nvSpPr>
          <p:cNvPr id="16" name="Rectangle 15"/>
          <p:cNvSpPr/>
          <p:nvPr/>
        </p:nvSpPr>
        <p:spPr>
          <a:xfrm rot="10800000">
            <a:off x="6381" y="12"/>
            <a:ext cx="3960148" cy="1689743"/>
          </a:xfrm>
          <a:prstGeom prst="rect">
            <a:avLst/>
          </a:prstGeom>
          <a:gradFill>
            <a:gsLst>
              <a:gs pos="29000">
                <a:schemeClr val="bg1">
                  <a:alpha val="95000"/>
                </a:schemeClr>
              </a:gs>
              <a:gs pos="64000">
                <a:schemeClr val="bg1">
                  <a:alpha val="65000"/>
                </a:schemeClr>
              </a:gs>
              <a:gs pos="95000">
                <a:schemeClr val="bg1">
                  <a:alpha val="5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lIns="91372" tIns="45686" rIns="91372" bIns="45686" rtlCol="0" anchor="ctr"/>
          <a:lstStyle/>
          <a:p>
            <a:pPr algn="ctr" defTabSz="456854"/>
            <a:endParaRPr lang="en-US">
              <a:solidFill>
                <a:prstClr val="white"/>
              </a:solidFill>
            </a:endParaRPr>
          </a:p>
        </p:txBody>
      </p:sp>
      <p:sp>
        <p:nvSpPr>
          <p:cNvPr id="10" name="TextBox 9"/>
          <p:cNvSpPr txBox="1"/>
          <p:nvPr/>
        </p:nvSpPr>
        <p:spPr>
          <a:xfrm>
            <a:off x="3820625" y="2563895"/>
            <a:ext cx="5308829" cy="507831"/>
          </a:xfrm>
          <a:prstGeom prst="rect">
            <a:avLst/>
          </a:prstGeom>
          <a:noFill/>
        </p:spPr>
        <p:txBody>
          <a:bodyPr wrap="square" rtlCol="0">
            <a:spAutoFit/>
          </a:bodyPr>
          <a:lstStyle/>
          <a:p>
            <a:pPr defTabSz="456854"/>
            <a:r>
              <a:rPr lang="en-US" sz="1350">
                <a:solidFill>
                  <a:schemeClr val="accent1"/>
                </a:solidFill>
              </a:rPr>
              <a:t>Collect information about how much energy is consumed and where. I want to baseline our usage.</a:t>
            </a:r>
          </a:p>
        </p:txBody>
      </p:sp>
      <p:sp>
        <p:nvSpPr>
          <p:cNvPr id="15" name="Title 1"/>
          <p:cNvSpPr txBox="1">
            <a:spLocks/>
          </p:cNvSpPr>
          <p:nvPr/>
        </p:nvSpPr>
        <p:spPr>
          <a:xfrm>
            <a:off x="259182" y="230190"/>
            <a:ext cx="3707334" cy="830997"/>
          </a:xfrm>
          <a:prstGeom prst="rect">
            <a:avLst/>
          </a:prstGeom>
        </p:spPr>
        <p:txBody>
          <a:bodyPr vert="horz" wrap="square" lIns="0" tIns="0" rIns="0" bIns="0" rtlCol="0" anchor="t">
            <a:spAutoFit/>
          </a:bodyPr>
          <a:lstStyle/>
          <a:p>
            <a:pPr defTabSz="456892">
              <a:spcBef>
                <a:spcPct val="0"/>
              </a:spcBef>
              <a:defRPr/>
            </a:pPr>
            <a:r>
              <a:rPr lang="en-US" b="1">
                <a:solidFill>
                  <a:srgbClr val="36C746"/>
                </a:solidFill>
                <a:cs typeface="Arial"/>
              </a:rPr>
              <a:t>Power Monitoring </a:t>
            </a:r>
          </a:p>
          <a:p>
            <a:pPr defTabSz="456892">
              <a:spcBef>
                <a:spcPct val="0"/>
              </a:spcBef>
              <a:defRPr/>
            </a:pPr>
            <a:r>
              <a:rPr lang="en-US">
                <a:solidFill>
                  <a:srgbClr val="36C746"/>
                </a:solidFill>
                <a:cs typeface="Arial"/>
              </a:rPr>
              <a:t>is a key component of a facility’s </a:t>
            </a:r>
          </a:p>
          <a:p>
            <a:pPr defTabSz="456892">
              <a:spcBef>
                <a:spcPct val="0"/>
              </a:spcBef>
              <a:defRPr/>
            </a:pPr>
            <a:r>
              <a:rPr lang="en-US" b="1">
                <a:solidFill>
                  <a:srgbClr val="36C746"/>
                </a:solidFill>
                <a:cs typeface="Arial"/>
              </a:rPr>
              <a:t>Energy Management</a:t>
            </a:r>
            <a:r>
              <a:rPr lang="en-US">
                <a:solidFill>
                  <a:srgbClr val="36C746"/>
                </a:solidFill>
                <a:cs typeface="Arial"/>
              </a:rPr>
              <a:t> ecosystem</a:t>
            </a:r>
          </a:p>
        </p:txBody>
      </p:sp>
      <p:sp>
        <p:nvSpPr>
          <p:cNvPr id="17" name="TextBox 16"/>
          <p:cNvSpPr txBox="1"/>
          <p:nvPr/>
        </p:nvSpPr>
        <p:spPr>
          <a:xfrm>
            <a:off x="3833983" y="3087116"/>
            <a:ext cx="5308829" cy="507831"/>
          </a:xfrm>
          <a:prstGeom prst="rect">
            <a:avLst/>
          </a:prstGeom>
          <a:noFill/>
        </p:spPr>
        <p:txBody>
          <a:bodyPr wrap="square" rtlCol="0">
            <a:spAutoFit/>
          </a:bodyPr>
          <a:lstStyle/>
          <a:p>
            <a:pPr defTabSz="456854"/>
            <a:r>
              <a:rPr lang="en-US" sz="1350">
                <a:solidFill>
                  <a:schemeClr val="accent1"/>
                </a:solidFill>
              </a:rPr>
              <a:t>Hold groups accountable for costs related to their energy use, and create general awareness on energy use in this facility.</a:t>
            </a:r>
          </a:p>
        </p:txBody>
      </p:sp>
      <p:sp>
        <p:nvSpPr>
          <p:cNvPr id="18" name="TextBox 17"/>
          <p:cNvSpPr txBox="1"/>
          <p:nvPr/>
        </p:nvSpPr>
        <p:spPr>
          <a:xfrm>
            <a:off x="3833983" y="3630658"/>
            <a:ext cx="5308829" cy="507831"/>
          </a:xfrm>
          <a:prstGeom prst="rect">
            <a:avLst/>
          </a:prstGeom>
          <a:noFill/>
        </p:spPr>
        <p:txBody>
          <a:bodyPr wrap="square" rtlCol="0">
            <a:spAutoFit/>
          </a:bodyPr>
          <a:lstStyle/>
          <a:p>
            <a:pPr defTabSz="456854"/>
            <a:r>
              <a:rPr lang="en-US" sz="1350" b="1">
                <a:solidFill>
                  <a:schemeClr val="accent5"/>
                </a:solidFill>
              </a:rPr>
              <a:t>Develop strategies &amp; action plans to reduce energy or improve how we use energy, in order to reduce our operating costs.</a:t>
            </a:r>
          </a:p>
        </p:txBody>
      </p:sp>
      <p:sp>
        <p:nvSpPr>
          <p:cNvPr id="19" name="TextBox 18"/>
          <p:cNvSpPr txBox="1"/>
          <p:nvPr/>
        </p:nvSpPr>
        <p:spPr>
          <a:xfrm>
            <a:off x="3833983" y="4153878"/>
            <a:ext cx="5308829" cy="507831"/>
          </a:xfrm>
          <a:prstGeom prst="rect">
            <a:avLst/>
          </a:prstGeom>
          <a:noFill/>
        </p:spPr>
        <p:txBody>
          <a:bodyPr wrap="square" rtlCol="0">
            <a:spAutoFit/>
          </a:bodyPr>
          <a:lstStyle/>
          <a:p>
            <a:pPr defTabSz="456854"/>
            <a:r>
              <a:rPr lang="en-US" sz="1350" b="1">
                <a:solidFill>
                  <a:schemeClr val="accent5"/>
                </a:solidFill>
              </a:rPr>
              <a:t>Energy is a cost driver in our business. Energy reduction strategies should be linked to key business indicators.</a:t>
            </a:r>
          </a:p>
        </p:txBody>
      </p:sp>
      <p:sp>
        <p:nvSpPr>
          <p:cNvPr id="24" name="TextBox 23"/>
          <p:cNvSpPr txBox="1"/>
          <p:nvPr/>
        </p:nvSpPr>
        <p:spPr>
          <a:xfrm>
            <a:off x="3813512" y="2194564"/>
            <a:ext cx="1813196" cy="369271"/>
          </a:xfrm>
          <a:prstGeom prst="rect">
            <a:avLst/>
          </a:prstGeom>
          <a:noFill/>
        </p:spPr>
        <p:txBody>
          <a:bodyPr wrap="none" lIns="91380" tIns="45690" rIns="91380" bIns="45690" rtlCol="0">
            <a:spAutoFit/>
          </a:bodyPr>
          <a:lstStyle/>
          <a:p>
            <a:pPr defTabSz="456854"/>
            <a:r>
              <a:rPr lang="en-US">
                <a:solidFill>
                  <a:schemeClr val="accent1"/>
                </a:solidFill>
              </a:rPr>
              <a:t>I would like to…</a:t>
            </a:r>
          </a:p>
        </p:txBody>
      </p:sp>
      <p:grpSp>
        <p:nvGrpSpPr>
          <p:cNvPr id="29" name="Group 28"/>
          <p:cNvGrpSpPr/>
          <p:nvPr/>
        </p:nvGrpSpPr>
        <p:grpSpPr>
          <a:xfrm>
            <a:off x="214897" y="3745534"/>
            <a:ext cx="3644776" cy="1281120"/>
            <a:chOff x="213750" y="3745522"/>
            <a:chExt cx="3645725" cy="1281120"/>
          </a:xfrm>
        </p:grpSpPr>
        <p:sp>
          <p:nvSpPr>
            <p:cNvPr id="28" name="Isosceles Triangle 27"/>
            <p:cNvSpPr/>
            <p:nvPr/>
          </p:nvSpPr>
          <p:spPr>
            <a:xfrm rot="10800000">
              <a:off x="1691693" y="3854344"/>
              <a:ext cx="534389" cy="931564"/>
            </a:xfrm>
            <a:prstGeom prst="triangle">
              <a:avLst/>
            </a:prstGeom>
            <a:solidFill>
              <a:schemeClr val="accent1">
                <a:alpha val="4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6854"/>
              <a:endParaRPr lang="en-US">
                <a:solidFill>
                  <a:prstClr val="white"/>
                </a:solidFill>
              </a:endParaRPr>
            </a:p>
          </p:txBody>
        </p:sp>
        <p:sp>
          <p:nvSpPr>
            <p:cNvPr id="27" name="TextBox 26"/>
            <p:cNvSpPr txBox="1"/>
            <p:nvPr/>
          </p:nvSpPr>
          <p:spPr>
            <a:xfrm>
              <a:off x="213750" y="3745522"/>
              <a:ext cx="3645725" cy="1281120"/>
            </a:xfrm>
            <a:prstGeom prst="rect">
              <a:avLst/>
            </a:prstGeom>
            <a:noFill/>
          </p:spPr>
          <p:txBody>
            <a:bodyPr wrap="square" rtlCol="0">
              <a:spAutoFit/>
            </a:bodyPr>
            <a:lstStyle/>
            <a:p>
              <a:pPr defTabSz="456854"/>
              <a:r>
                <a:rPr lang="en-US" sz="1575" b="1">
                  <a:solidFill>
                    <a:prstClr val="white"/>
                  </a:solidFill>
                </a:rPr>
                <a:t>Identifying Opportunities:</a:t>
              </a:r>
            </a:p>
            <a:p>
              <a:pPr defTabSz="456854"/>
              <a:r>
                <a:rPr lang="en-US" sz="1500">
                  <a:solidFill>
                    <a:prstClr val="white"/>
                  </a:solidFill>
                </a:rPr>
                <a:t>Managing energy costs.</a:t>
              </a:r>
            </a:p>
            <a:p>
              <a:pPr defTabSz="456854"/>
              <a:endParaRPr lang="en-US" sz="1575" b="1">
                <a:solidFill>
                  <a:prstClr val="white"/>
                </a:solidFill>
              </a:endParaRPr>
            </a:p>
            <a:p>
              <a:pPr defTabSz="456854"/>
              <a:r>
                <a:rPr lang="en-US" sz="1575" b="1">
                  <a:solidFill>
                    <a:prstClr val="white"/>
                  </a:solidFill>
                </a:rPr>
                <a:t>ROI:</a:t>
              </a:r>
            </a:p>
            <a:p>
              <a:pPr defTabSz="456854"/>
              <a:r>
                <a:rPr lang="en-US" sz="1500">
                  <a:solidFill>
                    <a:prstClr val="white"/>
                  </a:solidFill>
                </a:rPr>
                <a:t>Reduction of energy related costs.</a:t>
              </a:r>
            </a:p>
          </p:txBody>
        </p:sp>
      </p:grpSp>
      <p:sp>
        <p:nvSpPr>
          <p:cNvPr id="25" name="Rounded Rectangle 13">
            <a:extLst>
              <a:ext uri="{FF2B5EF4-FFF2-40B4-BE49-F238E27FC236}">
                <a16:creationId xmlns:a16="http://schemas.microsoft.com/office/drawing/2014/main" id="{CFE50AD6-1D28-492A-A25D-352E50FC58A6}"/>
              </a:ext>
            </a:extLst>
          </p:cNvPr>
          <p:cNvSpPr/>
          <p:nvPr/>
        </p:nvSpPr>
        <p:spPr>
          <a:xfrm>
            <a:off x="4585331" y="162711"/>
            <a:ext cx="1358203" cy="898476"/>
          </a:xfrm>
          <a:prstGeom prst="roundRect">
            <a:avLst/>
          </a:prstGeom>
          <a:solidFill>
            <a:schemeClr val="tx2">
              <a:alpha val="18000"/>
            </a:schemeClr>
          </a:solidFill>
          <a:ln w="1905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defTabSz="456854"/>
            <a:r>
              <a:rPr lang="en-US" sz="1200" b="1">
                <a:solidFill>
                  <a:schemeClr val="bg1"/>
                </a:solidFill>
              </a:rPr>
              <a:t>Energy Monitoring</a:t>
            </a:r>
          </a:p>
        </p:txBody>
      </p:sp>
      <p:sp>
        <p:nvSpPr>
          <p:cNvPr id="26" name="Rounded Rectangle 11">
            <a:extLst>
              <a:ext uri="{FF2B5EF4-FFF2-40B4-BE49-F238E27FC236}">
                <a16:creationId xmlns:a16="http://schemas.microsoft.com/office/drawing/2014/main" id="{CD8A90EF-78CA-4F88-956D-6A5DD1C6C448}"/>
              </a:ext>
            </a:extLst>
          </p:cNvPr>
          <p:cNvSpPr/>
          <p:nvPr/>
        </p:nvSpPr>
        <p:spPr>
          <a:xfrm>
            <a:off x="6168025" y="464827"/>
            <a:ext cx="1358203" cy="898476"/>
          </a:xfrm>
          <a:prstGeom prst="roundRect">
            <a:avLst/>
          </a:prstGeom>
          <a:solidFill>
            <a:schemeClr val="tx2">
              <a:alpha val="17000"/>
            </a:schemeClr>
          </a:solidFill>
          <a:ln>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defTabSz="456854"/>
            <a:r>
              <a:rPr lang="en-US" sz="1200" b="1">
                <a:solidFill>
                  <a:schemeClr val="bg1"/>
                </a:solidFill>
              </a:rPr>
              <a:t>Energy Cost Allocation</a:t>
            </a:r>
          </a:p>
        </p:txBody>
      </p:sp>
    </p:spTree>
    <p:extLst>
      <p:ext uri="{BB962C8B-B14F-4D97-AF65-F5344CB8AC3E}">
        <p14:creationId xmlns:p14="http://schemas.microsoft.com/office/powerpoint/2010/main" val="1619362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DE9067-025F-418D-A9DF-D4152C78B387}"/>
              </a:ext>
            </a:extLst>
          </p:cNvPr>
          <p:cNvSpPr>
            <a:spLocks noGrp="1"/>
          </p:cNvSpPr>
          <p:nvPr>
            <p:ph type="sldNum" sz="quarter" idx="4"/>
          </p:nvPr>
        </p:nvSpPr>
        <p:spPr/>
        <p:txBody>
          <a:bodyPr/>
          <a:lstStyle/>
          <a:p>
            <a:r>
              <a:rPr lang="en-US"/>
              <a:t>Page </a:t>
            </a:r>
            <a:fld id="{5A9C12DC-491F-9444-86A2-13AC5C62A2FC}" type="slidenum">
              <a:rPr lang="en-US" smtClean="0"/>
              <a:pPr/>
              <a:t>9</a:t>
            </a:fld>
            <a:endParaRPr lang="en-US"/>
          </a:p>
        </p:txBody>
      </p:sp>
      <p:sp>
        <p:nvSpPr>
          <p:cNvPr id="4" name="Footer Placeholder 3">
            <a:extLst>
              <a:ext uri="{FF2B5EF4-FFF2-40B4-BE49-F238E27FC236}">
                <a16:creationId xmlns:a16="http://schemas.microsoft.com/office/drawing/2014/main" id="{696E0BF9-52A4-49D4-8DF1-4369D9533D1B}"/>
              </a:ext>
            </a:extLst>
          </p:cNvPr>
          <p:cNvSpPr>
            <a:spLocks noGrp="1"/>
          </p:cNvSpPr>
          <p:nvPr>
            <p:ph type="ftr" sz="quarter" idx="3"/>
          </p:nvPr>
        </p:nvSpPr>
        <p:spPr/>
        <p:txBody>
          <a:bodyPr/>
          <a:lstStyle/>
          <a:p>
            <a:r>
              <a:rPr lang="en-US"/>
              <a:t>Confidential Property of Schneider Electric |</a:t>
            </a:r>
          </a:p>
        </p:txBody>
      </p:sp>
      <p:sp>
        <p:nvSpPr>
          <p:cNvPr id="21" name="Content Placeholder 20">
            <a:extLst>
              <a:ext uri="{FF2B5EF4-FFF2-40B4-BE49-F238E27FC236}">
                <a16:creationId xmlns:a16="http://schemas.microsoft.com/office/drawing/2014/main" id="{46D40FF3-B0A7-4B75-9A19-C4E08566D0DD}"/>
              </a:ext>
            </a:extLst>
          </p:cNvPr>
          <p:cNvSpPr>
            <a:spLocks noGrp="1"/>
          </p:cNvSpPr>
          <p:nvPr>
            <p:ph sz="quarter" idx="31"/>
          </p:nvPr>
        </p:nvSpPr>
        <p:spPr>
          <a:xfrm>
            <a:off x="258055" y="1203325"/>
            <a:ext cx="6681539" cy="3176589"/>
          </a:xfrm>
        </p:spPr>
        <p:txBody>
          <a:bodyPr>
            <a:normAutofit fontScale="85000" lnSpcReduction="20000"/>
          </a:bodyPr>
          <a:lstStyle/>
          <a:p>
            <a:r>
              <a:rPr lang="en-US"/>
              <a:t>Energy Analysis tools to easily:</a:t>
            </a:r>
          </a:p>
          <a:p>
            <a:pPr marL="301624" indent="-285750">
              <a:buFont typeface="Arial" panose="020B0604020202020204" pitchFamily="34" charset="0"/>
              <a:buChar char="•"/>
            </a:pPr>
            <a:r>
              <a:rPr lang="en-US"/>
              <a:t>Understand energy usage patterns and find energy waste</a:t>
            </a:r>
          </a:p>
          <a:p>
            <a:pPr marL="301624" indent="-285750">
              <a:buFont typeface="Arial" panose="020B0604020202020204" pitchFamily="34" charset="0"/>
              <a:buChar char="•"/>
            </a:pPr>
            <a:r>
              <a:rPr lang="en-US"/>
              <a:t>Analyze system capacity and capacity utilization as configurations change and loads are added</a:t>
            </a:r>
          </a:p>
          <a:p>
            <a:pPr marL="301624" indent="-285750">
              <a:buFont typeface="Arial" panose="020B0604020202020204" pitchFamily="34" charset="0"/>
              <a:buChar char="•"/>
            </a:pPr>
            <a:r>
              <a:rPr lang="en-US"/>
              <a:t>Isolate factors contributing most to energy usage and help target efficiency initiatives</a:t>
            </a:r>
          </a:p>
          <a:p>
            <a:pPr marL="301624" indent="-285750">
              <a:buFont typeface="Arial" panose="020B0604020202020204" pitchFamily="34" charset="0"/>
              <a:buChar char="•"/>
            </a:pPr>
            <a:r>
              <a:rPr lang="en-US"/>
              <a:t>Assess energy and power usage based on how equipment or processes are operating</a:t>
            </a:r>
          </a:p>
          <a:p>
            <a:pPr marL="301624" indent="-285750">
              <a:buFont typeface="Arial" panose="020B0604020202020204" pitchFamily="34" charset="0"/>
              <a:buChar char="•"/>
            </a:pPr>
            <a:r>
              <a:rPr lang="en-US"/>
              <a:t>Track energy performance indicators (</a:t>
            </a:r>
            <a:r>
              <a:rPr lang="en-US" err="1"/>
              <a:t>EnPIs</a:t>
            </a:r>
            <a:r>
              <a:rPr lang="en-US"/>
              <a:t>) such as Energy Intensity (kWh/unit), Coefficient of Performance (COP), Power Usage Effectiveness (PUE), in accordance to ISO50006</a:t>
            </a:r>
          </a:p>
          <a:p>
            <a:pPr marL="301624" indent="-285750">
              <a:buFont typeface="Arial" panose="020B0604020202020204" pitchFamily="34" charset="0"/>
              <a:buChar char="•"/>
            </a:pPr>
            <a:r>
              <a:rPr lang="en-US"/>
              <a:t>Evaluate energy usage in context of environmental factors or production</a:t>
            </a:r>
          </a:p>
          <a:p>
            <a:pPr marL="301624" indent="-285750">
              <a:buFont typeface="Arial" panose="020B0604020202020204" pitchFamily="34" charset="0"/>
              <a:buChar char="•"/>
            </a:pPr>
            <a:r>
              <a:rPr lang="en-US"/>
              <a:t>Create energy usage models and compare actual vs. expected</a:t>
            </a:r>
          </a:p>
          <a:p>
            <a:pPr marL="301624" indent="-285750">
              <a:buFont typeface="Arial" panose="020B0604020202020204" pitchFamily="34" charset="0"/>
              <a:buChar char="•"/>
            </a:pPr>
            <a:r>
              <a:rPr lang="en-US"/>
              <a:t>Track and report energy performance according to standards like ISO50001/50002, Superior Energy Performance and others.</a:t>
            </a:r>
          </a:p>
        </p:txBody>
      </p:sp>
      <p:sp>
        <p:nvSpPr>
          <p:cNvPr id="22" name="Text Placeholder 21">
            <a:extLst>
              <a:ext uri="{FF2B5EF4-FFF2-40B4-BE49-F238E27FC236}">
                <a16:creationId xmlns:a16="http://schemas.microsoft.com/office/drawing/2014/main" id="{892274BB-7729-4B1D-B5A8-BEE60CE70150}"/>
              </a:ext>
            </a:extLst>
          </p:cNvPr>
          <p:cNvSpPr>
            <a:spLocks noGrp="1"/>
          </p:cNvSpPr>
          <p:nvPr>
            <p:ph type="body" sz="quarter" idx="32"/>
          </p:nvPr>
        </p:nvSpPr>
        <p:spPr/>
        <p:txBody>
          <a:bodyPr/>
          <a:lstStyle/>
          <a:p>
            <a:r>
              <a:rPr lang="en-US"/>
              <a:t>Understand Energy Usage in the Context of Operations</a:t>
            </a:r>
          </a:p>
        </p:txBody>
      </p:sp>
      <p:sp>
        <p:nvSpPr>
          <p:cNvPr id="23" name="Text Placeholder 22">
            <a:extLst>
              <a:ext uri="{FF2B5EF4-FFF2-40B4-BE49-F238E27FC236}">
                <a16:creationId xmlns:a16="http://schemas.microsoft.com/office/drawing/2014/main" id="{7B584A17-8350-44DB-AF1A-E714F88FD660}"/>
              </a:ext>
            </a:extLst>
          </p:cNvPr>
          <p:cNvSpPr>
            <a:spLocks noGrp="1"/>
          </p:cNvSpPr>
          <p:nvPr>
            <p:ph type="body" sz="quarter" idx="33"/>
          </p:nvPr>
        </p:nvSpPr>
        <p:spPr/>
        <p:txBody>
          <a:bodyPr/>
          <a:lstStyle/>
          <a:p>
            <a:r>
              <a:rPr lang="en-US"/>
              <a:t>Improve Operational Efficiency and Energy Performance</a:t>
            </a:r>
          </a:p>
        </p:txBody>
      </p:sp>
      <p:sp>
        <p:nvSpPr>
          <p:cNvPr id="31" name="Rounded Rectangle 29">
            <a:extLst>
              <a:ext uri="{FF2B5EF4-FFF2-40B4-BE49-F238E27FC236}">
                <a16:creationId xmlns:a16="http://schemas.microsoft.com/office/drawing/2014/main" id="{206D19F4-3744-4C71-8DA5-115D3DD20509}"/>
              </a:ext>
            </a:extLst>
          </p:cNvPr>
          <p:cNvSpPr/>
          <p:nvPr/>
        </p:nvSpPr>
        <p:spPr>
          <a:xfrm>
            <a:off x="7146822" y="1191609"/>
            <a:ext cx="1426663" cy="1611147"/>
          </a:xfrm>
          <a:prstGeom prst="roundRect">
            <a:avLst>
              <a:gd name="adj" fmla="val 351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defTabSz="1218470">
              <a:defRPr/>
            </a:pPr>
            <a:r>
              <a:rPr lang="en-US" sz="1400" b="1" kern="0">
                <a:solidFill>
                  <a:schemeClr val="accent1"/>
                </a:solidFill>
                <a:latin typeface="Arial Rounded MT Std" charset="0"/>
                <a:ea typeface="Arial Rounded MT Std" charset="0"/>
                <a:cs typeface="Arial Rounded MT Std" charset="0"/>
              </a:rPr>
              <a:t>Maximize Lifecycle Efficiency</a:t>
            </a:r>
          </a:p>
        </p:txBody>
      </p:sp>
      <p:grpSp>
        <p:nvGrpSpPr>
          <p:cNvPr id="32" name="Group 31">
            <a:extLst>
              <a:ext uri="{FF2B5EF4-FFF2-40B4-BE49-F238E27FC236}">
                <a16:creationId xmlns:a16="http://schemas.microsoft.com/office/drawing/2014/main" id="{5FDD7C5C-96C8-402C-BA78-F74482137867}"/>
              </a:ext>
            </a:extLst>
          </p:cNvPr>
          <p:cNvGrpSpPr/>
          <p:nvPr/>
        </p:nvGrpSpPr>
        <p:grpSpPr>
          <a:xfrm>
            <a:off x="7233334" y="1241447"/>
            <a:ext cx="640080" cy="640080"/>
            <a:chOff x="8145762" y="1258229"/>
            <a:chExt cx="640080" cy="640080"/>
          </a:xfrm>
        </p:grpSpPr>
        <p:grpSp>
          <p:nvGrpSpPr>
            <p:cNvPr id="33" name="Group 32">
              <a:extLst>
                <a:ext uri="{FF2B5EF4-FFF2-40B4-BE49-F238E27FC236}">
                  <a16:creationId xmlns:a16="http://schemas.microsoft.com/office/drawing/2014/main" id="{38ED9C04-5ACB-4A9E-9118-C23C4774C5CB}"/>
                </a:ext>
              </a:extLst>
            </p:cNvPr>
            <p:cNvGrpSpPr/>
            <p:nvPr/>
          </p:nvGrpSpPr>
          <p:grpSpPr>
            <a:xfrm>
              <a:off x="8145762" y="1258229"/>
              <a:ext cx="640080" cy="640080"/>
              <a:chOff x="856585" y="1195474"/>
              <a:chExt cx="640080" cy="640080"/>
            </a:xfrm>
          </p:grpSpPr>
          <p:sp>
            <p:nvSpPr>
              <p:cNvPr id="36" name="Chord 35">
                <a:extLst>
                  <a:ext uri="{FF2B5EF4-FFF2-40B4-BE49-F238E27FC236}">
                    <a16:creationId xmlns:a16="http://schemas.microsoft.com/office/drawing/2014/main" id="{42080ECD-6FA4-4E5C-9A2A-63857E9090FE}"/>
                  </a:ext>
                </a:extLst>
              </p:cNvPr>
              <p:cNvSpPr/>
              <p:nvPr/>
            </p:nvSpPr>
            <p:spPr>
              <a:xfrm rot="4527102">
                <a:off x="856585" y="1195474"/>
                <a:ext cx="640080" cy="640080"/>
              </a:xfrm>
              <a:prstGeom prst="chord">
                <a:avLst>
                  <a:gd name="adj1" fmla="val 4113331"/>
                  <a:gd name="adj2" fmla="val 16200000"/>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7" name="Chord 36">
                <a:extLst>
                  <a:ext uri="{FF2B5EF4-FFF2-40B4-BE49-F238E27FC236}">
                    <a16:creationId xmlns:a16="http://schemas.microsoft.com/office/drawing/2014/main" id="{7D87F919-A5F8-4E47-A014-18EB11A96272}"/>
                  </a:ext>
                </a:extLst>
              </p:cNvPr>
              <p:cNvSpPr/>
              <p:nvPr/>
            </p:nvSpPr>
            <p:spPr>
              <a:xfrm rot="15322934">
                <a:off x="856585" y="1195474"/>
                <a:ext cx="640080" cy="640080"/>
              </a:xfrm>
              <a:prstGeom prst="chord">
                <a:avLst>
                  <a:gd name="adj1" fmla="val 4505980"/>
                  <a:gd name="adj2" fmla="val 15858273"/>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34" name="Rectangle 33">
              <a:extLst>
                <a:ext uri="{FF2B5EF4-FFF2-40B4-BE49-F238E27FC236}">
                  <a16:creationId xmlns:a16="http://schemas.microsoft.com/office/drawing/2014/main" id="{7F8582DC-678E-4F71-9B56-881D2028DC80}"/>
                </a:ext>
              </a:extLst>
            </p:cNvPr>
            <p:cNvSpPr/>
            <p:nvPr/>
          </p:nvSpPr>
          <p:spPr>
            <a:xfrm>
              <a:off x="8225018" y="1621345"/>
              <a:ext cx="551754" cy="215444"/>
            </a:xfrm>
            <a:prstGeom prst="rect">
              <a:avLst/>
            </a:prstGeom>
          </p:spPr>
          <p:txBody>
            <a:bodyPr wrap="none">
              <a:spAutoFit/>
            </a:bodyPr>
            <a:lstStyle/>
            <a:p>
              <a:pPr algn="ctr"/>
              <a:r>
                <a:rPr lang="en-US" sz="800">
                  <a:solidFill>
                    <a:schemeClr val="bg1"/>
                  </a:solidFill>
                </a:rPr>
                <a:t>Efficient</a:t>
              </a:r>
            </a:p>
          </p:txBody>
        </p:sp>
        <p:sp>
          <p:nvSpPr>
            <p:cNvPr id="35" name="Freeform 525">
              <a:extLst>
                <a:ext uri="{FF2B5EF4-FFF2-40B4-BE49-F238E27FC236}">
                  <a16:creationId xmlns:a16="http://schemas.microsoft.com/office/drawing/2014/main" id="{25846CB3-CAB6-44C3-A354-A6969361025E}"/>
                </a:ext>
              </a:extLst>
            </p:cNvPr>
            <p:cNvSpPr>
              <a:spLocks noChangeAspect="1"/>
            </p:cNvSpPr>
            <p:nvPr/>
          </p:nvSpPr>
          <p:spPr bwMode="auto">
            <a:xfrm>
              <a:off x="8328615" y="1331784"/>
              <a:ext cx="215529" cy="164653"/>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chemeClr val="bg1"/>
            </a:solidFill>
            <a:ln w="9525">
              <a:noFill/>
              <a:round/>
              <a:headEnd/>
              <a:tailEnd/>
            </a:ln>
          </p:spPr>
          <p:txBody>
            <a:bodyPr vert="horz" wrap="square" lIns="91424" tIns="45713" rIns="91424" bIns="45713" numCol="1" anchor="t" anchorCtr="0" compatLnSpc="1">
              <a:prstTxWarp prst="textNoShape">
                <a:avLst/>
              </a:prstTxWarp>
            </a:bodyPr>
            <a:lstStyle/>
            <a:p>
              <a:endParaRPr lang="en-US"/>
            </a:p>
          </p:txBody>
        </p:sp>
      </p:grpSp>
      <p:sp>
        <p:nvSpPr>
          <p:cNvPr id="38" name="Rounded Rectangle 29">
            <a:extLst>
              <a:ext uri="{FF2B5EF4-FFF2-40B4-BE49-F238E27FC236}">
                <a16:creationId xmlns:a16="http://schemas.microsoft.com/office/drawing/2014/main" id="{B27218AA-C741-4DEC-AD12-214D5FB4A83B}"/>
              </a:ext>
            </a:extLst>
          </p:cNvPr>
          <p:cNvSpPr/>
          <p:nvPr/>
        </p:nvSpPr>
        <p:spPr>
          <a:xfrm>
            <a:off x="7134399" y="2902501"/>
            <a:ext cx="1426663" cy="1611147"/>
          </a:xfrm>
          <a:prstGeom prst="roundRect">
            <a:avLst>
              <a:gd name="adj" fmla="val 351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defTabSz="1218470">
              <a:defRPr/>
            </a:pPr>
            <a:r>
              <a:rPr lang="en-US" sz="1400" b="1" kern="0">
                <a:solidFill>
                  <a:schemeClr val="accent1"/>
                </a:solidFill>
                <a:latin typeface="Arial Rounded MT Std" charset="0"/>
                <a:ea typeface="Arial Rounded MT Std" charset="0"/>
                <a:cs typeface="Arial Rounded MT Std" charset="0"/>
              </a:rPr>
              <a:t>Simplify Regulatory Compliance</a:t>
            </a:r>
          </a:p>
        </p:txBody>
      </p:sp>
      <p:grpSp>
        <p:nvGrpSpPr>
          <p:cNvPr id="39" name="Group 38">
            <a:extLst>
              <a:ext uri="{FF2B5EF4-FFF2-40B4-BE49-F238E27FC236}">
                <a16:creationId xmlns:a16="http://schemas.microsoft.com/office/drawing/2014/main" id="{A491378A-308B-456D-95BC-9A1B9816DEE5}"/>
              </a:ext>
            </a:extLst>
          </p:cNvPr>
          <p:cNvGrpSpPr/>
          <p:nvPr/>
        </p:nvGrpSpPr>
        <p:grpSpPr>
          <a:xfrm>
            <a:off x="7211510" y="2952339"/>
            <a:ext cx="648644" cy="640080"/>
            <a:chOff x="8621322" y="232663"/>
            <a:chExt cx="648644" cy="640080"/>
          </a:xfrm>
        </p:grpSpPr>
        <p:grpSp>
          <p:nvGrpSpPr>
            <p:cNvPr id="40" name="Group 39">
              <a:extLst>
                <a:ext uri="{FF2B5EF4-FFF2-40B4-BE49-F238E27FC236}">
                  <a16:creationId xmlns:a16="http://schemas.microsoft.com/office/drawing/2014/main" id="{6D066DD1-FB3C-4F3E-A255-850441C5EE75}"/>
                </a:ext>
              </a:extLst>
            </p:cNvPr>
            <p:cNvGrpSpPr/>
            <p:nvPr/>
          </p:nvGrpSpPr>
          <p:grpSpPr>
            <a:xfrm>
              <a:off x="8621322" y="232663"/>
              <a:ext cx="640080" cy="640080"/>
              <a:chOff x="856585" y="1195474"/>
              <a:chExt cx="640080" cy="640080"/>
            </a:xfrm>
          </p:grpSpPr>
          <p:sp>
            <p:nvSpPr>
              <p:cNvPr id="43" name="Chord 42">
                <a:extLst>
                  <a:ext uri="{FF2B5EF4-FFF2-40B4-BE49-F238E27FC236}">
                    <a16:creationId xmlns:a16="http://schemas.microsoft.com/office/drawing/2014/main" id="{EA02856B-781A-4D9E-8E0A-09F4ABC73F85}"/>
                  </a:ext>
                </a:extLst>
              </p:cNvPr>
              <p:cNvSpPr/>
              <p:nvPr/>
            </p:nvSpPr>
            <p:spPr>
              <a:xfrm rot="4527102">
                <a:off x="856585" y="1195474"/>
                <a:ext cx="640080" cy="640080"/>
              </a:xfrm>
              <a:prstGeom prst="chord">
                <a:avLst>
                  <a:gd name="adj1" fmla="val 4113331"/>
                  <a:gd name="adj2" fmla="val 16200000"/>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44" name="Chord 43">
                <a:extLst>
                  <a:ext uri="{FF2B5EF4-FFF2-40B4-BE49-F238E27FC236}">
                    <a16:creationId xmlns:a16="http://schemas.microsoft.com/office/drawing/2014/main" id="{1BB11257-A7A8-40CA-93A9-22242142C1AD}"/>
                  </a:ext>
                </a:extLst>
              </p:cNvPr>
              <p:cNvSpPr/>
              <p:nvPr/>
            </p:nvSpPr>
            <p:spPr>
              <a:xfrm rot="15322934">
                <a:off x="856585" y="1195474"/>
                <a:ext cx="640080" cy="640080"/>
              </a:xfrm>
              <a:prstGeom prst="chord">
                <a:avLst>
                  <a:gd name="adj1" fmla="val 4505980"/>
                  <a:gd name="adj2" fmla="val 15858273"/>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41" name="Rectangle 40">
              <a:extLst>
                <a:ext uri="{FF2B5EF4-FFF2-40B4-BE49-F238E27FC236}">
                  <a16:creationId xmlns:a16="http://schemas.microsoft.com/office/drawing/2014/main" id="{C7811AC3-7C88-40A8-8BFD-9E17C6991397}"/>
                </a:ext>
              </a:extLst>
            </p:cNvPr>
            <p:cNvSpPr/>
            <p:nvPr/>
          </p:nvSpPr>
          <p:spPr>
            <a:xfrm>
              <a:off x="8682946" y="595779"/>
              <a:ext cx="587020" cy="200055"/>
            </a:xfrm>
            <a:prstGeom prst="rect">
              <a:avLst/>
            </a:prstGeom>
          </p:spPr>
          <p:txBody>
            <a:bodyPr wrap="none">
              <a:spAutoFit/>
            </a:bodyPr>
            <a:lstStyle/>
            <a:p>
              <a:pPr algn="ctr"/>
              <a:r>
                <a:rPr lang="en-US" sz="700">
                  <a:solidFill>
                    <a:schemeClr val="bg1"/>
                  </a:solidFill>
                </a:rPr>
                <a:t>Compliant</a:t>
              </a:r>
              <a:endParaRPr lang="en-US" sz="800">
                <a:solidFill>
                  <a:schemeClr val="bg1"/>
                </a:solidFill>
              </a:endParaRPr>
            </a:p>
          </p:txBody>
        </p:sp>
        <p:sp>
          <p:nvSpPr>
            <p:cNvPr id="42" name="Freeform 648">
              <a:extLst>
                <a:ext uri="{FF2B5EF4-FFF2-40B4-BE49-F238E27FC236}">
                  <a16:creationId xmlns:a16="http://schemas.microsoft.com/office/drawing/2014/main" id="{530500DB-B3C0-4A72-B488-D8B832106905}"/>
                </a:ext>
              </a:extLst>
            </p:cNvPr>
            <p:cNvSpPr>
              <a:spLocks/>
            </p:cNvSpPr>
            <p:nvPr/>
          </p:nvSpPr>
          <p:spPr bwMode="auto">
            <a:xfrm>
              <a:off x="8830894" y="302332"/>
              <a:ext cx="167100" cy="151692"/>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22225" cap="rnd">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0860655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SE16_16x9_LIO_TextOnly</Template>
  <TotalTime>0</TotalTime>
  <Words>5912</Words>
  <Application>Microsoft Office PowerPoint</Application>
  <PresentationFormat>On-screen Show (16:9)</PresentationFormat>
  <Paragraphs>792</Paragraphs>
  <Slides>70</Slides>
  <Notes>22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83" baseType="lpstr">
      <vt:lpstr>Alleyn Regular</vt:lpstr>
      <vt:lpstr>Arial</vt:lpstr>
      <vt:lpstr>Arial Rounded MT Pro</vt:lpstr>
      <vt:lpstr>Arial Rounded MT Std</vt:lpstr>
      <vt:lpstr>Calibri</vt:lpstr>
      <vt:lpstr>Gill Sans</vt:lpstr>
      <vt:lpstr>Lucida Grande</vt:lpstr>
      <vt:lpstr>Palatino Linotype</vt:lpstr>
      <vt:lpstr>Verdana</vt:lpstr>
      <vt:lpstr>Wingdings</vt:lpstr>
      <vt:lpstr>SE15_LIO_TextOnly V3</vt:lpstr>
      <vt:lpstr>Schneider Text Slides</vt:lpstr>
      <vt:lpstr>think-cell Slide</vt:lpstr>
      <vt:lpstr>Energy Analysis Modules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Analysis Reports Module</vt:lpstr>
      <vt:lpstr>Applications and Features</vt:lpstr>
      <vt:lpstr>1. Energy Performance Analysis and Verification </vt:lpstr>
      <vt:lpstr>PowerPoint Presentation</vt:lpstr>
      <vt:lpstr>PowerPoint Presentation</vt:lpstr>
      <vt:lpstr>PowerPoint Presentation</vt:lpstr>
      <vt:lpstr>PowerPoint Presentation</vt:lpstr>
      <vt:lpstr>PowerPoint Presentation</vt:lpstr>
      <vt:lpstr>PowerPoint Presentation</vt:lpstr>
      <vt:lpstr>2. Energy Usage and Performance Based on Operational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Capacity Usage and Analysis</vt:lpstr>
      <vt:lpstr>PowerPoint Presentation</vt:lpstr>
      <vt:lpstr>PowerPoint Presentation</vt:lpstr>
      <vt:lpstr>Energy Analysis Dashboard Module</vt:lpstr>
      <vt:lpstr>PowerPoint Presentation</vt:lpstr>
      <vt:lpstr>PowerPoint Presentation</vt:lpstr>
      <vt:lpstr>PowerPoint Presentation</vt:lpstr>
      <vt:lpstr>PowerPoint Presentation</vt:lpstr>
      <vt:lpstr>PowerPoint Presentation</vt:lpstr>
      <vt:lpstr>Contextual Data Integration</vt:lpstr>
      <vt:lpstr>PowerPoint Presentation</vt:lpstr>
      <vt:lpstr>PowerPoint Presentation</vt:lpstr>
      <vt:lpstr>PowerPoint Presentation</vt:lpstr>
      <vt:lpstr>PowerPoint Presentation</vt:lpstr>
      <vt:lpstr>PowerPoint Presentation</vt:lpstr>
      <vt:lpstr>Appendix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Schneider Electric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CAMILO ARIAS JARAMILLO</dc:creator>
  <cp:lastModifiedBy>Eliav Schreiber</cp:lastModifiedBy>
  <cp:revision>1</cp:revision>
  <dcterms:created xsi:type="dcterms:W3CDTF">2017-11-07T21:10:14Z</dcterms:created>
  <dcterms:modified xsi:type="dcterms:W3CDTF">2026-01-28T14:35:05Z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e7c75fe-f914-45f8-9747-40a3f5d4287a_Enabled">
    <vt:lpwstr>true</vt:lpwstr>
  </property>
  <property fmtid="{D5CDD505-2E9C-101B-9397-08002B2CF9AE}" pid="3" name="MSIP_Label_fe7c75fe-f914-45f8-9747-40a3f5d4287a_SetDate">
    <vt:lpwstr>2021-04-16T04:53:18Z</vt:lpwstr>
  </property>
  <property fmtid="{D5CDD505-2E9C-101B-9397-08002B2CF9AE}" pid="4" name="MSIP_Label_fe7c75fe-f914-45f8-9747-40a3f5d4287a_Method">
    <vt:lpwstr>Standard</vt:lpwstr>
  </property>
  <property fmtid="{D5CDD505-2E9C-101B-9397-08002B2CF9AE}" pid="5" name="MSIP_Label_fe7c75fe-f914-45f8-9747-40a3f5d4287a_Name">
    <vt:lpwstr>Without Visual Marking</vt:lpwstr>
  </property>
  <property fmtid="{D5CDD505-2E9C-101B-9397-08002B2CF9AE}" pid="6" name="MSIP_Label_fe7c75fe-f914-45f8-9747-40a3f5d4287a_SiteId">
    <vt:lpwstr>6e51e1ad-c54b-4b39-b598-0ffe9ae68fef</vt:lpwstr>
  </property>
  <property fmtid="{D5CDD505-2E9C-101B-9397-08002B2CF9AE}" pid="7" name="MSIP_Label_fe7c75fe-f914-45f8-9747-40a3f5d4287a_ActionId">
    <vt:lpwstr>5876f918-250c-4d92-bff9-7635deee9995</vt:lpwstr>
  </property>
  <property fmtid="{D5CDD505-2E9C-101B-9397-08002B2CF9AE}" pid="8" name="MSIP_Label_fe7c75fe-f914-45f8-9747-40a3f5d4287a_ContentBits">
    <vt:lpwstr>0</vt:lpwstr>
  </property>
</Properties>
</file>